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628" r:id="rId2"/>
    <p:sldId id="1863" r:id="rId3"/>
    <p:sldId id="1864" r:id="rId4"/>
    <p:sldId id="1865" r:id="rId5"/>
    <p:sldId id="1866" r:id="rId6"/>
    <p:sldId id="1867" r:id="rId7"/>
    <p:sldId id="1838" r:id="rId8"/>
    <p:sldId id="1839" r:id="rId9"/>
    <p:sldId id="1840" r:id="rId10"/>
    <p:sldId id="1842" r:id="rId11"/>
    <p:sldId id="1820" r:id="rId12"/>
    <p:sldId id="1823" r:id="rId13"/>
    <p:sldId id="1831" r:id="rId14"/>
    <p:sldId id="1822" r:id="rId15"/>
    <p:sldId id="1821" r:id="rId16"/>
    <p:sldId id="1824" r:id="rId17"/>
    <p:sldId id="1825" r:id="rId18"/>
    <p:sldId id="1826" r:id="rId19"/>
    <p:sldId id="1827" r:id="rId20"/>
    <p:sldId id="1832" r:id="rId21"/>
    <p:sldId id="1828" r:id="rId22"/>
    <p:sldId id="1829" r:id="rId23"/>
    <p:sldId id="1830" r:id="rId24"/>
    <p:sldId id="1707" r:id="rId25"/>
    <p:sldId id="1813" r:id="rId26"/>
    <p:sldId id="1645" r:id="rId27"/>
    <p:sldId id="1705" r:id="rId28"/>
    <p:sldId id="1764" r:id="rId29"/>
    <p:sldId id="1837" r:id="rId30"/>
    <p:sldId id="174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5274" autoAdjust="0"/>
  </p:normalViewPr>
  <p:slideViewPr>
    <p:cSldViewPr>
      <p:cViewPr varScale="1">
        <p:scale>
          <a:sx n="79" d="100"/>
          <a:sy n="79" d="100"/>
        </p:scale>
        <p:origin x="1387" y="22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39C7F4-DCE8-49C9-AE00-EA8BCF1476D7}" type="datetimeFigureOut">
              <a:rPr lang="tr-TR" smtClean="0"/>
              <a:t>22.01.2025</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35B76-2E4B-4619-80AA-924FD74834F2}" type="slidenum">
              <a:rPr lang="tr-TR" smtClean="0"/>
              <a:t>‹#›</a:t>
            </a:fld>
            <a:endParaRPr lang="tr-TR"/>
          </a:p>
        </p:txBody>
      </p:sp>
    </p:spTree>
    <p:extLst>
      <p:ext uri="{BB962C8B-B14F-4D97-AF65-F5344CB8AC3E}">
        <p14:creationId xmlns:p14="http://schemas.microsoft.com/office/powerpoint/2010/main" val="415781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9C122-A27A-4C13-A8BB-5E2E3911ED52}" type="datetimeFigureOut">
              <a:rPr lang="tr-TR" smtClean="0"/>
              <a:t>22.01.2025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50A13-E30D-4796-A048-86C5EA3B930B}" type="slidenum">
              <a:rPr lang="tr-TR" smtClean="0"/>
              <a:t>‹#›</a:t>
            </a:fld>
            <a:endParaRPr lang="tr-TR"/>
          </a:p>
        </p:txBody>
      </p:sp>
    </p:spTree>
    <p:extLst>
      <p:ext uri="{BB962C8B-B14F-4D97-AF65-F5344CB8AC3E}">
        <p14:creationId xmlns:p14="http://schemas.microsoft.com/office/powerpoint/2010/main" val="416229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5BB13CAA-3EB4-4957-A262-C51C30E60044}" type="datetime1">
              <a:rPr lang="en-US" smtClean="0"/>
              <a:t>1/22/2025</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03406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D60D836-72FF-4918-B645-66F7CD70D283}" type="datetime1">
              <a:rPr lang="en-US" smtClean="0"/>
              <a:t>1/22/2025</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7571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08C4CB1-1ABA-4508-870C-C257B6711987}" type="datetime1">
              <a:rPr lang="en-US" smtClean="0"/>
              <a:t>1/22/2025</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6601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CCEDC73-743C-491D-9C85-C8F93EBE447B}" type="datetime1">
              <a:rPr lang="en-US" smtClean="0"/>
              <a:t>1/22/2025</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272871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FAA074E-D31D-44F4-90FD-6EC937E45284}" type="datetime1">
              <a:rPr lang="en-US" smtClean="0"/>
              <a:t>1/22/2025</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56406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ECAA984-43FB-4F5F-B359-BC7FE7214063}" type="datetime1">
              <a:rPr lang="en-US" smtClean="0"/>
              <a:t>1/22/2025</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12401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856338F-0E08-4FC1-BC9C-0843460F8644}" type="datetime1">
              <a:rPr lang="en-US" smtClean="0"/>
              <a:t>1/22/2025</a:t>
            </a:fld>
            <a:endParaRPr lang="en-US"/>
          </a:p>
        </p:txBody>
      </p:sp>
      <p:sp>
        <p:nvSpPr>
          <p:cNvPr id="8" name="Altbilgi Yer Tutucusu 7"/>
          <p:cNvSpPr>
            <a:spLocks noGrp="1"/>
          </p:cNvSpPr>
          <p:nvPr>
            <p:ph type="ftr" sz="quarter" idx="11"/>
          </p:nvPr>
        </p:nvSpPr>
        <p:spPr/>
        <p:txBody>
          <a:bodyPr/>
          <a:lstStyle/>
          <a:p>
            <a:r>
              <a:rPr lang="en-US" smtClean="0"/>
              <a:t>https://www.booksonturkey.com/</a:t>
            </a:r>
            <a:endParaRPr lang="en-US"/>
          </a:p>
        </p:txBody>
      </p:sp>
      <p:sp>
        <p:nvSpPr>
          <p:cNvPr id="9" name="Slayt Numarası Yer Tutucusu 8"/>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61069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C4CD43C8-A64F-4E8D-AC35-E40327C4F6E3}" type="datetime1">
              <a:rPr lang="en-US" smtClean="0"/>
              <a:t>1/22/2025</a:t>
            </a:fld>
            <a:endParaRPr lang="en-US"/>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
        <p:nvSpPr>
          <p:cNvPr id="5" name="Slayt Numarası Yer Tutucusu 4"/>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285815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5EDDB82-1628-43EB-A8C6-B1C7D2F5CBB3}" type="datetime1">
              <a:rPr lang="en-US" smtClean="0"/>
              <a:t>1/22/2025</a:t>
            </a:fld>
            <a:endParaRPr lang="en-US"/>
          </a:p>
        </p:txBody>
      </p:sp>
      <p:sp>
        <p:nvSpPr>
          <p:cNvPr id="3" name="Altbilgi Yer Tutucusu 2"/>
          <p:cNvSpPr>
            <a:spLocks noGrp="1"/>
          </p:cNvSpPr>
          <p:nvPr>
            <p:ph type="ftr" sz="quarter" idx="11"/>
          </p:nvPr>
        </p:nvSpPr>
        <p:spPr/>
        <p:txBody>
          <a:bodyPr/>
          <a:lstStyle/>
          <a:p>
            <a:r>
              <a:rPr lang="en-US" smtClean="0"/>
              <a:t>https://www.booksonturkey.com/</a:t>
            </a:r>
            <a:endParaRPr lang="en-US"/>
          </a:p>
        </p:txBody>
      </p:sp>
      <p:sp>
        <p:nvSpPr>
          <p:cNvPr id="4" name="Slayt Numarası Yer Tutucusu 3"/>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67394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3ED14C8-7967-4ED8-BFBA-8EA65AB8096A}" type="datetime1">
              <a:rPr lang="en-US" smtClean="0"/>
              <a:t>1/22/2025</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5053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1D0625-1E47-48EC-A3C4-47AB4C50DAF7}" type="datetime1">
              <a:rPr lang="en-US" smtClean="0"/>
              <a:t>1/22/2025</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0701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48505-3D64-4185-A680-E6D6B3ED0601}" type="datetime1">
              <a:rPr lang="en-US" smtClean="0"/>
              <a:t>1/22/2025</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https://www.booksonturkey.com/</a:t>
            </a:r>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A21D8-CDB4-474F-9130-2BADF0640E59}" type="slidenum">
              <a:rPr lang="en-US" smtClean="0"/>
              <a:t>‹#›</a:t>
            </a:fld>
            <a:endParaRPr lang="en-US"/>
          </a:p>
        </p:txBody>
      </p:sp>
    </p:spTree>
    <p:extLst>
      <p:ext uri="{BB962C8B-B14F-4D97-AF65-F5344CB8AC3E}">
        <p14:creationId xmlns:p14="http://schemas.microsoft.com/office/powerpoint/2010/main" val="171889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ooksonturke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1179512"/>
            <a:ext cx="8640960" cy="216024"/>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6000" b="1" dirty="0" smtClean="0">
                <a:solidFill>
                  <a:srgbClr val="00B050"/>
                </a:solidFill>
              </a:rPr>
              <a:t>KENEVİR YOLU</a:t>
            </a:r>
            <a:br>
              <a:rPr lang="tr-TR" sz="6000" b="1" dirty="0" smtClean="0">
                <a:solidFill>
                  <a:srgbClr val="00B050"/>
                </a:solidFill>
              </a:rPr>
            </a:br>
            <a:r>
              <a:rPr lang="tr-TR" sz="5300" b="1" dirty="0" smtClean="0">
                <a:solidFill>
                  <a:srgbClr val="0070C0"/>
                </a:solidFill>
              </a:rPr>
              <a:t>TÜRKİSTAN</a:t>
            </a:r>
            <a:r>
              <a:rPr lang="tr-TR" sz="4000" b="1" dirty="0" smtClean="0">
                <a:solidFill>
                  <a:srgbClr val="0070C0"/>
                </a:solidFill>
              </a:rPr>
              <a:t/>
            </a:r>
            <a:br>
              <a:rPr lang="tr-TR" sz="4000" b="1" dirty="0" smtClean="0">
                <a:solidFill>
                  <a:srgbClr val="0070C0"/>
                </a:solidFill>
              </a:rPr>
            </a:br>
            <a:r>
              <a:rPr lang="tr-TR" sz="4000" b="1" dirty="0" smtClean="0">
                <a:solidFill>
                  <a:srgbClr val="0070C0"/>
                </a:solidFill>
              </a:rPr>
              <a:t>TARIMIN VE KENEVİRİN </a:t>
            </a:r>
            <a:br>
              <a:rPr lang="tr-TR" sz="4000" b="1" dirty="0" smtClean="0">
                <a:solidFill>
                  <a:srgbClr val="0070C0"/>
                </a:solidFill>
              </a:rPr>
            </a:br>
            <a:r>
              <a:rPr lang="tr-TR" sz="4000" b="1" dirty="0" smtClean="0">
                <a:solidFill>
                  <a:srgbClr val="0070C0"/>
                </a:solidFill>
              </a:rPr>
              <a:t>ANAVATANIDIR</a:t>
            </a:r>
            <a:br>
              <a:rPr lang="tr-TR" sz="4000" b="1" dirty="0" smtClean="0">
                <a:solidFill>
                  <a:srgbClr val="0070C0"/>
                </a:solidFill>
              </a:rPr>
            </a:br>
            <a:r>
              <a:rPr lang="tr-TR" sz="4000" b="1" dirty="0" smtClean="0">
                <a:solidFill>
                  <a:srgbClr val="0070C0"/>
                </a:solidFill>
              </a:rPr>
              <a:t/>
            </a:r>
            <a:br>
              <a:rPr lang="tr-TR" sz="4000" b="1" dirty="0" smtClean="0">
                <a:solidFill>
                  <a:srgbClr val="0070C0"/>
                </a:solidFill>
              </a:rPr>
            </a:br>
            <a:r>
              <a:rPr lang="tr-TR" sz="2700" b="1" dirty="0" smtClean="0">
                <a:solidFill>
                  <a:srgbClr val="0070C0"/>
                </a:solidFill>
              </a:rPr>
              <a:t>Sulak Alanlar ve Nehir Boyları</a:t>
            </a:r>
            <a:endParaRPr lang="en-US" sz="2700" b="1" dirty="0">
              <a:solidFill>
                <a:srgbClr val="0070C0"/>
              </a:solidFill>
            </a:endParaRPr>
          </a:p>
        </p:txBody>
      </p:sp>
      <p:sp>
        <p:nvSpPr>
          <p:cNvPr id="3" name="Alt Başlık 2"/>
          <p:cNvSpPr>
            <a:spLocks noGrp="1"/>
          </p:cNvSpPr>
          <p:nvPr>
            <p:ph type="subTitle" idx="1"/>
          </p:nvPr>
        </p:nvSpPr>
        <p:spPr>
          <a:xfrm>
            <a:off x="467544" y="3789040"/>
            <a:ext cx="8352928" cy="2880320"/>
          </a:xfrm>
        </p:spPr>
        <p:txBody>
          <a:bodyPr>
            <a:noAutofit/>
          </a:bodyPr>
          <a:lstStyle/>
          <a:p>
            <a:endParaRPr lang="tr-TR" sz="2400" b="1" dirty="0" smtClean="0">
              <a:solidFill>
                <a:schemeClr val="tx1"/>
              </a:solidFill>
              <a:latin typeface="Lucida Sans Typewriter" panose="020B0509030504030204" pitchFamily="49" charset="0"/>
              <a:hlinkClick r:id="rId2"/>
            </a:endParaRPr>
          </a:p>
          <a:p>
            <a:endParaRPr lang="en-US" sz="2400" b="1" dirty="0">
              <a:solidFill>
                <a:schemeClr val="tx1"/>
              </a:solidFill>
              <a:latin typeface="Lucida Sans Typewriter" panose="020B0509030504030204" pitchFamily="49" charset="0"/>
            </a:endParaRPr>
          </a:p>
        </p:txBody>
      </p:sp>
      <p:sp>
        <p:nvSpPr>
          <p:cNvPr id="4" name="AutoShape 2" descr="Deniz Manzarası Ocean - Pixabay'de ücretsiz fotoğraf -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3573016"/>
            <a:ext cx="8136904" cy="3096344"/>
          </a:xfrm>
        </p:spPr>
      </p:pic>
      <p:sp>
        <p:nvSpPr>
          <p:cNvPr id="5" name="Altbilgi Yer Tutucusu 4"/>
          <p:cNvSpPr>
            <a:spLocks noGrp="1"/>
          </p:cNvSpPr>
          <p:nvPr>
            <p:ph type="ftr" sz="quarter" idx="11"/>
          </p:nvPr>
        </p:nvSpPr>
        <p:spPr/>
        <p:txBody>
          <a:bodyPr/>
          <a:lstStyle/>
          <a:p>
            <a:r>
              <a:rPr lang="tr-TR" b="1" dirty="0" smtClean="0">
                <a:solidFill>
                  <a:schemeClr val="tx1"/>
                </a:solidFill>
                <a:latin typeface="Lucida Sans Typewriter" panose="020B0509030504030204" pitchFamily="49" charset="0"/>
                <a:hlinkClick r:id="rId2"/>
              </a:rPr>
              <a:t> </a:t>
            </a:r>
            <a:r>
              <a:rPr lang="en-US" b="1" dirty="0" smtClean="0">
                <a:solidFill>
                  <a:schemeClr val="tx1"/>
                </a:solidFill>
                <a:latin typeface="Lucida Sans Typewriter" panose="020B0509030504030204" pitchFamily="49" charset="0"/>
                <a:hlinkClick r:id="rId2"/>
              </a:rPr>
              <a:t>https</a:t>
            </a:r>
            <a:r>
              <a:rPr lang="en-US" b="1" dirty="0">
                <a:solidFill>
                  <a:schemeClr val="tx1"/>
                </a:solidFill>
                <a:latin typeface="Lucida Sans Typewriter" panose="020B0509030504030204" pitchFamily="49" charset="0"/>
                <a:hlinkClick r:id="rId2"/>
              </a:rPr>
              <a:t>://www.booksonturkey.com/</a:t>
            </a:r>
            <a:endParaRPr lang="tr-TR" b="1" dirty="0">
              <a:solidFill>
                <a:schemeClr val="tx1"/>
              </a:solidFill>
              <a:latin typeface="Lucida Sans Typewriter" panose="020B0509030504030204" pitchFamily="49" charset="0"/>
            </a:endParaRPr>
          </a:p>
        </p:txBody>
      </p:sp>
    </p:spTree>
    <p:extLst>
      <p:ext uri="{BB962C8B-B14F-4D97-AF65-F5344CB8AC3E}">
        <p14:creationId xmlns:p14="http://schemas.microsoft.com/office/powerpoint/2010/main" val="2020185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43408"/>
            <a:ext cx="8229600" cy="936104"/>
          </a:xfrm>
        </p:spPr>
        <p:txBody>
          <a:bodyPr>
            <a:normAutofit fontScale="90000"/>
          </a:bodyPr>
          <a:lstStyle/>
          <a:p>
            <a:r>
              <a:rPr lang="tr-TR" dirty="0" smtClean="0"/>
              <a:t/>
            </a:r>
            <a:br>
              <a:rPr lang="tr-TR" dirty="0" smtClean="0"/>
            </a:br>
            <a:r>
              <a:rPr lang="tr-TR" sz="3100" b="1" dirty="0" smtClean="0"/>
              <a:t>TÜRKİSTAN SU KUŞAĞI ve KENEVİR</a:t>
            </a:r>
            <a:endParaRPr lang="tr-TR" sz="3100" b="1" dirty="0"/>
          </a:p>
        </p:txBody>
      </p:sp>
      <p:sp>
        <p:nvSpPr>
          <p:cNvPr id="3" name="İçerik Yer Tutucusu 2"/>
          <p:cNvSpPr>
            <a:spLocks noGrp="1"/>
          </p:cNvSpPr>
          <p:nvPr>
            <p:ph idx="1"/>
          </p:nvPr>
        </p:nvSpPr>
        <p:spPr>
          <a:xfrm>
            <a:off x="457200" y="908720"/>
            <a:ext cx="8229600" cy="5760640"/>
          </a:xfrm>
        </p:spPr>
        <p:txBody>
          <a:bodyPr>
            <a:normAutofit fontScale="77500" lnSpcReduction="20000"/>
          </a:bodyPr>
          <a:lstStyle/>
          <a:p>
            <a:r>
              <a:rPr lang="tr-TR" b="1" dirty="0">
                <a:solidFill>
                  <a:srgbClr val="FF0000"/>
                </a:solidFill>
              </a:rPr>
              <a:t>Avcılık, toplayıcılık ve balıkçılığı tarımla birleştirmek için nehir ortamlarını kullanan insanlar</a:t>
            </a:r>
          </a:p>
          <a:p>
            <a:r>
              <a:rPr lang="tr-TR" b="1" dirty="0">
                <a:solidFill>
                  <a:srgbClr val="FF0000"/>
                </a:solidFill>
              </a:rPr>
              <a:t>Baykal Gölü</a:t>
            </a:r>
          </a:p>
          <a:p>
            <a:r>
              <a:rPr lang="tr-TR" b="1" dirty="0">
                <a:solidFill>
                  <a:srgbClr val="FF0000"/>
                </a:solidFill>
              </a:rPr>
              <a:t>Güney Sibirya</a:t>
            </a:r>
          </a:p>
          <a:p>
            <a:r>
              <a:rPr lang="tr-TR" b="1" dirty="0">
                <a:solidFill>
                  <a:srgbClr val="FF0000"/>
                </a:solidFill>
              </a:rPr>
              <a:t>Hazar Denizi’nin güneyi</a:t>
            </a:r>
          </a:p>
          <a:p>
            <a:r>
              <a:rPr lang="tr-TR" b="1" dirty="0" err="1">
                <a:solidFill>
                  <a:srgbClr val="FF0000"/>
                </a:solidFill>
              </a:rPr>
              <a:t>İrtiş</a:t>
            </a:r>
            <a:r>
              <a:rPr lang="tr-TR" b="1" dirty="0">
                <a:solidFill>
                  <a:srgbClr val="FF0000"/>
                </a:solidFill>
              </a:rPr>
              <a:t> Nehri </a:t>
            </a:r>
          </a:p>
          <a:p>
            <a:r>
              <a:rPr lang="tr-TR" b="1" dirty="0">
                <a:solidFill>
                  <a:srgbClr val="FF0000"/>
                </a:solidFill>
              </a:rPr>
              <a:t>Nehir Ortamları ile ilişkili kültür ve uygarlıklar</a:t>
            </a:r>
          </a:p>
          <a:p>
            <a:r>
              <a:rPr lang="tr-TR" b="1" dirty="0">
                <a:solidFill>
                  <a:srgbClr val="FF0000"/>
                </a:solidFill>
              </a:rPr>
              <a:t>Nehir vadilerinde olgun ormanlık alan, çalılık ve çayırlardan oluşan sulak alanlarla ilişkili ekolojik topluluklar</a:t>
            </a:r>
          </a:p>
          <a:p>
            <a:r>
              <a:rPr lang="tr-TR" b="1" dirty="0" smtClean="0">
                <a:solidFill>
                  <a:srgbClr val="FF0000"/>
                </a:solidFill>
              </a:rPr>
              <a:t>Seyhun ve Ceyhun </a:t>
            </a:r>
            <a:r>
              <a:rPr lang="tr-TR" b="1" dirty="0">
                <a:solidFill>
                  <a:srgbClr val="FF0000"/>
                </a:solidFill>
              </a:rPr>
              <a:t>Nehir sistemlerinin boşalttığı alanda gelişen </a:t>
            </a:r>
            <a:r>
              <a:rPr lang="tr-TR" b="1" dirty="0" err="1">
                <a:solidFill>
                  <a:srgbClr val="FF0000"/>
                </a:solidFill>
              </a:rPr>
              <a:t>Maveraünnehir</a:t>
            </a:r>
            <a:r>
              <a:rPr lang="tr-TR" b="1" dirty="0">
                <a:solidFill>
                  <a:srgbClr val="FF0000"/>
                </a:solidFill>
              </a:rPr>
              <a:t> (</a:t>
            </a:r>
            <a:r>
              <a:rPr lang="tr-TR" b="1" dirty="0" err="1">
                <a:solidFill>
                  <a:srgbClr val="FF0000"/>
                </a:solidFill>
              </a:rPr>
              <a:t>Oxus</a:t>
            </a:r>
            <a:r>
              <a:rPr lang="tr-TR" b="1" dirty="0">
                <a:solidFill>
                  <a:srgbClr val="FF0000"/>
                </a:solidFill>
              </a:rPr>
              <a:t>) Uygarlığı</a:t>
            </a:r>
          </a:p>
          <a:p>
            <a:r>
              <a:rPr lang="tr-TR" b="1" dirty="0">
                <a:solidFill>
                  <a:srgbClr val="FF0000"/>
                </a:solidFill>
              </a:rPr>
              <a:t>Su Yolları</a:t>
            </a:r>
          </a:p>
          <a:p>
            <a:r>
              <a:rPr lang="tr-TR" b="1" dirty="0">
                <a:solidFill>
                  <a:srgbClr val="FF0000"/>
                </a:solidFill>
              </a:rPr>
              <a:t>Sulak ortamlar (akarsular, nehirler, göller ve diğer sulak alanlar)</a:t>
            </a:r>
          </a:p>
          <a:p>
            <a:r>
              <a:rPr lang="tr-TR" b="1" dirty="0">
                <a:solidFill>
                  <a:srgbClr val="FF0000"/>
                </a:solidFill>
              </a:rPr>
              <a:t>Tatlı suya yakın bölgeler</a:t>
            </a:r>
          </a:p>
          <a:p>
            <a:pPr marL="0" indent="0">
              <a:buNone/>
            </a:pPr>
            <a:endParaRPr lang="tr-TR" dirty="0"/>
          </a:p>
        </p:txBody>
      </p:sp>
      <p:sp>
        <p:nvSpPr>
          <p:cNvPr id="4" name="Altbilgi Yer Tutucusu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67588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100" b="1" dirty="0" smtClean="0">
                <a:solidFill>
                  <a:srgbClr val="FF0000"/>
                </a:solidFill>
              </a:rPr>
              <a:t/>
            </a:r>
            <a:br>
              <a:rPr lang="tr-TR" sz="3100" b="1" dirty="0" smtClean="0">
                <a:solidFill>
                  <a:srgbClr val="FF0000"/>
                </a:solidFill>
              </a:rPr>
            </a:br>
            <a:r>
              <a:rPr lang="tr-TR" sz="3100" b="1" dirty="0" smtClean="0">
                <a:solidFill>
                  <a:srgbClr val="FF0000"/>
                </a:solidFill>
              </a:rPr>
              <a:t>Avcılık</a:t>
            </a:r>
            <a:r>
              <a:rPr lang="tr-TR" sz="3100" b="1" dirty="0">
                <a:solidFill>
                  <a:srgbClr val="FF0000"/>
                </a:solidFill>
              </a:rPr>
              <a:t>, toplayıcılık ve balıkçılığı tarımla birleştirmek için nehir ortamlarını kullanan insanlar</a:t>
            </a:r>
            <a:r>
              <a:rPr lang="tr-TR" b="1" dirty="0">
                <a:solidFill>
                  <a:srgbClr val="FF0000"/>
                </a:solidFill>
              </a:rPr>
              <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84784"/>
            <a:ext cx="8640960" cy="5184575"/>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69692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88640"/>
            <a:ext cx="8229600" cy="720080"/>
          </a:xfrm>
        </p:spPr>
        <p:txBody>
          <a:bodyPr>
            <a:normAutofit fontScale="90000"/>
          </a:bodyPr>
          <a:lstStyle/>
          <a:p>
            <a:r>
              <a:rPr lang="tr-TR" sz="2800" b="1" dirty="0" smtClean="0">
                <a:solidFill>
                  <a:srgbClr val="FF0000"/>
                </a:solidFill>
              </a:rPr>
              <a:t/>
            </a:r>
            <a:br>
              <a:rPr lang="tr-TR" sz="2800" b="1" dirty="0" smtClean="0">
                <a:solidFill>
                  <a:srgbClr val="FF0000"/>
                </a:solidFill>
              </a:rPr>
            </a:br>
            <a:r>
              <a:rPr lang="tr-TR" b="1" dirty="0" smtClean="0">
                <a:solidFill>
                  <a:srgbClr val="FF0000"/>
                </a:solidFill>
              </a:rPr>
              <a:t>Baykal </a:t>
            </a:r>
            <a:r>
              <a:rPr lang="tr-TR" b="1" dirty="0">
                <a:solidFill>
                  <a:srgbClr val="FF0000"/>
                </a:solidFill>
              </a:rPr>
              <a:t>Gölü</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836712"/>
            <a:ext cx="8568952" cy="4536504"/>
          </a:xfrm>
        </p:spPr>
      </p:pic>
      <p:sp>
        <p:nvSpPr>
          <p:cNvPr id="4" name="Altbilgi Yer Tutucusu 3"/>
          <p:cNvSpPr>
            <a:spLocks noGrp="1"/>
          </p:cNvSpPr>
          <p:nvPr>
            <p:ph type="ftr" sz="quarter" idx="11"/>
          </p:nvPr>
        </p:nvSpPr>
        <p:spPr>
          <a:xfrm>
            <a:off x="539552" y="5661248"/>
            <a:ext cx="8352928" cy="1060227"/>
          </a:xfrm>
        </p:spPr>
        <p:txBody>
          <a:bodyPr/>
          <a:lstStyle/>
          <a:p>
            <a:r>
              <a:rPr lang="tr-TR" b="1" dirty="0" smtClean="0">
                <a:solidFill>
                  <a:srgbClr val="C00000"/>
                </a:solidFill>
              </a:rPr>
              <a:t>«Baykal gölünün </a:t>
            </a:r>
            <a:r>
              <a:rPr lang="tr-TR" b="1" dirty="0">
                <a:solidFill>
                  <a:srgbClr val="C00000"/>
                </a:solidFill>
              </a:rPr>
              <a:t>yerinde eskiden büyük bir deniz olduğuna ve bu denizin etrafında Türkler yaşamış olduğuna göre dünyada en eski denizci ulus Türk ulusudur çocuklar. Bunu böyle bilin</a:t>
            </a:r>
            <a:r>
              <a:rPr lang="tr-TR" b="1" dirty="0" smtClean="0">
                <a:solidFill>
                  <a:srgbClr val="C00000"/>
                </a:solidFill>
              </a:rPr>
              <a:t>.»</a:t>
            </a:r>
            <a:r>
              <a:rPr lang="tr-TR" sz="1050" dirty="0"/>
              <a:t> </a:t>
            </a:r>
          </a:p>
          <a:p>
            <a:r>
              <a:rPr lang="tr-TR" sz="1050" dirty="0"/>
              <a:t>Edirne Muallim Mektebi’ni Ziyaret (24 ARALIK 1930) </a:t>
            </a:r>
          </a:p>
          <a:p>
            <a:r>
              <a:rPr lang="tr-TR" smtClean="0"/>
              <a:t>Mustafa Kemal ATATÜRK</a:t>
            </a:r>
            <a:endParaRPr lang="en-US" dirty="0"/>
          </a:p>
        </p:txBody>
      </p:sp>
    </p:spTree>
    <p:extLst>
      <p:ext uri="{BB962C8B-B14F-4D97-AF65-F5344CB8AC3E}">
        <p14:creationId xmlns:p14="http://schemas.microsoft.com/office/powerpoint/2010/main" val="2102976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Baykal Gölü</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6"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251626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18058"/>
          </a:xfrm>
        </p:spPr>
        <p:txBody>
          <a:bodyPr>
            <a:noAutofit/>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Güney </a:t>
            </a:r>
            <a:r>
              <a:rPr lang="tr-TR" b="1" dirty="0">
                <a:solidFill>
                  <a:srgbClr val="FF0000"/>
                </a:solidFill>
              </a:rPr>
              <a:t>Sibirya</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4705"/>
            <a:ext cx="8229600" cy="4752528"/>
          </a:xfrm>
        </p:spPr>
      </p:pic>
      <p:sp>
        <p:nvSpPr>
          <p:cNvPr id="4" name="Altbilgi Yer Tutucusu 3"/>
          <p:cNvSpPr>
            <a:spLocks noGrp="1"/>
          </p:cNvSpPr>
          <p:nvPr>
            <p:ph type="ftr" sz="quarter" idx="11"/>
          </p:nvPr>
        </p:nvSpPr>
        <p:spPr>
          <a:xfrm>
            <a:off x="539552" y="5517232"/>
            <a:ext cx="8280920" cy="1204243"/>
          </a:xfrm>
        </p:spPr>
        <p:txBody>
          <a:bodyPr/>
          <a:lstStyle/>
          <a:p>
            <a:pPr algn="l"/>
            <a:r>
              <a:rPr lang="tr-TR" b="1" dirty="0" err="1" smtClean="0">
                <a:solidFill>
                  <a:schemeClr val="tx1"/>
                </a:solidFill>
              </a:rPr>
              <a:t>Yenisey</a:t>
            </a:r>
            <a:r>
              <a:rPr lang="tr-TR" b="1" dirty="0" smtClean="0">
                <a:solidFill>
                  <a:schemeClr val="tx1"/>
                </a:solidFill>
              </a:rPr>
              <a:t>,</a:t>
            </a:r>
            <a:r>
              <a:rPr lang="az-Cyrl-AZ" b="1" dirty="0" smtClean="0">
                <a:solidFill>
                  <a:schemeClr val="tx1"/>
                </a:solidFill>
              </a:rPr>
              <a:t> </a:t>
            </a:r>
            <a:r>
              <a:rPr lang="tr-TR" b="1" dirty="0">
                <a:solidFill>
                  <a:schemeClr val="tx1"/>
                </a:solidFill>
              </a:rPr>
              <a:t>Arktik Okyanusu’na boşalan en büyük nehir sistemidir. </a:t>
            </a:r>
            <a:r>
              <a:rPr lang="tr-TR" b="1" dirty="0" err="1">
                <a:solidFill>
                  <a:schemeClr val="tx1"/>
                </a:solidFill>
              </a:rPr>
              <a:t>Angara</a:t>
            </a:r>
            <a:r>
              <a:rPr lang="tr-TR" b="1" dirty="0">
                <a:solidFill>
                  <a:schemeClr val="tx1"/>
                </a:solidFill>
              </a:rPr>
              <a:t> ve Selenga kolları ile birlikte dünyanın en uzun beşinci akarsuyu olma özelliğini taşır. Moğolistan’ın dağlarından doğarak, Sibirya’nın çok büyük bir alanını sulayarak Kuzey buz denizi tarafındaki Kara Denizi’ne sularını boşaltır. Nehir Türkler açısından tarihî önem de teşkil eder, birçok Türk </a:t>
            </a:r>
            <a:r>
              <a:rPr lang="tr-TR" b="1" dirty="0" err="1">
                <a:solidFill>
                  <a:schemeClr val="tx1"/>
                </a:solidFill>
              </a:rPr>
              <a:t>veMoğol</a:t>
            </a:r>
            <a:r>
              <a:rPr lang="tr-TR" b="1" dirty="0">
                <a:solidFill>
                  <a:schemeClr val="tx1"/>
                </a:solidFill>
              </a:rPr>
              <a:t> devleti bu nehrin kenarlarında kurulmuştur. Türk soylu Tuva Cumhuriyetinin başkenti Kızıl şehri </a:t>
            </a:r>
            <a:r>
              <a:rPr lang="tr-TR" b="1" dirty="0" err="1">
                <a:solidFill>
                  <a:schemeClr val="tx1"/>
                </a:solidFill>
              </a:rPr>
              <a:t>Yenisey</a:t>
            </a:r>
            <a:r>
              <a:rPr lang="tr-TR" b="1" dirty="0">
                <a:solidFill>
                  <a:schemeClr val="tx1"/>
                </a:solidFill>
              </a:rPr>
              <a:t> akarsuyu kenarında kuruludur</a:t>
            </a:r>
            <a:r>
              <a:rPr lang="tr-TR" b="1" dirty="0" smtClean="0">
                <a:solidFill>
                  <a:schemeClr val="tx1"/>
                </a:solidFill>
              </a:rPr>
              <a:t>.</a:t>
            </a:r>
            <a:r>
              <a:rPr lang="tr-TR" dirty="0"/>
              <a:t> </a:t>
            </a:r>
            <a:r>
              <a:rPr lang="tr-TR" b="1" dirty="0" err="1">
                <a:solidFill>
                  <a:schemeClr val="tx1"/>
                </a:solidFill>
              </a:rPr>
              <a:t>Yenisey</a:t>
            </a:r>
            <a:r>
              <a:rPr lang="tr-TR" b="1" dirty="0">
                <a:solidFill>
                  <a:schemeClr val="tx1"/>
                </a:solidFill>
              </a:rPr>
              <a:t> nehri sahillerinde ki Tuva, Hakas ve </a:t>
            </a:r>
            <a:r>
              <a:rPr lang="tr-TR" b="1" dirty="0" err="1">
                <a:solidFill>
                  <a:schemeClr val="tx1"/>
                </a:solidFill>
              </a:rPr>
              <a:t>Krasnoyarsk</a:t>
            </a:r>
            <a:r>
              <a:rPr lang="tr-TR" b="1" dirty="0">
                <a:solidFill>
                  <a:schemeClr val="tx1"/>
                </a:solidFill>
              </a:rPr>
              <a:t> eyaleti</a:t>
            </a:r>
            <a:r>
              <a:rPr lang="tr-TR" b="1" dirty="0" smtClean="0">
                <a:solidFill>
                  <a:schemeClr val="tx1"/>
                </a:solidFill>
              </a:rPr>
              <a:t> yer almaktadır.</a:t>
            </a:r>
            <a:endParaRPr lang="en-US" b="1" dirty="0">
              <a:solidFill>
                <a:schemeClr val="tx1"/>
              </a:solidFill>
            </a:endParaRPr>
          </a:p>
        </p:txBody>
      </p:sp>
    </p:spTree>
    <p:extLst>
      <p:ext uri="{BB962C8B-B14F-4D97-AF65-F5344CB8AC3E}">
        <p14:creationId xmlns:p14="http://schemas.microsoft.com/office/powerpoint/2010/main" val="584622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1400"/>
            <a:ext cx="8229600" cy="936104"/>
          </a:xfrm>
        </p:spPr>
        <p:txBody>
          <a:bodyPr/>
          <a:lstStyle/>
          <a:p>
            <a:r>
              <a:rPr lang="tr-TR" b="1" dirty="0">
                <a:solidFill>
                  <a:srgbClr val="FF0000"/>
                </a:solidFill>
              </a:rPr>
              <a:t>Hazar Denizi’nin güneyi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737320"/>
            <a:ext cx="7632848" cy="612068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779812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43408"/>
            <a:ext cx="8229600" cy="936104"/>
          </a:xfrm>
        </p:spPr>
        <p:txBody>
          <a:bodyPr>
            <a:normAutofit fontScale="90000"/>
          </a:bodyPr>
          <a:lstStyle/>
          <a:p>
            <a:r>
              <a:rPr lang="tr-TR" b="1" dirty="0">
                <a:solidFill>
                  <a:srgbClr val="FF0000"/>
                </a:solidFill>
              </a:rPr>
              <a:t/>
            </a:r>
            <a:br>
              <a:rPr lang="tr-TR" b="1" dirty="0">
                <a:solidFill>
                  <a:srgbClr val="FF0000"/>
                </a:solidFill>
              </a:rPr>
            </a:br>
            <a:r>
              <a:rPr lang="tr-TR" b="1" dirty="0" err="1">
                <a:solidFill>
                  <a:srgbClr val="FF0000"/>
                </a:solidFill>
              </a:rPr>
              <a:t>İrtiş</a:t>
            </a:r>
            <a:r>
              <a:rPr lang="tr-TR" b="1" dirty="0">
                <a:solidFill>
                  <a:srgbClr val="FF0000"/>
                </a:solidFill>
              </a:rPr>
              <a:t> Nehri </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20688"/>
            <a:ext cx="8712968" cy="612068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902362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Nehir Ortamları ile ilişkili kültür ve uygarlıklar</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96752"/>
            <a:ext cx="8712968" cy="554461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888187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100" b="1" dirty="0" smtClean="0">
                <a:solidFill>
                  <a:srgbClr val="FF0000"/>
                </a:solidFill>
              </a:rPr>
              <a:t/>
            </a:r>
            <a:br>
              <a:rPr lang="tr-TR" sz="3100" b="1" dirty="0" smtClean="0">
                <a:solidFill>
                  <a:srgbClr val="FF0000"/>
                </a:solidFill>
              </a:rPr>
            </a:br>
            <a:r>
              <a:rPr lang="tr-TR" sz="3100" b="1" dirty="0" smtClean="0">
                <a:solidFill>
                  <a:srgbClr val="FF0000"/>
                </a:solidFill>
              </a:rPr>
              <a:t>Nehir </a:t>
            </a:r>
            <a:r>
              <a:rPr lang="tr-TR" sz="3100" b="1" dirty="0">
                <a:solidFill>
                  <a:srgbClr val="FF0000"/>
                </a:solidFill>
              </a:rPr>
              <a:t>vadilerinde olgun ormanlık alan, çalılık ve çayırlardan oluşan sulak alanlarla ilişkili ekolojik topluluklar</a:t>
            </a:r>
            <a:r>
              <a:rPr lang="tr-TR" b="1" dirty="0">
                <a:solidFill>
                  <a:srgbClr val="FF0000"/>
                </a:solidFill>
              </a:rPr>
              <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84784"/>
            <a:ext cx="8712968" cy="525658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4516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9392"/>
            <a:ext cx="8229600" cy="1152128"/>
          </a:xfrm>
        </p:spPr>
        <p:txBody>
          <a:bodyPr>
            <a:normAutofit fontScale="90000"/>
          </a:bodyPr>
          <a:lstStyle/>
          <a:p>
            <a:r>
              <a:rPr lang="tr-TR" b="1" dirty="0">
                <a:solidFill>
                  <a:srgbClr val="FF0000"/>
                </a:solidFill>
              </a:rPr>
              <a:t/>
            </a:r>
            <a:br>
              <a:rPr lang="tr-TR" b="1" dirty="0">
                <a:solidFill>
                  <a:srgbClr val="FF0000"/>
                </a:solidFill>
              </a:rPr>
            </a:br>
            <a:r>
              <a:rPr lang="tr-TR" sz="3100" b="1" dirty="0" err="1">
                <a:solidFill>
                  <a:srgbClr val="FF0000"/>
                </a:solidFill>
              </a:rPr>
              <a:t>Sir</a:t>
            </a:r>
            <a:r>
              <a:rPr lang="tr-TR" sz="3100" b="1" dirty="0">
                <a:solidFill>
                  <a:srgbClr val="FF0000"/>
                </a:solidFill>
              </a:rPr>
              <a:t> Derya ve </a:t>
            </a:r>
            <a:r>
              <a:rPr lang="tr-TR" sz="3100" b="1" dirty="0" err="1">
                <a:solidFill>
                  <a:srgbClr val="FF0000"/>
                </a:solidFill>
              </a:rPr>
              <a:t>Amu</a:t>
            </a:r>
            <a:r>
              <a:rPr lang="tr-TR" sz="3100" b="1" dirty="0">
                <a:solidFill>
                  <a:srgbClr val="FF0000"/>
                </a:solidFill>
              </a:rPr>
              <a:t> Derya Nehir sistemlerinin boşalttığı alanda gelişen </a:t>
            </a:r>
            <a:r>
              <a:rPr lang="tr-TR" sz="3100" b="1" dirty="0" err="1">
                <a:solidFill>
                  <a:srgbClr val="FF0000"/>
                </a:solidFill>
              </a:rPr>
              <a:t>Maveraünnehir</a:t>
            </a:r>
            <a:r>
              <a:rPr lang="tr-TR" sz="3100" b="1" dirty="0">
                <a:solidFill>
                  <a:srgbClr val="FF0000"/>
                </a:solidFill>
              </a:rPr>
              <a:t> (</a:t>
            </a:r>
            <a:r>
              <a:rPr lang="tr-TR" sz="3100" b="1" dirty="0" err="1">
                <a:solidFill>
                  <a:srgbClr val="FF0000"/>
                </a:solidFill>
              </a:rPr>
              <a:t>Oxus</a:t>
            </a:r>
            <a:r>
              <a:rPr lang="tr-TR" sz="3100" b="1" dirty="0">
                <a:solidFill>
                  <a:srgbClr val="FF0000"/>
                </a:solidFill>
              </a:rPr>
              <a:t>) Uygarlığı</a:t>
            </a:r>
            <a:br>
              <a:rPr lang="tr-TR" sz="3100" b="1" dirty="0">
                <a:solidFill>
                  <a:srgbClr val="FF0000"/>
                </a:solidFill>
              </a:rPr>
            </a:br>
            <a:endParaRPr lang="tr-TR" sz="31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24744"/>
            <a:ext cx="8568952" cy="540060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8450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15416"/>
            <a:ext cx="8229600" cy="1080120"/>
          </a:xfrm>
        </p:spPr>
        <p:txBody>
          <a:bodyPr/>
          <a:lstStyle/>
          <a:p>
            <a:r>
              <a:rPr lang="tr-TR" dirty="0" smtClean="0"/>
              <a:t>Hamit </a:t>
            </a:r>
            <a:r>
              <a:rPr lang="tr-TR" dirty="0" err="1" smtClean="0"/>
              <a:t>Zübeyr</a:t>
            </a:r>
            <a:r>
              <a:rPr lang="tr-TR" dirty="0" smtClean="0"/>
              <a:t> </a:t>
            </a:r>
            <a:r>
              <a:rPr lang="tr-TR" dirty="0" err="1" smtClean="0"/>
              <a:t>Koşay</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9" y="764704"/>
            <a:ext cx="8712968" cy="597666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979993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normAutofit fontScale="90000"/>
          </a:bodyPr>
          <a:lstStyle/>
          <a:p>
            <a:r>
              <a:rPr lang="tr-TR" b="1" dirty="0">
                <a:solidFill>
                  <a:srgbClr val="FF0000"/>
                </a:solidFill>
              </a:rPr>
              <a:t/>
            </a:r>
            <a:br>
              <a:rPr lang="tr-TR" b="1" dirty="0">
                <a:solidFill>
                  <a:srgbClr val="FF0000"/>
                </a:solidFill>
              </a:rPr>
            </a:br>
            <a:r>
              <a:rPr lang="tr-TR" sz="3100" b="1" dirty="0" err="1">
                <a:solidFill>
                  <a:srgbClr val="FF0000"/>
                </a:solidFill>
              </a:rPr>
              <a:t>Sir</a:t>
            </a:r>
            <a:r>
              <a:rPr lang="tr-TR" sz="3100" b="1" dirty="0">
                <a:solidFill>
                  <a:srgbClr val="FF0000"/>
                </a:solidFill>
              </a:rPr>
              <a:t> Derya ve </a:t>
            </a:r>
            <a:r>
              <a:rPr lang="tr-TR" sz="3100" b="1" dirty="0" err="1">
                <a:solidFill>
                  <a:srgbClr val="FF0000"/>
                </a:solidFill>
              </a:rPr>
              <a:t>Amu</a:t>
            </a:r>
            <a:r>
              <a:rPr lang="tr-TR" sz="3100" b="1" dirty="0">
                <a:solidFill>
                  <a:srgbClr val="FF0000"/>
                </a:solidFill>
              </a:rPr>
              <a:t> Derya Nehir sistemlerinin boşalttığı alanda gelişen </a:t>
            </a:r>
            <a:r>
              <a:rPr lang="tr-TR" sz="3100" b="1" dirty="0" err="1">
                <a:solidFill>
                  <a:srgbClr val="FF0000"/>
                </a:solidFill>
              </a:rPr>
              <a:t>Maveraünnehir</a:t>
            </a:r>
            <a:r>
              <a:rPr lang="tr-TR" sz="3100" b="1" dirty="0">
                <a:solidFill>
                  <a:srgbClr val="FF0000"/>
                </a:solidFill>
              </a:rPr>
              <a:t> (</a:t>
            </a:r>
            <a:r>
              <a:rPr lang="tr-TR" sz="3100" b="1" dirty="0" err="1">
                <a:solidFill>
                  <a:srgbClr val="FF0000"/>
                </a:solidFill>
              </a:rPr>
              <a:t>Oxus</a:t>
            </a:r>
            <a:r>
              <a:rPr lang="tr-TR" sz="3100" b="1" dirty="0">
                <a:solidFill>
                  <a:srgbClr val="FF0000"/>
                </a:solidFill>
              </a:rPr>
              <a:t>) Uygarlığı</a:t>
            </a:r>
            <a:br>
              <a:rPr lang="tr-TR" sz="3100" b="1" dirty="0">
                <a:solidFill>
                  <a:srgbClr val="FF0000"/>
                </a:solidFill>
              </a:rPr>
            </a:br>
            <a:endParaRPr lang="tr-TR" sz="31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96752"/>
            <a:ext cx="8568952" cy="5544616"/>
          </a:xfrm>
        </p:spPr>
      </p:pic>
    </p:spTree>
    <p:extLst>
      <p:ext uri="{BB962C8B-B14F-4D97-AF65-F5344CB8AC3E}">
        <p14:creationId xmlns:p14="http://schemas.microsoft.com/office/powerpoint/2010/main" val="1991957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Su Yolları</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6"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010201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Sulak ortamlar (akarsular, nehirler, göller ve diğer sulak alanlar)</a:t>
            </a:r>
            <a:br>
              <a:rPr lang="tr-TR" b="1" dirty="0">
                <a:solidFill>
                  <a:srgbClr val="FF0000"/>
                </a:solidFill>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96752"/>
            <a:ext cx="8712968" cy="554461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630162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Tatlı </a:t>
            </a:r>
            <a:r>
              <a:rPr lang="tr-TR" b="1" dirty="0">
                <a:solidFill>
                  <a:srgbClr val="FF0000"/>
                </a:solidFill>
              </a:rPr>
              <a:t>suya yakın bölgeler</a:t>
            </a:r>
            <a:br>
              <a:rPr lang="tr-TR" b="1" dirty="0">
                <a:solidFill>
                  <a:srgbClr val="FF0000"/>
                </a:solidFill>
              </a:rPr>
            </a:br>
            <a:r>
              <a:rPr lang="tr-TR" dirty="0"/>
              <a:t/>
            </a:r>
            <a:br>
              <a:rPr lang="tr-TR" dirty="0"/>
            </a:b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08720"/>
            <a:ext cx="8640959" cy="5832648"/>
          </a:xfrm>
        </p:spPr>
      </p:pic>
    </p:spTree>
    <p:extLst>
      <p:ext uri="{BB962C8B-B14F-4D97-AF65-F5344CB8AC3E}">
        <p14:creationId xmlns:p14="http://schemas.microsoft.com/office/powerpoint/2010/main" val="1440151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692696"/>
          </a:xfrm>
        </p:spPr>
        <p:txBody>
          <a:bodyPr>
            <a:normAutofit fontScale="90000"/>
          </a:bodyPr>
          <a:lstStyle/>
          <a:p>
            <a:r>
              <a:rPr lang="tr-TR" dirty="0" smtClean="0"/>
              <a:t>Sulak Alanlar</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92696"/>
            <a:ext cx="8424936" cy="6048672"/>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416760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04056"/>
          </a:xfrm>
        </p:spPr>
        <p:txBody>
          <a:bodyPr>
            <a:normAutofit fontScale="90000"/>
          </a:bodyPr>
          <a:lstStyle/>
          <a:p>
            <a:r>
              <a:rPr lang="tr-TR" sz="2800" b="1" dirty="0" smtClean="0"/>
              <a:t>Dokumacılıkta Kenevir, Keten, Pamuk, İpek, Yün</a:t>
            </a:r>
            <a:endParaRPr lang="tr-TR" sz="2800" b="1"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92696"/>
            <a:ext cx="8712968" cy="5256584"/>
          </a:xfrm>
        </p:spPr>
      </p:pic>
      <p:sp>
        <p:nvSpPr>
          <p:cNvPr id="4" name="Altbilgi Yer Tutucusu 3"/>
          <p:cNvSpPr>
            <a:spLocks noGrp="1"/>
          </p:cNvSpPr>
          <p:nvPr>
            <p:ph type="ftr" sz="quarter" idx="11"/>
          </p:nvPr>
        </p:nvSpPr>
        <p:spPr>
          <a:xfrm>
            <a:off x="827584" y="5949280"/>
            <a:ext cx="6768752" cy="772195"/>
          </a:xfrm>
        </p:spPr>
        <p:txBody>
          <a:bodyPr/>
          <a:lstStyle/>
          <a:p>
            <a:endParaRPr lang="tr-TR" sz="2000" b="1" dirty="0" smtClean="0">
              <a:solidFill>
                <a:schemeClr val="tx1"/>
              </a:solidFill>
            </a:endParaRPr>
          </a:p>
          <a:p>
            <a:r>
              <a:rPr lang="tr-TR" sz="2000" b="1" dirty="0" smtClean="0">
                <a:solidFill>
                  <a:schemeClr val="tx1"/>
                </a:solidFill>
              </a:rPr>
              <a:t>Harita</a:t>
            </a:r>
            <a:r>
              <a:rPr lang="tr-TR" sz="2000" b="1" dirty="0">
                <a:solidFill>
                  <a:schemeClr val="tx1"/>
                </a:solidFill>
              </a:rPr>
              <a:t>: Dokumacılıkta kullanılan ana lif kaynakları </a:t>
            </a:r>
            <a:r>
              <a:rPr lang="tr-TR" sz="2000" b="1" dirty="0" smtClean="0">
                <a:solidFill>
                  <a:schemeClr val="tx1"/>
                </a:solidFill>
              </a:rPr>
              <a:t>DÖ </a:t>
            </a:r>
            <a:r>
              <a:rPr lang="tr-TR" sz="2000" b="1" dirty="0">
                <a:solidFill>
                  <a:schemeClr val="tx1"/>
                </a:solidFill>
              </a:rPr>
              <a:t>3000</a:t>
            </a:r>
          </a:p>
          <a:p>
            <a:r>
              <a:rPr lang="tr-TR" sz="2000" b="1" dirty="0">
                <a:solidFill>
                  <a:schemeClr val="tx1"/>
                </a:solidFill>
              </a:rPr>
              <a:t>Kaynak: Elizabeth </a:t>
            </a:r>
            <a:r>
              <a:rPr lang="tr-TR" sz="2000" b="1" dirty="0" err="1">
                <a:solidFill>
                  <a:schemeClr val="tx1"/>
                </a:solidFill>
              </a:rPr>
              <a:t>Barher</a:t>
            </a:r>
            <a:r>
              <a:rPr lang="tr-TR" sz="2000" b="1" dirty="0">
                <a:solidFill>
                  <a:schemeClr val="tx1"/>
                </a:solidFill>
              </a:rPr>
              <a:t>, </a:t>
            </a:r>
            <a:r>
              <a:rPr lang="tr-TR" sz="2000" b="1" dirty="0" err="1">
                <a:solidFill>
                  <a:schemeClr val="tx1"/>
                </a:solidFill>
              </a:rPr>
              <a:t>Prehistoric</a:t>
            </a:r>
            <a:r>
              <a:rPr lang="tr-TR" sz="2000" b="1" dirty="0">
                <a:solidFill>
                  <a:schemeClr val="tx1"/>
                </a:solidFill>
              </a:rPr>
              <a:t> </a:t>
            </a:r>
            <a:r>
              <a:rPr lang="tr-TR" sz="2000" b="1" dirty="0" err="1">
                <a:solidFill>
                  <a:schemeClr val="tx1"/>
                </a:solidFill>
              </a:rPr>
              <a:t>Textiles</a:t>
            </a:r>
            <a:endParaRPr lang="tr-TR" sz="2000" b="1" dirty="0">
              <a:solidFill>
                <a:schemeClr val="tx1"/>
              </a:solidFill>
            </a:endParaRPr>
          </a:p>
          <a:p>
            <a:endParaRPr lang="en-US" dirty="0"/>
          </a:p>
        </p:txBody>
      </p:sp>
    </p:spTree>
    <p:extLst>
      <p:ext uri="{BB962C8B-B14F-4D97-AF65-F5344CB8AC3E}">
        <p14:creationId xmlns:p14="http://schemas.microsoft.com/office/powerpoint/2010/main" val="2495655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520" y="404664"/>
            <a:ext cx="9217024" cy="72008"/>
          </a:xfrm>
        </p:spPr>
        <p:txBody>
          <a:bodyPr>
            <a:normAutofit fontScale="90000"/>
          </a:bodyPr>
          <a:lstStyle/>
          <a:p>
            <a:r>
              <a:rPr lang="tr-TR" dirty="0" smtClean="0"/>
              <a:t/>
            </a:r>
            <a:br>
              <a:rPr lang="tr-TR" dirty="0" smtClean="0"/>
            </a:br>
            <a:r>
              <a:rPr lang="tr-TR" sz="3600" dirty="0" smtClean="0"/>
              <a:t>Kenevir Yer adlarının Bulunduğu Ülkeler </a:t>
            </a:r>
            <a:endParaRPr lang="tr-TR" sz="36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24744"/>
            <a:ext cx="8856984" cy="5184575"/>
          </a:xfrm>
        </p:spPr>
      </p:pic>
    </p:spTree>
    <p:extLst>
      <p:ext uri="{BB962C8B-B14F-4D97-AF65-F5344CB8AC3E}">
        <p14:creationId xmlns:p14="http://schemas.microsoft.com/office/powerpoint/2010/main" val="3714141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lstStyle/>
          <a:p>
            <a:r>
              <a:rPr lang="tr-TR" dirty="0" smtClean="0"/>
              <a:t>Kenevir Yer Adları, Avrupa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340768"/>
            <a:ext cx="8856984" cy="511256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849927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1400"/>
            <a:ext cx="8229600" cy="1008112"/>
          </a:xfrm>
        </p:spPr>
        <p:txBody>
          <a:bodyPr/>
          <a:lstStyle/>
          <a:p>
            <a:r>
              <a:rPr lang="tr-TR" dirty="0" smtClean="0"/>
              <a:t>Macaristan </a:t>
            </a:r>
            <a:r>
              <a:rPr lang="tr-TR" dirty="0" err="1" smtClean="0"/>
              <a:t>Kender</a:t>
            </a:r>
            <a:r>
              <a:rPr lang="tr-TR" dirty="0" smtClean="0"/>
              <a:t> Yer Adları</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712"/>
            <a:ext cx="8640960" cy="5976663"/>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423371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4082"/>
          </a:xfrm>
        </p:spPr>
        <p:txBody>
          <a:bodyPr>
            <a:normAutofit fontScale="90000"/>
          </a:bodyPr>
          <a:lstStyle/>
          <a:p>
            <a:r>
              <a:rPr lang="tr-TR" dirty="0" smtClean="0"/>
              <a:t>Yer Adlarında Kendir Türkiye</a:t>
            </a: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856984" cy="5832647"/>
          </a:xfrm>
        </p:spPr>
      </p:pic>
    </p:spTree>
    <p:extLst>
      <p:ext uri="{BB962C8B-B14F-4D97-AF65-F5344CB8AC3E}">
        <p14:creationId xmlns:p14="http://schemas.microsoft.com/office/powerpoint/2010/main" val="51271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15416"/>
            <a:ext cx="8229600" cy="576064"/>
          </a:xfrm>
        </p:spPr>
        <p:txBody>
          <a:bodyPr>
            <a:normAutofit fontScale="90000"/>
          </a:bodyPr>
          <a:lstStyle/>
          <a:p>
            <a:r>
              <a:rPr lang="tr-TR" dirty="0" smtClean="0"/>
              <a:t/>
            </a:r>
            <a:br>
              <a:rPr lang="tr-TR" dirty="0" smtClean="0"/>
            </a:br>
            <a:r>
              <a:rPr lang="tr-TR" dirty="0"/>
              <a:t/>
            </a:r>
            <a:br>
              <a:rPr lang="tr-TR" dirty="0"/>
            </a:br>
            <a:r>
              <a:rPr lang="tr-TR" b="1" dirty="0" err="1" smtClean="0">
                <a:solidFill>
                  <a:srgbClr val="C00000"/>
                </a:solidFill>
              </a:rPr>
              <a:t>Xi</a:t>
            </a:r>
            <a:r>
              <a:rPr lang="tr-TR" b="1" dirty="0" smtClean="0">
                <a:solidFill>
                  <a:srgbClr val="C00000"/>
                </a:solidFill>
              </a:rPr>
              <a:t> </a:t>
            </a:r>
            <a:r>
              <a:rPr lang="tr-TR" b="1" dirty="0" err="1" smtClean="0">
                <a:solidFill>
                  <a:srgbClr val="C00000"/>
                </a:solidFill>
              </a:rPr>
              <a:t>Liao</a:t>
            </a:r>
            <a:r>
              <a:rPr lang="tr-TR" b="1" dirty="0" smtClean="0">
                <a:solidFill>
                  <a:srgbClr val="C00000"/>
                </a:solidFill>
              </a:rPr>
              <a:t> Nehri</a:t>
            </a:r>
            <a:br>
              <a:rPr lang="tr-TR" b="1" dirty="0" smtClean="0">
                <a:solidFill>
                  <a:srgbClr val="C00000"/>
                </a:solidFill>
              </a:rPr>
            </a:br>
            <a:r>
              <a:rPr lang="tr-TR" b="1" dirty="0" smtClean="0">
                <a:solidFill>
                  <a:srgbClr val="C00000"/>
                </a:solidFill>
              </a:rPr>
              <a:t>Kuzey Doğu Avrasya</a:t>
            </a:r>
            <a:endParaRPr lang="tr-TR" b="1" dirty="0">
              <a:solidFill>
                <a:srgbClr val="C00000"/>
              </a:solidFill>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12776"/>
            <a:ext cx="8568952" cy="525658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127649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Kenevir </a:t>
            </a:r>
            <a:r>
              <a:rPr lang="tr-TR" dirty="0" err="1" smtClean="0"/>
              <a:t>Yetiştiricliği</a:t>
            </a:r>
            <a:r>
              <a:rPr lang="tr-TR" dirty="0" smtClean="0"/>
              <a:t> yapılabilir 19 İl</a:t>
            </a:r>
            <a:br>
              <a:rPr lang="tr-TR" dirty="0" smtClean="0"/>
            </a:b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76648"/>
            <a:ext cx="8229600" cy="3773067"/>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68294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24744"/>
          </a:xfrm>
        </p:spPr>
        <p:txBody>
          <a:bodyPr>
            <a:normAutofit/>
          </a:bodyPr>
          <a:lstStyle/>
          <a:p>
            <a:r>
              <a:rPr lang="tr-TR" sz="3200" b="1" dirty="0" smtClean="0">
                <a:solidFill>
                  <a:srgbClr val="C00000"/>
                </a:solidFill>
              </a:rPr>
              <a:t>Tarımın Başlangıcı ve Yayılışı</a:t>
            </a:r>
            <a:br>
              <a:rPr lang="tr-TR" sz="3200" b="1" dirty="0" smtClean="0">
                <a:solidFill>
                  <a:srgbClr val="C00000"/>
                </a:solidFill>
              </a:rPr>
            </a:br>
            <a:r>
              <a:rPr lang="tr-TR" sz="3200" dirty="0" smtClean="0"/>
              <a:t>Avrasya’nın Kuzey Doğusu</a:t>
            </a:r>
            <a:endParaRPr lang="tr-TR" sz="32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784976" cy="561662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708353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err="1" smtClean="0"/>
              <a:t>Anau</a:t>
            </a:r>
            <a:r>
              <a:rPr lang="tr-TR" sz="3600" b="1" dirty="0" smtClean="0"/>
              <a:t>, Türkmenistan</a:t>
            </a:r>
            <a:br>
              <a:rPr lang="tr-TR" sz="3600" b="1" dirty="0" smtClean="0"/>
            </a:br>
            <a:r>
              <a:rPr lang="tr-TR" sz="3600" b="1" dirty="0" smtClean="0"/>
              <a:t>İlk Evcilleştirilen Hayvanlar</a:t>
            </a:r>
            <a:endParaRPr lang="tr-TR" sz="3600" b="1"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784976" cy="5184576"/>
          </a:xfrm>
        </p:spPr>
      </p:pic>
    </p:spTree>
    <p:extLst>
      <p:ext uri="{BB962C8B-B14F-4D97-AF65-F5344CB8AC3E}">
        <p14:creationId xmlns:p14="http://schemas.microsoft.com/office/powerpoint/2010/main" val="519289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548680"/>
          </a:xfrm>
        </p:spPr>
        <p:txBody>
          <a:bodyPr>
            <a:normAutofit fontScale="90000"/>
          </a:bodyPr>
          <a:lstStyle/>
          <a:p>
            <a:r>
              <a:rPr lang="tr-TR" b="1" dirty="0" smtClean="0">
                <a:solidFill>
                  <a:srgbClr val="0070C0"/>
                </a:solidFill>
                <a:latin typeface="Lucida Sans Typewriter" panose="020B0509030504030204" pitchFamily="49" charset="0"/>
              </a:rPr>
              <a:t/>
            </a:r>
            <a:br>
              <a:rPr lang="tr-TR" b="1" dirty="0" smtClean="0">
                <a:solidFill>
                  <a:srgbClr val="0070C0"/>
                </a:solidFill>
                <a:latin typeface="Lucida Sans Typewriter" panose="020B0509030504030204" pitchFamily="49" charset="0"/>
              </a:rPr>
            </a:br>
            <a:r>
              <a:rPr lang="tr-TR" b="1" dirty="0" smtClean="0">
                <a:solidFill>
                  <a:srgbClr val="0070C0"/>
                </a:solidFill>
                <a:latin typeface="Lucida Sans Typewriter" panose="020B0509030504030204" pitchFamily="49" charset="0"/>
              </a:rPr>
              <a:t>Yeraltı </a:t>
            </a:r>
            <a:r>
              <a:rPr lang="tr-TR" b="1" dirty="0">
                <a:solidFill>
                  <a:srgbClr val="0070C0"/>
                </a:solidFill>
                <a:latin typeface="Lucida Sans Typewriter" panose="020B0509030504030204" pitchFamily="49" charset="0"/>
              </a:rPr>
              <a:t>Su Kanalları (</a:t>
            </a:r>
            <a:r>
              <a:rPr lang="tr-TR" b="1" dirty="0" err="1">
                <a:solidFill>
                  <a:srgbClr val="0070C0"/>
                </a:solidFill>
                <a:latin typeface="Lucida Sans Typewriter" panose="020B0509030504030204" pitchFamily="49" charset="0"/>
              </a:rPr>
              <a:t>Karizler</a:t>
            </a:r>
            <a:r>
              <a:rPr lang="tr-TR" b="1" dirty="0">
                <a:solidFill>
                  <a:srgbClr val="0070C0"/>
                </a:solidFill>
                <a:latin typeface="Lucida Sans Typewriter" panose="020B0509030504030204" pitchFamily="49" charset="0"/>
              </a:rPr>
              <a:t>, Doğu Türkistan)</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84784"/>
            <a:ext cx="8856984" cy="525658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22663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9432"/>
            <a:ext cx="8229600" cy="1224136"/>
          </a:xfrm>
        </p:spPr>
        <p:txBody>
          <a:bodyPr>
            <a:normAutofit fontScale="90000"/>
          </a:bodyPr>
          <a:lstStyle/>
          <a:p>
            <a:r>
              <a:rPr lang="tr-TR" dirty="0" smtClean="0"/>
              <a:t/>
            </a:r>
            <a:br>
              <a:rPr lang="tr-TR" dirty="0" smtClean="0"/>
            </a:br>
            <a:r>
              <a:rPr lang="tr-TR" dirty="0" smtClean="0"/>
              <a:t>Kenevir Yolları</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9036496" cy="669674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83116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43408"/>
            <a:ext cx="8229600" cy="936104"/>
          </a:xfrm>
        </p:spPr>
        <p:txBody>
          <a:bodyPr/>
          <a:lstStyle/>
          <a:p>
            <a:r>
              <a:rPr lang="tr-TR" dirty="0" smtClean="0"/>
              <a:t>Kenevir Yolları</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20688"/>
            <a:ext cx="8784976" cy="612068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80209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346050"/>
          </a:xfrm>
        </p:spPr>
        <p:txBody>
          <a:bodyPr>
            <a:normAutofit fontScale="90000"/>
          </a:bodyPr>
          <a:lstStyle/>
          <a:p>
            <a:r>
              <a:rPr lang="tr-TR" dirty="0" smtClean="0"/>
              <a:t>Kenevir: Kıtalara Yolculuk</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64704"/>
            <a:ext cx="8784976"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63240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28312</TotalTime>
  <Words>307</Words>
  <Application>Microsoft Office PowerPoint</Application>
  <PresentationFormat>Ekran Gösterisi (4:3)</PresentationFormat>
  <Paragraphs>74</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Lucida Sans Typewriter</vt:lpstr>
      <vt:lpstr>Ofis Teması</vt:lpstr>
      <vt:lpstr>         KENEVİR YOLU TÜRKİSTAN TARIMIN VE KENEVİRİN  ANAVATANIDIR  Sulak Alanlar ve Nehir Boyları</vt:lpstr>
      <vt:lpstr>Hamit Zübeyr Koşay</vt:lpstr>
      <vt:lpstr>  Xi Liao Nehri Kuzey Doğu Avrasya</vt:lpstr>
      <vt:lpstr>Tarımın Başlangıcı ve Yayılışı Avrasya’nın Kuzey Doğusu</vt:lpstr>
      <vt:lpstr>Anau, Türkmenistan İlk Evcilleştirilen Hayvanlar</vt:lpstr>
      <vt:lpstr> Yeraltı Su Kanalları (Karizler, Doğu Türkistan)</vt:lpstr>
      <vt:lpstr> Kenevir Yolları</vt:lpstr>
      <vt:lpstr>Kenevir Yolları</vt:lpstr>
      <vt:lpstr>Kenevir: Kıtalara Yolculuk</vt:lpstr>
      <vt:lpstr> TÜRKİSTAN SU KUŞAĞI ve KENEVİR</vt:lpstr>
      <vt:lpstr> Avcılık, toplayıcılık ve balıkçılığı tarımla birleştirmek için nehir ortamlarını kullanan insanlar </vt:lpstr>
      <vt:lpstr> Baykal Gölü </vt:lpstr>
      <vt:lpstr>Baykal Gölü </vt:lpstr>
      <vt:lpstr> Güney Sibirya </vt:lpstr>
      <vt:lpstr>Hazar Denizi’nin güneyi</vt:lpstr>
      <vt:lpstr> İrtiş Nehri  </vt:lpstr>
      <vt:lpstr>Nehir Ortamları ile ilişkili kültür ve uygarlıklar </vt:lpstr>
      <vt:lpstr> Nehir vadilerinde olgun ormanlık alan, çalılık ve çayırlardan oluşan sulak alanlarla ilişkili ekolojik topluluklar </vt:lpstr>
      <vt:lpstr> Sir Derya ve Amu Derya Nehir sistemlerinin boşalttığı alanda gelişen Maveraünnehir (Oxus) Uygarlığı </vt:lpstr>
      <vt:lpstr> Sir Derya ve Amu Derya Nehir sistemlerinin boşalttığı alanda gelişen Maveraünnehir (Oxus) Uygarlığı </vt:lpstr>
      <vt:lpstr>Su Yolları </vt:lpstr>
      <vt:lpstr>Sulak ortamlar (akarsular, nehirler, göller ve diğer sulak alanlar) </vt:lpstr>
      <vt:lpstr> Tatlı suya yakın bölgeler  </vt:lpstr>
      <vt:lpstr>Sulak Alanlar</vt:lpstr>
      <vt:lpstr>Dokumacılıkta Kenevir, Keten, Pamuk, İpek, Yün</vt:lpstr>
      <vt:lpstr> Kenevir Yer adlarının Bulunduğu Ülkeler </vt:lpstr>
      <vt:lpstr>Kenevir Yer Adları, Avrupa</vt:lpstr>
      <vt:lpstr>Macaristan Kender Yer Adları</vt:lpstr>
      <vt:lpstr>Yer Adlarında Kendir Türkiye</vt:lpstr>
      <vt:lpstr>Kenevir Yetiştiricliği yapılabilir 19 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ve Deniz</dc:title>
  <dc:creator>Administrator</dc:creator>
  <cp:lastModifiedBy>USER</cp:lastModifiedBy>
  <cp:revision>975</cp:revision>
  <dcterms:created xsi:type="dcterms:W3CDTF">2024-09-23T07:32:41Z</dcterms:created>
  <dcterms:modified xsi:type="dcterms:W3CDTF">2025-01-22T19:25:07Z</dcterms:modified>
</cp:coreProperties>
</file>