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5"/>
  </p:notesMasterIdLst>
  <p:handoutMasterIdLst>
    <p:handoutMasterId r:id="rId96"/>
  </p:handoutMasterIdLst>
  <p:sldIdLst>
    <p:sldId id="628" r:id="rId2"/>
    <p:sldId id="1197" r:id="rId3"/>
    <p:sldId id="1198" r:id="rId4"/>
    <p:sldId id="1113" r:id="rId5"/>
    <p:sldId id="1333" r:id="rId6"/>
    <p:sldId id="1337" r:id="rId7"/>
    <p:sldId id="1338" r:id="rId8"/>
    <p:sldId id="1340" r:id="rId9"/>
    <p:sldId id="1341" r:id="rId10"/>
    <p:sldId id="1342" r:id="rId11"/>
    <p:sldId id="1343" r:id="rId12"/>
    <p:sldId id="1344" r:id="rId13"/>
    <p:sldId id="1345" r:id="rId14"/>
    <p:sldId id="1359" r:id="rId15"/>
    <p:sldId id="1361" r:id="rId16"/>
    <p:sldId id="1360" r:id="rId17"/>
    <p:sldId id="1356" r:id="rId18"/>
    <p:sldId id="1357" r:id="rId19"/>
    <p:sldId id="1364" r:id="rId20"/>
    <p:sldId id="1365" r:id="rId21"/>
    <p:sldId id="1366" r:id="rId22"/>
    <p:sldId id="1362" r:id="rId23"/>
    <p:sldId id="1363" r:id="rId24"/>
    <p:sldId id="1353" r:id="rId25"/>
    <p:sldId id="1354" r:id="rId26"/>
    <p:sldId id="1355" r:id="rId27"/>
    <p:sldId id="1346" r:id="rId28"/>
    <p:sldId id="1213" r:id="rId29"/>
    <p:sldId id="1332" r:id="rId30"/>
    <p:sldId id="1220" r:id="rId31"/>
    <p:sldId id="1221" r:id="rId32"/>
    <p:sldId id="1280" r:id="rId33"/>
    <p:sldId id="1336" r:id="rId34"/>
    <p:sldId id="1281" r:id="rId35"/>
    <p:sldId id="1282" r:id="rId36"/>
    <p:sldId id="1283" r:id="rId37"/>
    <p:sldId id="1285" r:id="rId38"/>
    <p:sldId id="1222" r:id="rId39"/>
    <p:sldId id="1249" r:id="rId40"/>
    <p:sldId id="1252" r:id="rId41"/>
    <p:sldId id="1253" r:id="rId42"/>
    <p:sldId id="1254" r:id="rId43"/>
    <p:sldId id="1255" r:id="rId44"/>
    <p:sldId id="1256" r:id="rId45"/>
    <p:sldId id="1257" r:id="rId46"/>
    <p:sldId id="1258" r:id="rId47"/>
    <p:sldId id="1259" r:id="rId48"/>
    <p:sldId id="1260" r:id="rId49"/>
    <p:sldId id="1261" r:id="rId50"/>
    <p:sldId id="1262" r:id="rId51"/>
    <p:sldId id="1263" r:id="rId52"/>
    <p:sldId id="1264" r:id="rId53"/>
    <p:sldId id="1265" r:id="rId54"/>
    <p:sldId id="1266" r:id="rId55"/>
    <p:sldId id="1267" r:id="rId56"/>
    <p:sldId id="1286" r:id="rId57"/>
    <p:sldId id="1268" r:id="rId58"/>
    <p:sldId id="1269" r:id="rId59"/>
    <p:sldId id="1334" r:id="rId60"/>
    <p:sldId id="1331" r:id="rId61"/>
    <p:sldId id="1270" r:id="rId62"/>
    <p:sldId id="1271" r:id="rId63"/>
    <p:sldId id="1339" r:id="rId64"/>
    <p:sldId id="1347" r:id="rId65"/>
    <p:sldId id="1348" r:id="rId66"/>
    <p:sldId id="1349" r:id="rId67"/>
    <p:sldId id="1350" r:id="rId68"/>
    <p:sldId id="1351" r:id="rId69"/>
    <p:sldId id="1352" r:id="rId70"/>
    <p:sldId id="1328" r:id="rId71"/>
    <p:sldId id="1273" r:id="rId72"/>
    <p:sldId id="1165" r:id="rId73"/>
    <p:sldId id="1290" r:id="rId74"/>
    <p:sldId id="1291" r:id="rId75"/>
    <p:sldId id="1292" r:id="rId76"/>
    <p:sldId id="1293" r:id="rId77"/>
    <p:sldId id="1294" r:id="rId78"/>
    <p:sldId id="1295" r:id="rId79"/>
    <p:sldId id="1296" r:id="rId80"/>
    <p:sldId id="1297" r:id="rId81"/>
    <p:sldId id="1299" r:id="rId82"/>
    <p:sldId id="1300" r:id="rId83"/>
    <p:sldId id="1309" r:id="rId84"/>
    <p:sldId id="1310" r:id="rId85"/>
    <p:sldId id="1311" r:id="rId86"/>
    <p:sldId id="1312" r:id="rId87"/>
    <p:sldId id="1313" r:id="rId88"/>
    <p:sldId id="1319" r:id="rId89"/>
    <p:sldId id="1320" r:id="rId90"/>
    <p:sldId id="1321" r:id="rId91"/>
    <p:sldId id="1322" r:id="rId92"/>
    <p:sldId id="1323" r:id="rId93"/>
    <p:sldId id="1324" r:id="rId9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94527" autoAdjust="0"/>
  </p:normalViewPr>
  <p:slideViewPr>
    <p:cSldViewPr>
      <p:cViewPr varScale="1">
        <p:scale>
          <a:sx n="78" d="100"/>
          <a:sy n="78" d="100"/>
        </p:scale>
        <p:origin x="1522" y="101"/>
      </p:cViewPr>
      <p:guideLst>
        <p:guide orient="horz" pos="2160"/>
        <p:guide pos="2880"/>
      </p:guideLst>
    </p:cSldViewPr>
  </p:slideViewPr>
  <p:outlineViewPr>
    <p:cViewPr>
      <p:scale>
        <a:sx n="33" d="100"/>
        <a:sy n="33" d="100"/>
      </p:scale>
      <p:origin x="0" y="-38"/>
    </p:cViewPr>
  </p:outlineViewPr>
  <p:notesTextViewPr>
    <p:cViewPr>
      <p:scale>
        <a:sx n="1" d="1"/>
        <a:sy n="1" d="1"/>
      </p:scale>
      <p:origin x="0" y="0"/>
    </p:cViewPr>
  </p:notesTextViewPr>
  <p:sorterViewPr>
    <p:cViewPr>
      <p:scale>
        <a:sx n="30" d="100"/>
        <a:sy n="30" d="100"/>
      </p:scale>
      <p:origin x="0" y="-70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E39C7F4-DCE8-49C9-AE00-EA8BCF1476D7}" type="datetimeFigureOut">
              <a:rPr lang="tr-TR" smtClean="0"/>
              <a:t>4.11.2024</a:t>
            </a:fld>
            <a:endParaRPr lang="tr-TR"/>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B35B76-2E4B-4619-80AA-924FD74834F2}" type="slidenum">
              <a:rPr lang="tr-TR" smtClean="0"/>
              <a:t>‹#›</a:t>
            </a:fld>
            <a:endParaRPr lang="tr-TR"/>
          </a:p>
        </p:txBody>
      </p:sp>
    </p:spTree>
    <p:extLst>
      <p:ext uri="{BB962C8B-B14F-4D97-AF65-F5344CB8AC3E}">
        <p14:creationId xmlns:p14="http://schemas.microsoft.com/office/powerpoint/2010/main" val="41578169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39C122-A27A-4C13-A8BB-5E2E3911ED52}" type="datetimeFigureOut">
              <a:rPr lang="tr-TR" smtClean="0"/>
              <a:t>4.11.2024</a:t>
            </a:fld>
            <a:endParaRPr lang="tr-TR"/>
          </a:p>
        </p:txBody>
      </p:sp>
      <p:sp>
        <p:nvSpPr>
          <p:cNvPr id="4" name="Slayt Görüntüsü Yer Tutucus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050A13-E30D-4796-A048-86C5EA3B930B}" type="slidenum">
              <a:rPr lang="tr-TR" smtClean="0"/>
              <a:t>‹#›</a:t>
            </a:fld>
            <a:endParaRPr lang="tr-TR"/>
          </a:p>
        </p:txBody>
      </p:sp>
    </p:spTree>
    <p:extLst>
      <p:ext uri="{BB962C8B-B14F-4D97-AF65-F5344CB8AC3E}">
        <p14:creationId xmlns:p14="http://schemas.microsoft.com/office/powerpoint/2010/main" val="41622970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F5050A13-E30D-4796-A048-86C5EA3B930B}" type="slidenum">
              <a:rPr lang="tr-TR" smtClean="0"/>
              <a:t>52</a:t>
            </a:fld>
            <a:endParaRPr lang="tr-TR"/>
          </a:p>
        </p:txBody>
      </p:sp>
    </p:spTree>
    <p:extLst>
      <p:ext uri="{BB962C8B-B14F-4D97-AF65-F5344CB8AC3E}">
        <p14:creationId xmlns:p14="http://schemas.microsoft.com/office/powerpoint/2010/main" val="20770680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en-US"/>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en-US"/>
          </a:p>
        </p:txBody>
      </p:sp>
      <p:sp>
        <p:nvSpPr>
          <p:cNvPr id="4" name="Veri Yer Tutucusu 3"/>
          <p:cNvSpPr>
            <a:spLocks noGrp="1"/>
          </p:cNvSpPr>
          <p:nvPr>
            <p:ph type="dt" sz="half" idx="10"/>
          </p:nvPr>
        </p:nvSpPr>
        <p:spPr/>
        <p:txBody>
          <a:bodyPr/>
          <a:lstStyle/>
          <a:p>
            <a:fld id="{5BB13CAA-3EB4-4957-A262-C51C30E60044}" type="datetime1">
              <a:rPr lang="en-US" smtClean="0"/>
              <a:t>11/4/2024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34061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D60D836-72FF-4918-B645-66F7CD70D283}" type="datetime1">
              <a:rPr lang="en-US" smtClean="0"/>
              <a:t>11/4/2024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7571982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en-US"/>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D08C4CB1-1ABA-4508-870C-C257B6711987}" type="datetime1">
              <a:rPr lang="en-US" smtClean="0"/>
              <a:t>11/4/2024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60175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10"/>
          </p:nvPr>
        </p:nvSpPr>
        <p:spPr/>
        <p:txBody>
          <a:bodyPr/>
          <a:lstStyle/>
          <a:p>
            <a:fld id="{BCCEDC73-743C-491D-9C85-C8F93EBE447B}" type="datetime1">
              <a:rPr lang="en-US" smtClean="0"/>
              <a:t>11/4/2024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728719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en-US"/>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FFAA074E-D31D-44F4-90FD-6EC937E45284}" type="datetime1">
              <a:rPr lang="en-US" smtClean="0"/>
              <a:t>11/4/2024</a:t>
            </a:fld>
            <a:endParaRPr lang="en-US"/>
          </a:p>
        </p:txBody>
      </p:sp>
      <p:sp>
        <p:nvSpPr>
          <p:cNvPr id="5" name="Altbilgi Yer Tutucusu 4"/>
          <p:cNvSpPr>
            <a:spLocks noGrp="1"/>
          </p:cNvSpPr>
          <p:nvPr>
            <p:ph type="ftr" sz="quarter" idx="11"/>
          </p:nvPr>
        </p:nvSpPr>
        <p:spPr/>
        <p:txBody>
          <a:bodyPr/>
          <a:lstStyle/>
          <a:p>
            <a:r>
              <a:rPr lang="en-US" smtClean="0"/>
              <a:t>https://www.booksonturkey.com/</a:t>
            </a:r>
            <a:endParaRPr lang="en-US"/>
          </a:p>
        </p:txBody>
      </p:sp>
      <p:sp>
        <p:nvSpPr>
          <p:cNvPr id="6" name="Slayt Numarası Yer Tutucusu 5"/>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56406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Veri Yer Tutucusu 4"/>
          <p:cNvSpPr>
            <a:spLocks noGrp="1"/>
          </p:cNvSpPr>
          <p:nvPr>
            <p:ph type="dt" sz="half" idx="10"/>
          </p:nvPr>
        </p:nvSpPr>
        <p:spPr/>
        <p:txBody>
          <a:bodyPr/>
          <a:lstStyle/>
          <a:p>
            <a:fld id="{BECAA984-43FB-4F5F-B359-BC7FE7214063}" type="datetime1">
              <a:rPr lang="en-US" smtClean="0"/>
              <a:t>11/4/2024</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1240131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en-US"/>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7" name="Veri Yer Tutucusu 6"/>
          <p:cNvSpPr>
            <a:spLocks noGrp="1"/>
          </p:cNvSpPr>
          <p:nvPr>
            <p:ph type="dt" sz="half" idx="10"/>
          </p:nvPr>
        </p:nvSpPr>
        <p:spPr/>
        <p:txBody>
          <a:bodyPr/>
          <a:lstStyle/>
          <a:p>
            <a:fld id="{3856338F-0E08-4FC1-BC9C-0843460F8644}" type="datetime1">
              <a:rPr lang="en-US" smtClean="0"/>
              <a:t>11/4/2024</a:t>
            </a:fld>
            <a:endParaRPr lang="en-US"/>
          </a:p>
        </p:txBody>
      </p:sp>
      <p:sp>
        <p:nvSpPr>
          <p:cNvPr id="8" name="Altbilgi Yer Tutucusu 7"/>
          <p:cNvSpPr>
            <a:spLocks noGrp="1"/>
          </p:cNvSpPr>
          <p:nvPr>
            <p:ph type="ftr" sz="quarter" idx="11"/>
          </p:nvPr>
        </p:nvSpPr>
        <p:spPr/>
        <p:txBody>
          <a:bodyPr/>
          <a:lstStyle/>
          <a:p>
            <a:r>
              <a:rPr lang="en-US" smtClean="0"/>
              <a:t>https://www.booksonturkey.com/</a:t>
            </a:r>
            <a:endParaRPr lang="en-US"/>
          </a:p>
        </p:txBody>
      </p:sp>
      <p:sp>
        <p:nvSpPr>
          <p:cNvPr id="9" name="Slayt Numarası Yer Tutucusu 8"/>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610696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en-US"/>
          </a:p>
        </p:txBody>
      </p:sp>
      <p:sp>
        <p:nvSpPr>
          <p:cNvPr id="3" name="Veri Yer Tutucusu 2"/>
          <p:cNvSpPr>
            <a:spLocks noGrp="1"/>
          </p:cNvSpPr>
          <p:nvPr>
            <p:ph type="dt" sz="half" idx="10"/>
          </p:nvPr>
        </p:nvSpPr>
        <p:spPr/>
        <p:txBody>
          <a:bodyPr/>
          <a:lstStyle/>
          <a:p>
            <a:fld id="{C4CD43C8-A64F-4E8D-AC35-E40327C4F6E3}" type="datetime1">
              <a:rPr lang="en-US" smtClean="0"/>
              <a:t>11/4/2024</a:t>
            </a:fld>
            <a:endParaRPr lang="en-US"/>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
        <p:nvSpPr>
          <p:cNvPr id="5" name="Slayt Numarası Yer Tutucusu 4"/>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2858159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85EDDB82-1628-43EB-A8C6-B1C7D2F5CBB3}" type="datetime1">
              <a:rPr lang="en-US" smtClean="0"/>
              <a:t>11/4/2024</a:t>
            </a:fld>
            <a:endParaRPr lang="en-US"/>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
        <p:nvSpPr>
          <p:cNvPr id="4" name="Slayt Numarası Yer Tutucusu 3"/>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16739456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en-US"/>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93ED14C8-7967-4ED8-BFBA-8EA65AB8096A}" type="datetime1">
              <a:rPr lang="en-US" smtClean="0"/>
              <a:t>11/4/2024</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5053265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en-US"/>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351D0625-1E47-48EC-A3C4-47AB4C50DAF7}" type="datetime1">
              <a:rPr lang="en-US" smtClean="0"/>
              <a:t>11/4/2024</a:t>
            </a:fld>
            <a:endParaRPr lang="en-US"/>
          </a:p>
        </p:txBody>
      </p:sp>
      <p:sp>
        <p:nvSpPr>
          <p:cNvPr id="6" name="Altbilgi Yer Tutucusu 5"/>
          <p:cNvSpPr>
            <a:spLocks noGrp="1"/>
          </p:cNvSpPr>
          <p:nvPr>
            <p:ph type="ftr" sz="quarter" idx="11"/>
          </p:nvPr>
        </p:nvSpPr>
        <p:spPr/>
        <p:txBody>
          <a:bodyPr/>
          <a:lstStyle/>
          <a:p>
            <a:r>
              <a:rPr lang="en-US" smtClean="0"/>
              <a:t>https://www.booksonturkey.com/</a:t>
            </a:r>
            <a:endParaRPr lang="en-US"/>
          </a:p>
        </p:txBody>
      </p:sp>
      <p:sp>
        <p:nvSpPr>
          <p:cNvPr id="7" name="Slayt Numarası Yer Tutucusu 6"/>
          <p:cNvSpPr>
            <a:spLocks noGrp="1"/>
          </p:cNvSpPr>
          <p:nvPr>
            <p:ph type="sldNum" sz="quarter" idx="12"/>
          </p:nvPr>
        </p:nvSpPr>
        <p:spPr/>
        <p:txBody>
          <a:bodyPr/>
          <a:lstStyle/>
          <a:p>
            <a:fld id="{423A21D8-CDB4-474F-9130-2BADF0640E59}" type="slidenum">
              <a:rPr lang="en-US" smtClean="0"/>
              <a:t>‹#›</a:t>
            </a:fld>
            <a:endParaRPr lang="en-US"/>
          </a:p>
        </p:txBody>
      </p:sp>
    </p:spTree>
    <p:extLst>
      <p:ext uri="{BB962C8B-B14F-4D97-AF65-F5344CB8AC3E}">
        <p14:creationId xmlns:p14="http://schemas.microsoft.com/office/powerpoint/2010/main" val="3070120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en-US"/>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en-US"/>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848505-3D64-4185-A680-E6D6B3ED0601}" type="datetime1">
              <a:rPr lang="en-US" smtClean="0"/>
              <a:t>11/4/2024</a:t>
            </a:fld>
            <a:endParaRPr lang="en-US"/>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https://www.booksonturkey.com/</a:t>
            </a:r>
            <a:endParaRPr lang="en-US"/>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A21D8-CDB4-474F-9130-2BADF0640E59}" type="slidenum">
              <a:rPr lang="en-US" smtClean="0"/>
              <a:t>‹#›</a:t>
            </a:fld>
            <a:endParaRPr lang="en-US"/>
          </a:p>
        </p:txBody>
      </p:sp>
    </p:spTree>
    <p:extLst>
      <p:ext uri="{BB962C8B-B14F-4D97-AF65-F5344CB8AC3E}">
        <p14:creationId xmlns:p14="http://schemas.microsoft.com/office/powerpoint/2010/main" val="17188932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sonturkey.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hyperlink" Target="https://tr.wikipedia.org/wiki/Ankara" TargetMode="External"/><Relationship Id="rId18" Type="http://schemas.openxmlformats.org/officeDocument/2006/relationships/hyperlink" Target="https://tr.wikipedia.org/wiki/Urum%C3%A7i" TargetMode="External"/><Relationship Id="rId26" Type="http://schemas.openxmlformats.org/officeDocument/2006/relationships/hyperlink" Target="https://tr.wikipedia.org/wiki/Astrahan" TargetMode="External"/><Relationship Id="rId3" Type="http://schemas.openxmlformats.org/officeDocument/2006/relationships/hyperlink" Target="https://tr.wikipedia.org/wiki/Bak%C3%BC" TargetMode="External"/><Relationship Id="rId21" Type="http://schemas.openxmlformats.org/officeDocument/2006/relationships/hyperlink" Target="https://tr.wikipedia.org/wiki/Komrat" TargetMode="External"/><Relationship Id="rId34" Type="http://schemas.openxmlformats.org/officeDocument/2006/relationships/hyperlink" Target="https://tr.wikipedia.org/wiki/K%C4%B1r%C4%B1m_%C3%96zerk_Cumhuriyeti" TargetMode="External"/><Relationship Id="rId7" Type="http://schemas.openxmlformats.org/officeDocument/2006/relationships/hyperlink" Target="https://tr.wikipedia.org/wiki/Bi%C5%9Fkek" TargetMode="External"/><Relationship Id="rId12" Type="http://schemas.openxmlformats.org/officeDocument/2006/relationships/hyperlink" Target="https://tr.wikipedia.org/wiki/T%C3%BCrkiye" TargetMode="External"/><Relationship Id="rId17" Type="http://schemas.openxmlformats.org/officeDocument/2006/relationships/hyperlink" Target="https://tr.wikipedia.org/wiki/Sincan_Uygur_%C3%96zerk_B%C3%B6lgesi" TargetMode="External"/><Relationship Id="rId25" Type="http://schemas.openxmlformats.org/officeDocument/2006/relationships/hyperlink" Target="https://tr.wikipedia.org/wiki/Astrahan_Oblast%C4%B1" TargetMode="External"/><Relationship Id="rId33" Type="http://schemas.openxmlformats.org/officeDocument/2006/relationships/hyperlink" Target="https://tr.wikipedia.org/wiki/Ukrayna" TargetMode="External"/><Relationship Id="rId2" Type="http://schemas.openxmlformats.org/officeDocument/2006/relationships/hyperlink" Target="https://tr.wikipedia.org/wiki/Azerbaycan" TargetMode="External"/><Relationship Id="rId16" Type="http://schemas.openxmlformats.org/officeDocument/2006/relationships/hyperlink" Target="https://tr.wikipedia.org/wiki/%C3%87in" TargetMode="External"/><Relationship Id="rId20" Type="http://schemas.openxmlformats.org/officeDocument/2006/relationships/hyperlink" Target="https://tr.wikipedia.org/wiki/Gagavuzya" TargetMode="External"/><Relationship Id="rId29" Type="http://schemas.openxmlformats.org/officeDocument/2006/relationships/hyperlink" Target="https://tr.wikipedia.org/wiki/Tataristan" TargetMode="External"/><Relationship Id="rId1" Type="http://schemas.openxmlformats.org/officeDocument/2006/relationships/slideLayout" Target="../slideLayouts/slideLayout2.xml"/><Relationship Id="rId6" Type="http://schemas.openxmlformats.org/officeDocument/2006/relationships/hyperlink" Target="https://tr.wikipedia.org/wiki/K%C4%B1rg%C4%B1zistan" TargetMode="External"/><Relationship Id="rId11" Type="http://schemas.openxmlformats.org/officeDocument/2006/relationships/hyperlink" Target="https://tr.wikipedia.org/wiki/Ta%C5%9Fkent" TargetMode="External"/><Relationship Id="rId24" Type="http://schemas.openxmlformats.org/officeDocument/2006/relationships/hyperlink" Target="https://tr.wikipedia.org/wiki/Gorno-Altaysk" TargetMode="External"/><Relationship Id="rId32" Type="http://schemas.openxmlformats.org/officeDocument/2006/relationships/hyperlink" Target="https://tr.wikipedia.org/wiki/K%C4%B1z%C4%B1l_(%C5%9Fehir)" TargetMode="External"/><Relationship Id="rId5" Type="http://schemas.openxmlformats.org/officeDocument/2006/relationships/hyperlink" Target="https://tr.wikipedia.org/wiki/Astana" TargetMode="External"/><Relationship Id="rId15" Type="http://schemas.openxmlformats.org/officeDocument/2006/relationships/hyperlink" Target="https://tr.wikipedia.org/wiki/A%C5%9Fkabat" TargetMode="External"/><Relationship Id="rId23" Type="http://schemas.openxmlformats.org/officeDocument/2006/relationships/hyperlink" Target="https://tr.wikipedia.org/wiki/Altay_Cumhuriyeti" TargetMode="External"/><Relationship Id="rId28" Type="http://schemas.openxmlformats.org/officeDocument/2006/relationships/hyperlink" Target="https://tr.wikipedia.org/wiki/Ufa" TargetMode="External"/><Relationship Id="rId10" Type="http://schemas.openxmlformats.org/officeDocument/2006/relationships/hyperlink" Target="https://tr.wikipedia.org/wiki/%C3%96zbekistan" TargetMode="External"/><Relationship Id="rId19" Type="http://schemas.openxmlformats.org/officeDocument/2006/relationships/hyperlink" Target="https://tr.wikipedia.org/wiki/Moldova" TargetMode="External"/><Relationship Id="rId31" Type="http://schemas.openxmlformats.org/officeDocument/2006/relationships/hyperlink" Target="https://tr.wikipedia.org/wiki/Tuva_Cumhuriyeti" TargetMode="External"/><Relationship Id="rId4" Type="http://schemas.openxmlformats.org/officeDocument/2006/relationships/hyperlink" Target="https://tr.wikipedia.org/wiki/Kazakistan" TargetMode="External"/><Relationship Id="rId9" Type="http://schemas.openxmlformats.org/officeDocument/2006/relationships/hyperlink" Target="https://tr.wikipedia.org/wiki/Lefko%C5%9Fa" TargetMode="External"/><Relationship Id="rId14" Type="http://schemas.openxmlformats.org/officeDocument/2006/relationships/hyperlink" Target="https://tr.wikipedia.org/wiki/T%C3%BCrkmenistan" TargetMode="External"/><Relationship Id="rId22" Type="http://schemas.openxmlformats.org/officeDocument/2006/relationships/hyperlink" Target="https://tr.wikipedia.org/wiki/Rusya" TargetMode="External"/><Relationship Id="rId27" Type="http://schemas.openxmlformats.org/officeDocument/2006/relationships/hyperlink" Target="https://tr.wikipedia.org/wiki/Ba%C5%9Fkurdistan" TargetMode="External"/><Relationship Id="rId30" Type="http://schemas.openxmlformats.org/officeDocument/2006/relationships/hyperlink" Target="https://tr.wikipedia.org/wiki/Kazan,_Tataristan" TargetMode="External"/><Relationship Id="rId35" Type="http://schemas.openxmlformats.org/officeDocument/2006/relationships/hyperlink" Target="https://tr.wikipedia.org/wiki/Simferopol" TargetMode="External"/><Relationship Id="rId8" Type="http://schemas.openxmlformats.org/officeDocument/2006/relationships/hyperlink" Target="https://tr.wikipedia.org/wiki/KKTC"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youtu.be/BUBXvrIor1g?si=6VdIjDgUINrwdB98"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s://www.booktandunya.com/?s=Ya%C5%9Far+kalafat"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s://www.academia.edu/38142636/Emel_Esin_Turk_Kozmolojisine_Giris_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dergipark.org.tr/tr/download/article-file/782617"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https://www.facebook.com/haluk.berkmen/"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s://denizkarakurt.com.tr/makaleler/tenger-ve-tengiz"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youtube.com/watch?v=eq3M2dTwNvI"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www.arkeotekno.com/pg_584_sakalardan-sumerlere-suyun-izini-surmek" TargetMode="Externa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6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youtu.be/MIlFEhkSMa8?si=csBpz_lHHtOXr2Iw" TargetMode="External"/><Relationship Id="rId2" Type="http://schemas.openxmlformats.org/officeDocument/2006/relationships/hyperlink" Target="http://www.balkanpazar.org/tuna_tura/en_schiffsreise.html" TargetMode="Externa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6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booksonturkey.com/" TargetMode="Externa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ia802905.us.archive.org/15/items/TheStoryOfCivilizationcomplete/Durant_Will_-_The_story_of_civilization_1.pdf"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hyperlink" Target="https://www.denizbulten.com/turkler-ve-deniz-54195h.htm" TargetMode="External"/><Relationship Id="rId2" Type="http://schemas.openxmlformats.org/officeDocument/2006/relationships/hyperlink" Target="https://dergipark.org.tr/tr/download/article-file/273691"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hyperlink" Target="https://www.tandfonline.com/author/Warf,+Barney" TargetMode="Externa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116632"/>
            <a:ext cx="7774632" cy="1656184"/>
          </a:xfrm>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b="1" dirty="0" smtClean="0">
                <a:solidFill>
                  <a:srgbClr val="0070C0"/>
                </a:solidFill>
              </a:rPr>
              <a:t>TÜRKLER </a:t>
            </a:r>
            <a:br>
              <a:rPr lang="tr-TR" b="1" dirty="0" smtClean="0">
                <a:solidFill>
                  <a:srgbClr val="0070C0"/>
                </a:solidFill>
              </a:rPr>
            </a:br>
            <a:r>
              <a:rPr lang="tr-TR" b="1" dirty="0" smtClean="0">
                <a:solidFill>
                  <a:srgbClr val="0070C0"/>
                </a:solidFill>
              </a:rPr>
              <a:t>VE </a:t>
            </a:r>
            <a:r>
              <a:rPr lang="tr-TR" sz="5300" b="1" dirty="0" smtClean="0">
                <a:solidFill>
                  <a:srgbClr val="0070C0"/>
                </a:solidFill>
                <a:latin typeface="Lucida Sans Typewriter" panose="020B0509030504030204" pitchFamily="49" charset="0"/>
              </a:rPr>
              <a:t/>
            </a:r>
            <a:br>
              <a:rPr lang="tr-TR" sz="5300" b="1" dirty="0" smtClean="0">
                <a:solidFill>
                  <a:srgbClr val="0070C0"/>
                </a:solidFill>
                <a:latin typeface="Lucida Sans Typewriter" panose="020B0509030504030204" pitchFamily="49" charset="0"/>
              </a:rPr>
            </a:br>
            <a:r>
              <a:rPr lang="tr-TR" sz="3600" b="1" dirty="0" smtClean="0">
                <a:solidFill>
                  <a:srgbClr val="0070C0"/>
                </a:solidFill>
                <a:latin typeface="Lucida Sans Typewriter" panose="020B0509030504030204" pitchFamily="49" charset="0"/>
              </a:rPr>
              <a:t>SU SEYAHATNAMESİ&amp;SU EKOSİSTEMİ</a:t>
            </a:r>
            <a:r>
              <a:rPr lang="tr-TR" sz="6700" b="1" dirty="0" smtClean="0">
                <a:solidFill>
                  <a:srgbClr val="0070C0"/>
                </a:solidFill>
              </a:rPr>
              <a:t/>
            </a:r>
            <a:br>
              <a:rPr lang="tr-TR" sz="6700" b="1" dirty="0" smtClean="0">
                <a:solidFill>
                  <a:srgbClr val="0070C0"/>
                </a:solidFill>
              </a:rPr>
            </a:br>
            <a:r>
              <a:rPr lang="tr-TR" sz="3100" b="1" dirty="0" smtClean="0">
                <a:solidFill>
                  <a:srgbClr val="0070C0"/>
                </a:solidFill>
              </a:rPr>
              <a:t>Zaman. Zemin. Zihin</a:t>
            </a:r>
            <a:br>
              <a:rPr lang="tr-TR" sz="3100" b="1" dirty="0" smtClean="0">
                <a:solidFill>
                  <a:srgbClr val="0070C0"/>
                </a:solidFill>
              </a:rPr>
            </a:br>
            <a:r>
              <a:rPr lang="tr-TR" sz="3100" b="1" dirty="0" smtClean="0">
                <a:solidFill>
                  <a:srgbClr val="0070C0"/>
                </a:solidFill>
              </a:rPr>
              <a:t/>
            </a:r>
            <a:br>
              <a:rPr lang="tr-TR" sz="3100" b="1" dirty="0" smtClean="0">
                <a:solidFill>
                  <a:srgbClr val="0070C0"/>
                </a:solidFill>
              </a:rPr>
            </a:br>
            <a:endParaRPr lang="en-US" sz="3100" b="1" dirty="0">
              <a:solidFill>
                <a:srgbClr val="0070C0"/>
              </a:solidFill>
            </a:endParaRPr>
          </a:p>
        </p:txBody>
      </p:sp>
      <p:sp>
        <p:nvSpPr>
          <p:cNvPr id="3" name="Alt Başlık 2"/>
          <p:cNvSpPr>
            <a:spLocks noGrp="1"/>
          </p:cNvSpPr>
          <p:nvPr>
            <p:ph type="subTitle" idx="1"/>
          </p:nvPr>
        </p:nvSpPr>
        <p:spPr>
          <a:xfrm>
            <a:off x="467544" y="3140968"/>
            <a:ext cx="8352928" cy="3528392"/>
          </a:xfrm>
        </p:spPr>
        <p:txBody>
          <a:bodyPr>
            <a:noAutofit/>
          </a:bodyPr>
          <a:lstStyle/>
          <a:p>
            <a:endParaRPr lang="tr-TR" sz="2400" b="1" dirty="0" smtClean="0">
              <a:solidFill>
                <a:schemeClr val="tx1"/>
              </a:solidFill>
              <a:latin typeface="Lucida Sans Typewriter" panose="020B0509030504030204" pitchFamily="49" charset="0"/>
              <a:hlinkClick r:id="rId2"/>
            </a:endParaRPr>
          </a:p>
          <a:p>
            <a:endParaRPr lang="tr-TR" sz="2400" b="1" dirty="0" smtClean="0">
              <a:solidFill>
                <a:schemeClr val="tx1"/>
              </a:solidFill>
              <a:latin typeface="Lucida Sans Typewriter" panose="020B0509030504030204" pitchFamily="49" charset="0"/>
            </a:endParaRPr>
          </a:p>
          <a:p>
            <a:endParaRPr lang="en-US" sz="2400" b="1" dirty="0">
              <a:solidFill>
                <a:schemeClr val="tx1"/>
              </a:solidFill>
              <a:latin typeface="Lucida Sans Typewriter" panose="020B0509030504030204" pitchFamily="49" charset="0"/>
            </a:endParaRPr>
          </a:p>
        </p:txBody>
      </p:sp>
      <p:sp>
        <p:nvSpPr>
          <p:cNvPr id="4" name="AutoShape 2" descr="Deniz Manzarası Ocean - Pixabay'de ücretsiz fotoğraf -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708920"/>
            <a:ext cx="8784976" cy="3672408"/>
          </a:xfrm>
        </p:spPr>
      </p:pic>
      <p:sp>
        <p:nvSpPr>
          <p:cNvPr id="5" name="Altbilgi Yer Tutucusu 4"/>
          <p:cNvSpPr>
            <a:spLocks noGrp="1"/>
          </p:cNvSpPr>
          <p:nvPr>
            <p:ph type="ftr" sz="quarter" idx="11"/>
          </p:nvPr>
        </p:nvSpPr>
        <p:spPr/>
        <p:txBody>
          <a:bodyPr/>
          <a:lstStyle/>
          <a:p>
            <a:endParaRPr lang="tr-TR" b="1" dirty="0" smtClean="0">
              <a:solidFill>
                <a:schemeClr val="tx1"/>
              </a:solidFill>
              <a:latin typeface="Lucida Sans Typewriter" panose="020B0509030504030204" pitchFamily="49" charset="0"/>
              <a:hlinkClick r:id="rId2"/>
            </a:endParaRPr>
          </a:p>
          <a:p>
            <a:r>
              <a:rPr lang="en-US" b="1" dirty="0" smtClean="0">
                <a:solidFill>
                  <a:schemeClr val="tx1"/>
                </a:solidFill>
                <a:latin typeface="Lucida Sans Typewriter" panose="020B0509030504030204" pitchFamily="49" charset="0"/>
                <a:hlinkClick r:id="rId2"/>
              </a:rPr>
              <a:t>https</a:t>
            </a:r>
            <a:r>
              <a:rPr lang="en-US" b="1" dirty="0">
                <a:solidFill>
                  <a:schemeClr val="tx1"/>
                </a:solidFill>
                <a:latin typeface="Lucida Sans Typewriter" panose="020B0509030504030204" pitchFamily="49" charset="0"/>
                <a:hlinkClick r:id="rId2"/>
              </a:rPr>
              <a:t>://www.booksonturkey.com/</a:t>
            </a:r>
            <a:endParaRPr lang="tr-TR" b="1" dirty="0">
              <a:solidFill>
                <a:schemeClr val="tx1"/>
              </a:solidFill>
              <a:latin typeface="Lucida Sans Typewriter" panose="020B0509030504030204" pitchFamily="49" charset="0"/>
            </a:endParaRPr>
          </a:p>
        </p:txBody>
      </p:sp>
    </p:spTree>
    <p:extLst>
      <p:ext uri="{BB962C8B-B14F-4D97-AF65-F5344CB8AC3E}">
        <p14:creationId xmlns:p14="http://schemas.microsoft.com/office/powerpoint/2010/main" val="202018586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Autofit/>
          </a:bodyPr>
          <a:lstStyle/>
          <a:p>
            <a:r>
              <a:rPr lang="tr-TR" sz="3200" dirty="0" smtClean="0"/>
              <a:t>Türk Devletleri Başkentleri ve Su Kenarları </a:t>
            </a:r>
            <a:endParaRPr lang="tr-TR" sz="3200" dirty="0"/>
          </a:p>
        </p:txBody>
      </p:sp>
      <p:graphicFrame>
        <p:nvGraphicFramePr>
          <p:cNvPr id="6" name="İçerik Yer Tutucusu 5"/>
          <p:cNvGraphicFramePr>
            <a:graphicFrameLocks noGrp="1"/>
          </p:cNvGraphicFramePr>
          <p:nvPr>
            <p:ph idx="1"/>
            <p:extLst/>
          </p:nvPr>
        </p:nvGraphicFramePr>
        <p:xfrm>
          <a:off x="323528" y="836706"/>
          <a:ext cx="8640960" cy="5688637"/>
        </p:xfrm>
        <a:graphic>
          <a:graphicData uri="http://schemas.openxmlformats.org/drawingml/2006/table">
            <a:tbl>
              <a:tblPr>
                <a:tableStyleId>{5C22544A-7EE6-4342-B048-85BDC9FD1C3A}</a:tableStyleId>
              </a:tblPr>
              <a:tblGrid>
                <a:gridCol w="1550028">
                  <a:extLst>
                    <a:ext uri="{9D8B030D-6E8A-4147-A177-3AD203B41FA5}">
                      <a16:colId xmlns:a16="http://schemas.microsoft.com/office/drawing/2014/main" val="4208620779"/>
                    </a:ext>
                  </a:extLst>
                </a:gridCol>
                <a:gridCol w="2601197">
                  <a:extLst>
                    <a:ext uri="{9D8B030D-6E8A-4147-A177-3AD203B41FA5}">
                      <a16:colId xmlns:a16="http://schemas.microsoft.com/office/drawing/2014/main" val="3019609985"/>
                    </a:ext>
                  </a:extLst>
                </a:gridCol>
                <a:gridCol w="2601197">
                  <a:extLst>
                    <a:ext uri="{9D8B030D-6E8A-4147-A177-3AD203B41FA5}">
                      <a16:colId xmlns:a16="http://schemas.microsoft.com/office/drawing/2014/main" val="4187694336"/>
                    </a:ext>
                  </a:extLst>
                </a:gridCol>
                <a:gridCol w="1888538">
                  <a:extLst>
                    <a:ext uri="{9D8B030D-6E8A-4147-A177-3AD203B41FA5}">
                      <a16:colId xmlns:a16="http://schemas.microsoft.com/office/drawing/2014/main" val="86579435"/>
                    </a:ext>
                  </a:extLst>
                </a:gridCol>
              </a:tblGrid>
              <a:tr h="337462">
                <a:tc gridSpan="4">
                  <a:txBody>
                    <a:bodyPr/>
                    <a:lstStyle/>
                    <a:p>
                      <a:pPr algn="ctr" fontAlgn="ctr"/>
                      <a:r>
                        <a:rPr lang="tr-TR" sz="1350" b="1" u="none" strike="noStrike" dirty="0">
                          <a:effectLst/>
                        </a:rPr>
                        <a:t>Bağımsız Türk Devletleri</a:t>
                      </a:r>
                      <a:endParaRPr lang="tr-TR" sz="1350" b="1" i="0" u="none" strike="noStrike" dirty="0">
                        <a:solidFill>
                          <a:srgbClr val="000000"/>
                        </a:solidFill>
                        <a:effectLst/>
                        <a:latin typeface="İnherit"/>
                      </a:endParaRPr>
                    </a:p>
                  </a:txBody>
                  <a:tcPr marL="0" marR="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605414565"/>
                  </a:ext>
                </a:extLst>
              </a:tr>
              <a:tr h="192836">
                <a:tc>
                  <a:txBody>
                    <a:bodyPr/>
                    <a:lstStyle/>
                    <a:p>
                      <a:pPr algn="ctr" fontAlgn="ctr"/>
                      <a:r>
                        <a:rPr lang="tr-TR" sz="800" u="none" strike="noStrike">
                          <a:effectLst/>
                        </a:rPr>
                        <a:t> </a:t>
                      </a:r>
                      <a:endParaRPr lang="tr-TR" sz="800" b="1" i="0" u="none" strike="noStrike">
                        <a:solidFill>
                          <a:srgbClr val="202122"/>
                        </a:solidFill>
                        <a:effectLst/>
                        <a:latin typeface="Arial" panose="020B0604020202020204" pitchFamily="34" charset="0"/>
                      </a:endParaRPr>
                    </a:p>
                  </a:txBody>
                  <a:tcPr marL="0" marR="0" marT="0" marB="0" anchor="ctr"/>
                </a:tc>
                <a:tc>
                  <a:txBody>
                    <a:bodyPr/>
                    <a:lstStyle/>
                    <a:p>
                      <a:pPr algn="ctr" fontAlgn="ctr"/>
                      <a:r>
                        <a:rPr lang="tr-TR" sz="1000" u="none" strike="noStrike">
                          <a:effectLst/>
                        </a:rPr>
                        <a:t>Ülke</a:t>
                      </a:r>
                      <a:endParaRPr lang="tr-TR" sz="1000" b="1" i="0" u="none" strike="noStrike">
                        <a:solidFill>
                          <a:srgbClr val="202122"/>
                        </a:solidFill>
                        <a:effectLst/>
                        <a:latin typeface="Arial" panose="020B0604020202020204" pitchFamily="34" charset="0"/>
                      </a:endParaRPr>
                    </a:p>
                  </a:txBody>
                  <a:tcPr marL="0" marR="0" marT="0" marB="0" anchor="ctr"/>
                </a:tc>
                <a:tc>
                  <a:txBody>
                    <a:bodyPr/>
                    <a:lstStyle/>
                    <a:p>
                      <a:pPr algn="l" fontAlgn="ctr"/>
                      <a:r>
                        <a:rPr lang="tr-TR" sz="1000" u="none" strike="noStrike" dirty="0">
                          <a:effectLst/>
                        </a:rPr>
                        <a:t>Başkent</a:t>
                      </a:r>
                      <a:endParaRPr lang="tr-TR" sz="1000" b="1" i="0" u="none" strike="noStrike" dirty="0">
                        <a:solidFill>
                          <a:srgbClr val="202122"/>
                        </a:solidFill>
                        <a:effectLst/>
                        <a:latin typeface="Arial" panose="020B0604020202020204" pitchFamily="34" charset="0"/>
                      </a:endParaRPr>
                    </a:p>
                  </a:txBody>
                  <a:tcPr marL="0" marR="0" marT="0" marB="0" anchor="ctr"/>
                </a:tc>
                <a:tc>
                  <a:txBody>
                    <a:bodyPr/>
                    <a:lstStyle/>
                    <a:p>
                      <a:pPr algn="ctr" fontAlgn="ctr"/>
                      <a:r>
                        <a:rPr lang="tr-TR" sz="1000" u="none" strike="noStrike">
                          <a:effectLst/>
                        </a:rPr>
                        <a:t> </a:t>
                      </a:r>
                      <a:endParaRPr lang="tr-TR" sz="1000" b="1"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1878523022"/>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2" tooltip="Azerbaycan"/>
                        </a:rPr>
                        <a:t>Azerbaycan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3" tooltip="Bakü"/>
                        </a:rPr>
                        <a:t>Bakü</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a:effectLst/>
                        </a:rPr>
                        <a:t>Deniz Kenarı</a:t>
                      </a:r>
                      <a:endParaRPr lang="tr-TR" sz="1100" b="0" i="0" u="sng" strike="noStrike">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2686121779"/>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4" tooltip="Kazakistan"/>
                        </a:rPr>
                        <a:t>Kazakistan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5" tooltip="Astana"/>
                        </a:rPr>
                        <a:t>Astana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200" u="none" strike="noStrike" dirty="0">
                          <a:effectLst/>
                        </a:rPr>
                        <a:t>Nehir Kenarı</a:t>
                      </a:r>
                      <a:endParaRPr lang="tr-TR" sz="1200" b="0" i="0" u="none" strike="noStrike" dirty="0">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126590512"/>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6" tooltip="Kırgızistan"/>
                        </a:rPr>
                        <a:t>Kırgızistan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7" tooltip="Bişkek"/>
                        </a:rPr>
                        <a:t>Bişkek</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000" u="none" strike="noStrike">
                          <a:effectLst/>
                        </a:rPr>
                        <a:t> </a:t>
                      </a:r>
                      <a:endParaRPr lang="tr-TR" sz="1000" b="0"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3668997472"/>
                  </a:ext>
                </a:extLst>
              </a:tr>
              <a:tr h="231402">
                <a:tc>
                  <a:txBody>
                    <a:bodyPr/>
                    <a:lstStyle/>
                    <a:p>
                      <a:pPr algn="l" fontAlgn="b"/>
                      <a:r>
                        <a:rPr lang="tr-TR" sz="10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8" tooltip="KKTC"/>
                        </a:rPr>
                        <a:t>KKTC</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9" tooltip="Lefkoşa"/>
                        </a:rPr>
                        <a:t>Lefkoşa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100" u="sng" strike="noStrike">
                          <a:effectLst/>
                        </a:rPr>
                        <a:t> </a:t>
                      </a:r>
                      <a:endParaRPr lang="tr-TR" sz="1100" b="0" i="0" u="sng" strike="noStrike">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949675300"/>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0" tooltip="Özbekistan"/>
                        </a:rPr>
                        <a:t>Özbekistan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1" tooltip="Taşkent"/>
                        </a:rPr>
                        <a:t>Taşkent</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000" u="none" strike="noStrike">
                          <a:effectLst/>
                        </a:rPr>
                        <a:t> </a:t>
                      </a:r>
                      <a:endParaRPr lang="tr-TR" sz="1000" b="0"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1832489797"/>
                  </a:ext>
                </a:extLst>
              </a:tr>
              <a:tr h="231402">
                <a:tc>
                  <a:txBody>
                    <a:bodyPr/>
                    <a:lstStyle/>
                    <a:p>
                      <a:pPr algn="l" fontAlgn="b"/>
                      <a:r>
                        <a:rPr lang="tr-TR" sz="10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2" tooltip="Türkiye"/>
                        </a:rPr>
                        <a:t>Türkiye</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3" tooltip="Ankara"/>
                        </a:rPr>
                        <a:t>Ankara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100" u="sng" strike="noStrike" dirty="0">
                          <a:effectLst/>
                        </a:rPr>
                        <a:t> </a:t>
                      </a:r>
                      <a:endParaRPr lang="tr-TR" sz="1100" b="0" i="0" u="sng" strike="noStrike" dirty="0">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502071089"/>
                  </a:ext>
                </a:extLst>
              </a:tr>
              <a:tr h="231402">
                <a:tc>
                  <a:txBody>
                    <a:bodyPr/>
                    <a:lstStyle/>
                    <a:p>
                      <a:pPr algn="l" fontAlgn="b"/>
                      <a:r>
                        <a:rPr lang="tr-TR" sz="10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4" tooltip="Türkmenistan"/>
                        </a:rPr>
                        <a:t>Türkmenistan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5" tooltip="Aşkabat"/>
                        </a:rPr>
                        <a:t>Aşkabat</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ctr" fontAlgn="ctr"/>
                      <a:r>
                        <a:rPr lang="tr-TR" sz="1100" u="sng" strike="noStrike">
                          <a:effectLst/>
                        </a:rPr>
                        <a:t> </a:t>
                      </a:r>
                      <a:endParaRPr lang="tr-TR" sz="1100" b="0" i="0" u="sng" strike="noStrike">
                        <a:solidFill>
                          <a:srgbClr val="0563C1"/>
                        </a:solidFill>
                        <a:effectLst/>
                        <a:latin typeface="Calibri" panose="020F0502020204030204" pitchFamily="34" charset="0"/>
                      </a:endParaRPr>
                    </a:p>
                  </a:txBody>
                  <a:tcPr marL="0" marR="0" marT="0" marB="0" anchor="ctr"/>
                </a:tc>
                <a:extLst>
                  <a:ext uri="{0D108BD9-81ED-4DB2-BD59-A6C34878D82A}">
                    <a16:rowId xmlns:a16="http://schemas.microsoft.com/office/drawing/2014/main" val="2208703060"/>
                  </a:ext>
                </a:extLst>
              </a:tr>
              <a:tr h="520656">
                <a:tc gridSpan="4">
                  <a:txBody>
                    <a:bodyPr/>
                    <a:lstStyle/>
                    <a:p>
                      <a:pPr algn="ctr" fontAlgn="ctr"/>
                      <a:endParaRPr lang="tr-TR" sz="1350" b="1" u="none" strike="noStrike" dirty="0">
                        <a:effectLst/>
                      </a:endParaRPr>
                    </a:p>
                    <a:p>
                      <a:pPr algn="ctr" fontAlgn="ctr"/>
                      <a:r>
                        <a:rPr lang="tr-TR" sz="1350" b="1" u="none" strike="noStrike" dirty="0">
                          <a:effectLst/>
                        </a:rPr>
                        <a:t>Diğer Türk toplulukları</a:t>
                      </a:r>
                      <a:endParaRPr lang="tr-TR" sz="1350" b="1" i="0" u="none" strike="noStrike" dirty="0">
                        <a:solidFill>
                          <a:srgbClr val="000000"/>
                        </a:solidFill>
                        <a:effectLst/>
                        <a:latin typeface="İnherit"/>
                      </a:endParaRPr>
                    </a:p>
                  </a:txBody>
                  <a:tcPr marL="0" marR="0" marT="0" marB="0" anchor="ct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918694408"/>
                  </a:ext>
                </a:extLst>
              </a:tr>
              <a:tr h="231402">
                <a:tc rowSpan="2">
                  <a:txBody>
                    <a:bodyPr/>
                    <a:lstStyle/>
                    <a:p>
                      <a:pPr algn="ctr" fontAlgn="ctr"/>
                      <a:r>
                        <a:rPr lang="tr-TR" sz="900" u="none" strike="noStrike">
                          <a:effectLst/>
                        </a:rPr>
                        <a:t>Ülke</a:t>
                      </a:r>
                      <a:endParaRPr lang="tr-TR" sz="900" b="1" i="0" u="none" strike="noStrike">
                        <a:solidFill>
                          <a:srgbClr val="202122"/>
                        </a:solidFill>
                        <a:effectLst/>
                        <a:latin typeface="Arial" panose="020B0604020202020204" pitchFamily="34" charset="0"/>
                      </a:endParaRPr>
                    </a:p>
                  </a:txBody>
                  <a:tcPr marL="0" marR="0" marT="0" marB="0" anchor="ctr"/>
                </a:tc>
                <a:tc rowSpan="2">
                  <a:txBody>
                    <a:bodyPr/>
                    <a:lstStyle/>
                    <a:p>
                      <a:pPr algn="ctr" fontAlgn="ctr"/>
                      <a:r>
                        <a:rPr lang="tr-TR" sz="900" u="none" strike="noStrike" dirty="0">
                          <a:effectLst/>
                        </a:rPr>
                        <a:t>Bölge</a:t>
                      </a:r>
                      <a:endParaRPr lang="tr-TR" sz="900" b="1" i="0" u="none" strike="noStrike" dirty="0">
                        <a:solidFill>
                          <a:srgbClr val="202122"/>
                        </a:solidFill>
                        <a:effectLst/>
                        <a:latin typeface="Arial" panose="020B0604020202020204" pitchFamily="34" charset="0"/>
                      </a:endParaRPr>
                    </a:p>
                  </a:txBody>
                  <a:tcPr marL="0" marR="0" marT="0" marB="0" anchor="ctr"/>
                </a:tc>
                <a:tc rowSpan="2">
                  <a:txBody>
                    <a:bodyPr/>
                    <a:lstStyle/>
                    <a:p>
                      <a:pPr algn="ctr" fontAlgn="ctr"/>
                      <a:r>
                        <a:rPr lang="tr-TR" sz="900" u="none" strike="noStrike">
                          <a:effectLst/>
                        </a:rPr>
                        <a:t>Başkent</a:t>
                      </a:r>
                      <a:endParaRPr lang="tr-TR" sz="900" b="1" i="0" u="none" strike="noStrike">
                        <a:solidFill>
                          <a:srgbClr val="202122"/>
                        </a:solidFill>
                        <a:effectLst/>
                        <a:latin typeface="Arial" panose="020B0604020202020204" pitchFamily="34" charset="0"/>
                      </a:endParaRPr>
                    </a:p>
                  </a:txBody>
                  <a:tcPr marL="0" marR="0" marT="0" marB="0" anchor="ct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68903648"/>
                  </a:ext>
                </a:extLst>
              </a:tr>
              <a:tr h="231402">
                <a:tc vMerge="1">
                  <a:txBody>
                    <a:bodyPr/>
                    <a:lstStyle/>
                    <a:p>
                      <a:endParaRPr lang="tr-TR"/>
                    </a:p>
                  </a:txBody>
                  <a:tcPr/>
                </a:tc>
                <a:tc vMerge="1">
                  <a:txBody>
                    <a:bodyPr/>
                    <a:lstStyle/>
                    <a:p>
                      <a:endParaRPr lang="tr-TR"/>
                    </a:p>
                  </a:txBody>
                  <a:tcPr/>
                </a:tc>
                <a:tc vMerge="1">
                  <a:txBody>
                    <a:bodyPr/>
                    <a:lstStyle/>
                    <a:p>
                      <a:endParaRPr lang="tr-TR"/>
                    </a:p>
                  </a:txBody>
                  <a:tcP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007971750"/>
                  </a:ext>
                </a:extLst>
              </a:tr>
              <a:tr h="231402">
                <a:tc>
                  <a:txBody>
                    <a:bodyPr/>
                    <a:lstStyle/>
                    <a:p>
                      <a:pPr algn="l" fontAlgn="b"/>
                      <a:r>
                        <a:rPr lang="tr-TR" sz="1100" u="sng" strike="noStrike">
                          <a:effectLst/>
                          <a:hlinkClick r:id="rId16" tooltip="Çin"/>
                        </a:rPr>
                        <a:t>Çin</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17" tooltip="Sincan Uygur Özerk Bölgesi"/>
                        </a:rPr>
                        <a:t>Sincan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18" tooltip="Urumçi"/>
                        </a:rPr>
                        <a:t>Urumçi</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801627839"/>
                  </a:ext>
                </a:extLst>
              </a:tr>
              <a:tr h="231402">
                <a:tc>
                  <a:txBody>
                    <a:bodyPr/>
                    <a:lstStyle/>
                    <a:p>
                      <a:pPr algn="l" fontAlgn="ctr"/>
                      <a:r>
                        <a:rPr lang="tr-TR" sz="1100" u="sng" strike="noStrike">
                          <a:effectLst/>
                          <a:hlinkClick r:id="rId19" tooltip="Moldova"/>
                        </a:rPr>
                        <a:t> Moldova</a:t>
                      </a:r>
                      <a:endParaRPr lang="tr-TR" sz="1100" b="0" i="0" u="sng" strike="noStrike">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err="1">
                          <a:effectLst/>
                          <a:hlinkClick r:id="rId20" tooltip="Gagavuzya"/>
                        </a:rPr>
                        <a:t>Gagavuzya</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21" tooltip="Komrat"/>
                        </a:rPr>
                        <a:t>Komrat</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61881763"/>
                  </a:ext>
                </a:extLst>
              </a:tr>
              <a:tr h="231402">
                <a:tc rowSpan="6">
                  <a:txBody>
                    <a:bodyPr/>
                    <a:lstStyle/>
                    <a:p>
                      <a:pPr algn="l" fontAlgn="ctr"/>
                      <a:r>
                        <a:rPr lang="tr-TR" sz="1100" u="sng" strike="noStrike">
                          <a:effectLst/>
                          <a:hlinkClick r:id="rId22" tooltip="Rusya"/>
                        </a:rPr>
                        <a:t> Rusya</a:t>
                      </a:r>
                      <a:endParaRPr lang="tr-TR" sz="1100" b="0" i="0" u="sng" strike="noStrike">
                        <a:solidFill>
                          <a:srgbClr val="0563C1"/>
                        </a:solidFill>
                        <a:effectLst/>
                        <a:latin typeface="Calibri" panose="020F0502020204030204" pitchFamily="34" charset="0"/>
                      </a:endParaRPr>
                    </a:p>
                  </a:txBody>
                  <a:tcPr marL="0" marR="0" marT="0" marB="0" anchor="ct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74839508"/>
                  </a:ext>
                </a:extLst>
              </a:tr>
              <a:tr h="231402">
                <a:tc vMerge="1">
                  <a:txBody>
                    <a:bodyPr/>
                    <a:lstStyle/>
                    <a:p>
                      <a:endParaRPr lang="tr-TR"/>
                    </a:p>
                  </a:txBody>
                  <a:tcPr/>
                </a:tc>
                <a:tc>
                  <a:txBody>
                    <a:bodyPr/>
                    <a:lstStyle/>
                    <a:p>
                      <a:pPr algn="l" fontAlgn="b"/>
                      <a:endParaRPr lang="tr-TR" sz="1100" b="0" i="0" u="none" strike="noStrike" dirty="0">
                        <a:solidFill>
                          <a:srgbClr val="000000"/>
                        </a:solidFill>
                        <a:effectLst/>
                        <a:latin typeface="Calibri" panose="020F0502020204030204" pitchFamily="34" charset="0"/>
                      </a:endParaRPr>
                    </a:p>
                  </a:txBody>
                  <a:tcPr marL="0" marR="0" marT="0" marB="0" anchor="b"/>
                </a:tc>
                <a:tc>
                  <a:txBody>
                    <a:bodyPr/>
                    <a:lstStyle/>
                    <a:p>
                      <a:pPr algn="l" fontAlgn="b"/>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100247503"/>
                  </a:ext>
                </a:extLst>
              </a:tr>
              <a:tr h="231402">
                <a:tc vMerge="1">
                  <a:txBody>
                    <a:bodyPr/>
                    <a:lstStyle/>
                    <a:p>
                      <a:endParaRPr lang="tr-TR"/>
                    </a:p>
                  </a:txBody>
                  <a:tcPr/>
                </a:tc>
                <a:tc>
                  <a:txBody>
                    <a:bodyPr/>
                    <a:lstStyle/>
                    <a:p>
                      <a:pPr algn="l" fontAlgn="ctr"/>
                      <a:r>
                        <a:rPr lang="tr-TR" sz="1100" u="sng" strike="noStrike" dirty="0">
                          <a:effectLst/>
                          <a:hlinkClick r:id="rId23" tooltip="Altay Cumhuriyeti"/>
                        </a:rPr>
                        <a:t>Altay Cumhuriyeti</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24" tooltip="Gorno-Altaysk"/>
                        </a:rPr>
                        <a:t>Gorno-Altaysk</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42769687"/>
                  </a:ext>
                </a:extLst>
              </a:tr>
              <a:tr h="231402">
                <a:tc vMerge="1">
                  <a:txBody>
                    <a:bodyPr/>
                    <a:lstStyle/>
                    <a:p>
                      <a:endParaRPr lang="tr-TR"/>
                    </a:p>
                  </a:txBody>
                  <a:tcPr/>
                </a:tc>
                <a:tc>
                  <a:txBody>
                    <a:bodyPr/>
                    <a:lstStyle/>
                    <a:p>
                      <a:pPr algn="l" fontAlgn="ctr"/>
                      <a:r>
                        <a:rPr lang="tr-TR" sz="1100" u="sng" strike="noStrike" dirty="0" err="1">
                          <a:effectLst/>
                          <a:hlinkClick r:id="rId25" tooltip="Astrahan Oblastı"/>
                        </a:rPr>
                        <a:t>Astrahan</a:t>
                      </a:r>
                      <a:r>
                        <a:rPr lang="tr-TR" sz="1100" u="sng" strike="noStrike" dirty="0">
                          <a:effectLst/>
                          <a:hlinkClick r:id="rId25" tooltip="Astrahan Oblastı"/>
                        </a:rPr>
                        <a:t> </a:t>
                      </a:r>
                      <a:r>
                        <a:rPr lang="tr-TR" sz="1100" u="sng" strike="noStrike" dirty="0" err="1">
                          <a:effectLst/>
                          <a:hlinkClick r:id="rId25" tooltip="Astrahan Oblastı"/>
                        </a:rPr>
                        <a:t>Oblastı</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dirty="0" err="1">
                          <a:effectLst/>
                          <a:hlinkClick r:id="rId26"/>
                        </a:rPr>
                        <a:t>Astrahan</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871106954"/>
                  </a:ext>
                </a:extLst>
              </a:tr>
              <a:tr h="231402">
                <a:tc vMerge="1">
                  <a:txBody>
                    <a:bodyPr/>
                    <a:lstStyle/>
                    <a:p>
                      <a:endParaRPr lang="tr-TR"/>
                    </a:p>
                  </a:txBody>
                  <a:tcPr/>
                </a:tc>
                <a:tc>
                  <a:txBody>
                    <a:bodyPr/>
                    <a:lstStyle/>
                    <a:p>
                      <a:pPr algn="l" fontAlgn="ctr"/>
                      <a:r>
                        <a:rPr lang="tr-TR" sz="1100" u="sng" strike="noStrike" dirty="0">
                          <a:effectLst/>
                          <a:hlinkClick r:id="rId27" tooltip="Başkurdistan"/>
                        </a:rPr>
                        <a:t>Başkurdistan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28" tooltip="Ufa"/>
                        </a:rPr>
                        <a:t>Ufa</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1612381679"/>
                  </a:ext>
                </a:extLst>
              </a:tr>
              <a:tr h="231402">
                <a:tc vMerge="1">
                  <a:txBody>
                    <a:bodyPr/>
                    <a:lstStyle/>
                    <a:p>
                      <a:endParaRPr lang="tr-TR"/>
                    </a:p>
                  </a:txBody>
                  <a:tcPr/>
                </a:tc>
                <a:tc>
                  <a:txBody>
                    <a:bodyPr/>
                    <a:lstStyle/>
                    <a:p>
                      <a:pPr algn="l" fontAlgn="ctr"/>
                      <a:r>
                        <a:rPr lang="tr-TR" sz="1100" u="sng" strike="noStrike" dirty="0">
                          <a:effectLst/>
                          <a:hlinkClick r:id="rId29" tooltip="Tataristan"/>
                        </a:rPr>
                        <a:t>Tataristan</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30" tooltip="Kazan, Tataristan"/>
                        </a:rPr>
                        <a:t>Kazan</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268788766"/>
                  </a:ext>
                </a:extLst>
              </a:tr>
              <a:tr h="231402">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r>
                        <a:rPr lang="tr-TR" sz="1100" u="sng" strike="noStrike" dirty="0">
                          <a:effectLst/>
                          <a:hlinkClick r:id="rId31" tooltip="Tuva Cumhuriyeti"/>
                        </a:rPr>
                        <a:t>Tuva Cumhuriyeti</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a:effectLst/>
                          <a:hlinkClick r:id="rId32" tooltip="Kızıl (şehir)"/>
                        </a:rPr>
                        <a:t>Kızıl</a:t>
                      </a:r>
                      <a:endParaRPr lang="tr-TR" sz="1100" b="0" i="0" u="none" strike="noStrike">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a:effectLst/>
                        </a:rPr>
                        <a:t>Nehir Kenarı</a:t>
                      </a:r>
                      <a:endParaRPr lang="tr-TR" sz="1100" b="0" i="0" u="none" strike="noStrike">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4052167922"/>
                  </a:ext>
                </a:extLst>
              </a:tr>
              <a:tr h="231402">
                <a:tc>
                  <a:txBody>
                    <a:bodyPr/>
                    <a:lstStyle/>
                    <a:p>
                      <a:pPr algn="l" fontAlgn="b"/>
                      <a:r>
                        <a:rPr lang="tr-TR" sz="1100" u="none" strike="noStrike">
                          <a:effectLst/>
                        </a:rPr>
                        <a:t> </a:t>
                      </a:r>
                      <a:endParaRPr lang="tr-TR" sz="1100" b="0" i="0" u="none" strike="noStrike">
                        <a:solidFill>
                          <a:srgbClr val="000000"/>
                        </a:solidFill>
                        <a:effectLst/>
                        <a:latin typeface="Calibri" panose="020F0502020204030204" pitchFamily="34" charset="0"/>
                      </a:endParaRPr>
                    </a:p>
                  </a:txBody>
                  <a:tcPr marL="0" marR="0" marT="0" marB="0" anchor="b"/>
                </a:tc>
                <a:tc>
                  <a:txBody>
                    <a:bodyPr/>
                    <a:lstStyle/>
                    <a:p>
                      <a:pPr algn="l" fontAlgn="ctr"/>
                      <a:endParaRPr lang="tr-TR" sz="900" b="0" i="0" u="none" strike="noStrike" dirty="0">
                        <a:solidFill>
                          <a:srgbClr val="202122"/>
                        </a:solidFill>
                        <a:effectLst/>
                        <a:latin typeface="Arial" panose="020B0604020202020204" pitchFamily="34" charset="0"/>
                      </a:endParaRPr>
                    </a:p>
                  </a:txBody>
                  <a:tcPr marL="0" marR="0" marT="0" marB="0" anchor="ctr"/>
                </a:tc>
                <a:tc>
                  <a:txBody>
                    <a:bodyPr/>
                    <a:lstStyle/>
                    <a:p>
                      <a:pPr algn="l" fontAlgn="ctr"/>
                      <a:endParaRPr lang="tr-TR" sz="900" b="0" i="0" u="none" strike="noStrike">
                        <a:solidFill>
                          <a:srgbClr val="202122"/>
                        </a:solidFill>
                        <a:effectLst/>
                        <a:latin typeface="Arial" panose="020B0604020202020204" pitchFamily="34" charset="0"/>
                      </a:endParaRPr>
                    </a:p>
                  </a:txBody>
                  <a:tcPr marL="0" marR="0" marT="0" marB="0" anchor="ctr"/>
                </a:tc>
                <a:tc>
                  <a:txBody>
                    <a:bodyPr/>
                    <a:lstStyle/>
                    <a:p>
                      <a:pPr algn="l" fontAlgn="ctr"/>
                      <a:r>
                        <a:rPr lang="tr-TR" sz="900" u="none" strike="noStrike">
                          <a:effectLst/>
                        </a:rPr>
                        <a:t> </a:t>
                      </a:r>
                      <a:endParaRPr lang="tr-TR" sz="900" b="0" i="0" u="none" strike="noStrike">
                        <a:solidFill>
                          <a:srgbClr val="202122"/>
                        </a:solidFill>
                        <a:effectLst/>
                        <a:latin typeface="Arial" panose="020B0604020202020204" pitchFamily="34" charset="0"/>
                      </a:endParaRPr>
                    </a:p>
                  </a:txBody>
                  <a:tcPr marL="0" marR="0" marT="0" marB="0" anchor="ctr"/>
                </a:tc>
                <a:extLst>
                  <a:ext uri="{0D108BD9-81ED-4DB2-BD59-A6C34878D82A}">
                    <a16:rowId xmlns:a16="http://schemas.microsoft.com/office/drawing/2014/main" val="306385442"/>
                  </a:ext>
                </a:extLst>
              </a:tr>
              <a:tr h="241045">
                <a:tc>
                  <a:txBody>
                    <a:bodyPr/>
                    <a:lstStyle/>
                    <a:p>
                      <a:pPr algn="l" fontAlgn="ctr"/>
                      <a:r>
                        <a:rPr lang="tr-TR" sz="1100" u="sng" strike="noStrike">
                          <a:effectLst/>
                          <a:hlinkClick r:id="rId33" tooltip="Ukrayna"/>
                        </a:rPr>
                        <a:t> Ukrayna</a:t>
                      </a:r>
                      <a:endParaRPr lang="tr-TR" sz="1100" b="0" i="0" u="sng" strike="noStrike">
                        <a:solidFill>
                          <a:srgbClr val="0563C1"/>
                        </a:solidFill>
                        <a:effectLst/>
                        <a:latin typeface="Calibri" panose="020F0502020204030204" pitchFamily="34" charset="0"/>
                      </a:endParaRPr>
                    </a:p>
                  </a:txBody>
                  <a:tcPr marL="0" marR="0" marT="0" marB="0" anchor="ctr"/>
                </a:tc>
                <a:tc>
                  <a:txBody>
                    <a:bodyPr/>
                    <a:lstStyle/>
                    <a:p>
                      <a:pPr algn="l" fontAlgn="ctr"/>
                      <a:r>
                        <a:rPr lang="tr-TR" sz="1100" u="sng" strike="noStrike" dirty="0">
                          <a:effectLst/>
                          <a:hlinkClick r:id="rId34" tooltip="Kırım Özerk Cumhuriyeti"/>
                        </a:rPr>
                        <a:t>Kırım Özerk Cumhuriyeti</a:t>
                      </a:r>
                      <a:endParaRPr lang="tr-TR" sz="1100" b="0" i="0" u="sng" strike="noStrike" dirty="0">
                        <a:solidFill>
                          <a:srgbClr val="0563C1"/>
                        </a:solidFill>
                        <a:effectLst/>
                        <a:latin typeface="Calibri" panose="020F0502020204030204" pitchFamily="34" charset="0"/>
                      </a:endParaRPr>
                    </a:p>
                  </a:txBody>
                  <a:tcPr marL="0" marR="0" marT="0" marB="0" anchor="ctr"/>
                </a:tc>
                <a:tc>
                  <a:txBody>
                    <a:bodyPr/>
                    <a:lstStyle/>
                    <a:p>
                      <a:pPr algn="l" fontAlgn="b"/>
                      <a:r>
                        <a:rPr lang="tr-TR" sz="1100" u="sng" strike="noStrike" dirty="0" err="1">
                          <a:effectLst/>
                          <a:hlinkClick r:id="rId35" tooltip="Simferopol"/>
                        </a:rPr>
                        <a:t>Simferopol</a:t>
                      </a:r>
                      <a:endParaRPr lang="tr-TR" sz="1100" b="0" i="0" u="none" strike="noStrike" dirty="0">
                        <a:solidFill>
                          <a:srgbClr val="000000"/>
                        </a:solidFill>
                        <a:effectLst/>
                        <a:latin typeface="Calibri" panose="020F0502020204030204" pitchFamily="34" charset="0"/>
                      </a:endParaRPr>
                    </a:p>
                  </a:txBody>
                  <a:tcPr marL="0" marR="0" marT="0" marB="0" anchor="ctr"/>
                </a:tc>
                <a:tc>
                  <a:txBody>
                    <a:bodyPr/>
                    <a:lstStyle/>
                    <a:p>
                      <a:pPr algn="l" fontAlgn="b"/>
                      <a:r>
                        <a:rPr lang="tr-TR" sz="1100" u="none" strike="noStrike" dirty="0">
                          <a:effectLst/>
                        </a:rPr>
                        <a:t> </a:t>
                      </a:r>
                      <a:endParaRPr lang="tr-TR" sz="1100" b="0" i="0" u="none" strike="noStrike" dirty="0">
                        <a:solidFill>
                          <a:srgbClr val="000000"/>
                        </a:solidFill>
                        <a:effectLst/>
                        <a:latin typeface="Calibri" panose="020F0502020204030204" pitchFamily="34" charset="0"/>
                      </a:endParaRPr>
                    </a:p>
                  </a:txBody>
                  <a:tcPr marL="0" marR="0" marT="0" marB="0" anchor="b"/>
                </a:tc>
                <a:extLst>
                  <a:ext uri="{0D108BD9-81ED-4DB2-BD59-A6C34878D82A}">
                    <a16:rowId xmlns:a16="http://schemas.microsoft.com/office/drawing/2014/main" val="3696191927"/>
                  </a:ext>
                </a:extLst>
              </a:tr>
            </a:tbl>
          </a:graphicData>
        </a:graphic>
      </p:graphicFrame>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98102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720080"/>
          </a:xfrm>
        </p:spPr>
        <p:txBody>
          <a:bodyPr>
            <a:normAutofit fontScale="90000"/>
          </a:bodyPr>
          <a:lstStyle/>
          <a:p>
            <a:r>
              <a:rPr lang="tr-TR" sz="3200" dirty="0" smtClean="0"/>
              <a:t>Kıtalararası Su Kenarlarındaki (Türkiye hariç) </a:t>
            </a:r>
            <a:r>
              <a:rPr lang="tr-TR" sz="3200" dirty="0" err="1" smtClean="0"/>
              <a:t>Türk&amp;Turan</a:t>
            </a:r>
            <a:r>
              <a:rPr lang="tr-TR" sz="3200" dirty="0" smtClean="0"/>
              <a:t> Halkları Yerleşimleri</a:t>
            </a:r>
            <a:endParaRPr lang="tr-TR" sz="32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052736"/>
            <a:ext cx="8856984" cy="568863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355246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1008112"/>
          </a:xfrm>
        </p:spPr>
        <p:txBody>
          <a:bodyPr>
            <a:normAutofit/>
          </a:bodyPr>
          <a:lstStyle/>
          <a:p>
            <a:r>
              <a:rPr lang="tr-TR" sz="3600" dirty="0" smtClean="0"/>
              <a:t>Su Kenarlarındaki </a:t>
            </a:r>
            <a:r>
              <a:rPr lang="tr-TR" sz="3600" dirty="0" err="1" smtClean="0"/>
              <a:t>Türk&amp;Turan</a:t>
            </a:r>
            <a:r>
              <a:rPr lang="tr-TR" sz="3600" dirty="0" smtClean="0"/>
              <a:t> Yerleşimleri</a:t>
            </a:r>
            <a:endParaRPr lang="tr-TR" sz="36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20688"/>
            <a:ext cx="9144000" cy="623731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082428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432048"/>
          </a:xfrm>
        </p:spPr>
        <p:txBody>
          <a:bodyPr>
            <a:noAutofit/>
          </a:bodyPr>
          <a:lstStyle/>
          <a:p>
            <a:r>
              <a:rPr lang="tr-TR" sz="3200" b="1" dirty="0" err="1" smtClean="0">
                <a:solidFill>
                  <a:srgbClr val="C00000"/>
                </a:solidFill>
              </a:rPr>
              <a:t>Sudaş</a:t>
            </a:r>
            <a:r>
              <a:rPr lang="tr-TR" sz="3200" b="1" dirty="0" smtClean="0">
                <a:solidFill>
                  <a:srgbClr val="C00000"/>
                </a:solidFill>
              </a:rPr>
              <a:t> Ülkeler</a:t>
            </a:r>
            <a:endParaRPr lang="tr-TR" sz="3200" b="1" dirty="0">
              <a:solidFill>
                <a:srgbClr val="C00000"/>
              </a:solidFill>
            </a:endParaRPr>
          </a:p>
        </p:txBody>
      </p:sp>
      <p:sp>
        <p:nvSpPr>
          <p:cNvPr id="3" name="İçerik Yer Tutucusu 2"/>
          <p:cNvSpPr>
            <a:spLocks noGrp="1"/>
          </p:cNvSpPr>
          <p:nvPr>
            <p:ph idx="1"/>
          </p:nvPr>
        </p:nvSpPr>
        <p:spPr>
          <a:xfrm>
            <a:off x="251520" y="260648"/>
            <a:ext cx="8435280" cy="6984776"/>
          </a:xfrm>
        </p:spPr>
        <p:txBody>
          <a:bodyPr>
            <a:normAutofit fontScale="47500" lnSpcReduction="20000"/>
          </a:bodyPr>
          <a:lstStyle/>
          <a:p>
            <a:pPr marL="0" indent="0">
              <a:buNone/>
            </a:pPr>
            <a:r>
              <a:rPr lang="tr-TR" sz="3400" dirty="0" smtClean="0"/>
              <a:t>Altay </a:t>
            </a:r>
            <a:r>
              <a:rPr lang="tr-TR" sz="3400" dirty="0"/>
              <a:t>Cumhuriyeti </a:t>
            </a:r>
          </a:p>
          <a:p>
            <a:pPr marL="0" lvl="0" indent="0">
              <a:buNone/>
            </a:pPr>
            <a:r>
              <a:rPr lang="tr-TR" sz="3400" dirty="0" err="1"/>
              <a:t>Astrahan</a:t>
            </a:r>
            <a:r>
              <a:rPr lang="tr-TR" sz="3400" dirty="0"/>
              <a:t> </a:t>
            </a:r>
            <a:r>
              <a:rPr lang="tr-TR" sz="3400" dirty="0" err="1" smtClean="0"/>
              <a:t>Oblast</a:t>
            </a:r>
            <a:r>
              <a:rPr lang="tr-TR" sz="3400" dirty="0" smtClean="0"/>
              <a:t> (Rusya)</a:t>
            </a:r>
            <a:endParaRPr lang="tr-TR" sz="3400" dirty="0"/>
          </a:p>
          <a:p>
            <a:pPr marL="0" lvl="0" indent="0">
              <a:buNone/>
            </a:pPr>
            <a:r>
              <a:rPr lang="tr-TR" sz="3400" dirty="0"/>
              <a:t>Azerbaycan</a:t>
            </a:r>
          </a:p>
          <a:p>
            <a:pPr marL="0" lvl="0" indent="0">
              <a:buNone/>
            </a:pPr>
            <a:r>
              <a:rPr lang="tr-TR" sz="3400" dirty="0" smtClean="0"/>
              <a:t>Başkurdistan (Rusya)</a:t>
            </a:r>
            <a:endParaRPr lang="tr-TR" sz="3400" dirty="0"/>
          </a:p>
          <a:p>
            <a:pPr marL="0" lvl="0" indent="0">
              <a:buNone/>
            </a:pPr>
            <a:r>
              <a:rPr lang="tr-TR" sz="3400" dirty="0"/>
              <a:t>Çin</a:t>
            </a:r>
          </a:p>
          <a:p>
            <a:pPr marL="0" lvl="0" indent="0">
              <a:buNone/>
            </a:pPr>
            <a:r>
              <a:rPr lang="tr-TR" sz="3400" dirty="0"/>
              <a:t>Doğu </a:t>
            </a:r>
            <a:r>
              <a:rPr lang="tr-TR" sz="3400" dirty="0" smtClean="0"/>
              <a:t>Türkistan (Çin)</a:t>
            </a:r>
            <a:endParaRPr lang="tr-TR" sz="3400" dirty="0"/>
          </a:p>
          <a:p>
            <a:pPr marL="0" lvl="0" indent="0">
              <a:buNone/>
            </a:pPr>
            <a:r>
              <a:rPr lang="tr-TR" sz="3400" b="1" dirty="0"/>
              <a:t>Faroe adaları</a:t>
            </a:r>
            <a:endParaRPr lang="tr-TR" sz="3400" dirty="0"/>
          </a:p>
          <a:p>
            <a:pPr marL="0" lvl="0" indent="0">
              <a:buNone/>
            </a:pPr>
            <a:r>
              <a:rPr lang="tr-TR" sz="3400" dirty="0" err="1" smtClean="0"/>
              <a:t>Gagavuzya</a:t>
            </a:r>
            <a:r>
              <a:rPr lang="tr-TR" sz="3400" dirty="0" smtClean="0"/>
              <a:t> (Moldova)</a:t>
            </a:r>
            <a:endParaRPr lang="tr-TR" sz="3400" dirty="0"/>
          </a:p>
          <a:p>
            <a:pPr marL="0" lvl="0" indent="0">
              <a:buNone/>
            </a:pPr>
            <a:r>
              <a:rPr lang="tr-TR" sz="3400" b="1" dirty="0"/>
              <a:t>Grönland</a:t>
            </a:r>
            <a:endParaRPr lang="tr-TR" sz="3400" dirty="0"/>
          </a:p>
          <a:p>
            <a:pPr marL="0" lvl="0" indent="0">
              <a:buNone/>
            </a:pPr>
            <a:r>
              <a:rPr lang="tr-TR" sz="3400" dirty="0" err="1" smtClean="0"/>
              <a:t>Hakasya</a:t>
            </a:r>
            <a:r>
              <a:rPr lang="tr-TR" sz="3400" dirty="0" smtClean="0"/>
              <a:t> (Rusya)</a:t>
            </a:r>
          </a:p>
          <a:p>
            <a:pPr marL="0" lvl="0" indent="0">
              <a:buNone/>
            </a:pPr>
            <a:r>
              <a:rPr lang="tr-TR" sz="3400" dirty="0" smtClean="0"/>
              <a:t>Hindistan</a:t>
            </a:r>
          </a:p>
          <a:p>
            <a:pPr marL="0" lvl="0" indent="0">
              <a:buNone/>
            </a:pPr>
            <a:r>
              <a:rPr lang="tr-TR" sz="3400" dirty="0" smtClean="0"/>
              <a:t>İç Moğolistan (Çin)</a:t>
            </a:r>
            <a:endParaRPr lang="tr-TR" sz="3400" dirty="0"/>
          </a:p>
          <a:p>
            <a:pPr marL="0" lvl="0" indent="0">
              <a:buNone/>
            </a:pPr>
            <a:r>
              <a:rPr lang="tr-TR" sz="3400" b="1" dirty="0"/>
              <a:t>İngiltere</a:t>
            </a:r>
            <a:r>
              <a:rPr lang="tr-TR" sz="3400" dirty="0"/>
              <a:t> </a:t>
            </a:r>
          </a:p>
          <a:p>
            <a:pPr marL="0" lvl="0" indent="0">
              <a:buNone/>
            </a:pPr>
            <a:r>
              <a:rPr lang="tr-TR" sz="3400" b="1" dirty="0"/>
              <a:t>İskoçya</a:t>
            </a:r>
            <a:endParaRPr lang="tr-TR" sz="3400" dirty="0"/>
          </a:p>
          <a:p>
            <a:pPr marL="0" lvl="0" indent="0">
              <a:buNone/>
            </a:pPr>
            <a:r>
              <a:rPr lang="tr-TR" sz="3400" b="1" dirty="0"/>
              <a:t>İzlanda</a:t>
            </a:r>
            <a:r>
              <a:rPr lang="tr-TR" sz="3400" dirty="0"/>
              <a:t> </a:t>
            </a:r>
          </a:p>
          <a:p>
            <a:pPr marL="0" lvl="0" indent="0">
              <a:buNone/>
            </a:pPr>
            <a:r>
              <a:rPr lang="tr-TR" sz="3400" b="1" dirty="0"/>
              <a:t>Kanada</a:t>
            </a:r>
            <a:endParaRPr lang="tr-TR" sz="3400" dirty="0"/>
          </a:p>
          <a:p>
            <a:pPr marL="0" lvl="0" indent="0">
              <a:buNone/>
            </a:pPr>
            <a:r>
              <a:rPr lang="tr-TR" sz="3400" dirty="0"/>
              <a:t>Kazakistan</a:t>
            </a:r>
          </a:p>
          <a:p>
            <a:pPr marL="0" lvl="0" indent="0">
              <a:buNone/>
            </a:pPr>
            <a:r>
              <a:rPr lang="tr-TR" sz="3400" dirty="0"/>
              <a:t>Kırgızistan</a:t>
            </a:r>
          </a:p>
          <a:p>
            <a:pPr marL="0" lvl="0" indent="0">
              <a:buNone/>
            </a:pPr>
            <a:r>
              <a:rPr lang="tr-TR" sz="3400" dirty="0"/>
              <a:t>Kırım Özerk </a:t>
            </a:r>
            <a:r>
              <a:rPr lang="tr-TR" sz="3400" dirty="0" smtClean="0"/>
              <a:t>Cumhuriyeti </a:t>
            </a:r>
            <a:endParaRPr lang="tr-TR" sz="3400" dirty="0"/>
          </a:p>
          <a:p>
            <a:pPr marL="0" lvl="0" indent="0">
              <a:buNone/>
            </a:pPr>
            <a:r>
              <a:rPr lang="tr-TR" sz="3400" dirty="0"/>
              <a:t>KKTC</a:t>
            </a:r>
          </a:p>
          <a:p>
            <a:pPr marL="0" lvl="0" indent="0">
              <a:buNone/>
            </a:pPr>
            <a:r>
              <a:rPr lang="tr-TR" sz="3400" dirty="0" smtClean="0"/>
              <a:t>Mısır</a:t>
            </a:r>
          </a:p>
          <a:p>
            <a:pPr marL="0" lvl="0" indent="0">
              <a:buNone/>
            </a:pPr>
            <a:r>
              <a:rPr lang="tr-TR" sz="3400" dirty="0" smtClean="0"/>
              <a:t>Moğolistan</a:t>
            </a:r>
            <a:endParaRPr lang="tr-TR" sz="3400" dirty="0"/>
          </a:p>
          <a:p>
            <a:pPr marL="0" lvl="0" indent="0">
              <a:buNone/>
            </a:pPr>
            <a:r>
              <a:rPr lang="tr-TR" sz="3400" dirty="0"/>
              <a:t>Özbekistan</a:t>
            </a:r>
          </a:p>
          <a:p>
            <a:pPr marL="0" lvl="0" indent="0">
              <a:buNone/>
            </a:pPr>
            <a:r>
              <a:rPr lang="tr-TR" sz="3400" dirty="0"/>
              <a:t>Pakistan</a:t>
            </a:r>
          </a:p>
          <a:p>
            <a:pPr marL="0" lvl="0" indent="0">
              <a:buNone/>
            </a:pPr>
            <a:r>
              <a:rPr lang="tr-TR" sz="3400" dirty="0" smtClean="0"/>
              <a:t>Tataristan (Rusya)</a:t>
            </a:r>
            <a:endParaRPr lang="tr-TR" sz="3400" dirty="0"/>
          </a:p>
          <a:p>
            <a:pPr marL="0" lvl="0" indent="0">
              <a:buNone/>
            </a:pPr>
            <a:r>
              <a:rPr lang="tr-TR" sz="3400" dirty="0"/>
              <a:t>Tuva </a:t>
            </a:r>
            <a:r>
              <a:rPr lang="tr-TR" sz="3400" dirty="0" smtClean="0"/>
              <a:t>Cumhuriyeti (Rusya)</a:t>
            </a:r>
            <a:endParaRPr lang="tr-TR" sz="3400" dirty="0"/>
          </a:p>
          <a:p>
            <a:pPr marL="0" lvl="0" indent="0">
              <a:buNone/>
            </a:pPr>
            <a:r>
              <a:rPr lang="tr-TR" sz="3400" dirty="0" smtClean="0"/>
              <a:t>Türkmenistan</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458786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107504" y="0"/>
            <a:ext cx="8928992" cy="620688"/>
          </a:xfrm>
        </p:spPr>
        <p:txBody>
          <a:bodyPr>
            <a:normAutofit fontScale="90000"/>
          </a:bodyPr>
          <a:lstStyle/>
          <a:p>
            <a:r>
              <a:rPr lang="tr-TR" sz="3400" dirty="0" smtClean="0">
                <a:solidFill>
                  <a:srgbClr val="C00000"/>
                </a:solidFill>
              </a:rPr>
              <a:t>ASYA Denizler, Göller, Akarsular ve Boğazlar Haritası</a:t>
            </a:r>
            <a:endParaRPr lang="tr-TR" sz="3400" dirty="0">
              <a:solidFill>
                <a:srgbClr val="C0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692696"/>
            <a:ext cx="9144000" cy="616530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1906992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9392"/>
            <a:ext cx="8229600" cy="792088"/>
          </a:xfrm>
        </p:spPr>
        <p:txBody>
          <a:bodyPr/>
          <a:lstStyle/>
          <a:p>
            <a:r>
              <a:rPr lang="tr-TR" dirty="0" smtClean="0"/>
              <a:t>Asya Su Yolları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692696"/>
            <a:ext cx="8928992" cy="604867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935332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"Asya su yolları"</a:t>
            </a:r>
          </a:p>
        </p:txBody>
      </p:sp>
      <p:sp>
        <p:nvSpPr>
          <p:cNvPr id="3" name="İçerik Yer Tutucusu 2"/>
          <p:cNvSpPr>
            <a:spLocks noGrp="1"/>
          </p:cNvSpPr>
          <p:nvPr>
            <p:ph idx="1"/>
          </p:nvPr>
        </p:nvSpPr>
        <p:spPr/>
        <p:txBody>
          <a:bodyPr/>
          <a:lstStyle/>
          <a:p>
            <a:pPr marL="0" indent="0">
              <a:buNone/>
            </a:pPr>
            <a:r>
              <a:rPr lang="tr-TR" dirty="0"/>
              <a:t>"Asya su yolları" haritası, Asya kıtasındaki su yollarının, özellikle nehirlerin, göllerin ve su yollarının dağılımını gösteren bir haritadır. Bu harita, su kaynaklarının yönetimi, tarım, ulaşım ve ekosistemlerin korunması açısından önemlidir.</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971134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30026"/>
          </a:xfrm>
        </p:spPr>
        <p:txBody>
          <a:bodyPr>
            <a:normAutofit fontScale="90000"/>
          </a:bodyPr>
          <a:lstStyle/>
          <a:p>
            <a:r>
              <a:rPr lang="tr-TR" sz="2000" b="1" dirty="0"/>
              <a:t>Asya Su Yollarını Türkler Nasıl Değerlendirdi?</a:t>
            </a:r>
            <a:br>
              <a:rPr lang="tr-TR" sz="2000" b="1" dirty="0"/>
            </a:br>
            <a:endParaRPr lang="tr-TR" sz="2000" dirty="0"/>
          </a:p>
        </p:txBody>
      </p:sp>
      <p:sp>
        <p:nvSpPr>
          <p:cNvPr id="3" name="İçerik Yer Tutucusu 2"/>
          <p:cNvSpPr>
            <a:spLocks noGrp="1"/>
          </p:cNvSpPr>
          <p:nvPr>
            <p:ph idx="1"/>
          </p:nvPr>
        </p:nvSpPr>
        <p:spPr>
          <a:xfrm>
            <a:off x="251520" y="404664"/>
            <a:ext cx="8856984" cy="5721499"/>
          </a:xfrm>
        </p:spPr>
        <p:txBody>
          <a:bodyPr>
            <a:noAutofit/>
          </a:bodyPr>
          <a:lstStyle/>
          <a:p>
            <a:pPr marL="0" indent="0">
              <a:buNone/>
            </a:pPr>
            <a:r>
              <a:rPr lang="tr-TR" sz="1200" dirty="0" smtClean="0"/>
              <a:t>Asya </a:t>
            </a:r>
            <a:r>
              <a:rPr lang="tr-TR" sz="1200" dirty="0"/>
              <a:t>kıtası, büyük nehirleri ve denizleriyle zengin bir su yoluna sahip. Türkler, tarih boyunca bu su yollarını stratejik, ekonomik ve kültürel açıdan büyük önem taşıyan koridorlar olarak görmüşlerdir. İşte Asya su yollarını Türklerin nasıl değerlendirdiğine dair bazı önemli noktalar:</a:t>
            </a:r>
          </a:p>
          <a:p>
            <a:pPr marL="0" indent="0">
              <a:buNone/>
            </a:pPr>
            <a:r>
              <a:rPr lang="tr-TR" sz="1200" b="1" dirty="0">
                <a:solidFill>
                  <a:srgbClr val="C00000"/>
                </a:solidFill>
              </a:rPr>
              <a:t>Stratejik Önem</a:t>
            </a:r>
          </a:p>
          <a:p>
            <a:r>
              <a:rPr lang="tr-TR" sz="1200" b="1" dirty="0"/>
              <a:t>Göç Yolları:</a:t>
            </a:r>
            <a:r>
              <a:rPr lang="tr-TR" sz="1200" dirty="0"/>
              <a:t> Asya'nın geniş ovaları ve nehirleri, tarih boyunca göç eden Türk boylarının yerleşimi ve genişlemesi için önemli koridorlar olmuştur.</a:t>
            </a:r>
          </a:p>
          <a:p>
            <a:r>
              <a:rPr lang="tr-TR" sz="1200" b="1" dirty="0"/>
              <a:t>Sınır Güvenliği:</a:t>
            </a:r>
            <a:r>
              <a:rPr lang="tr-TR" sz="1200" dirty="0"/>
              <a:t> Büyük nehirler ve denizler, doğal sınırlar oluşturarak Türk devletlerinin güvenliğini sağlamıştır. Örneğin, Çin Seddi gibi büyük savunma yapıları bu su yollarının yakınında inşa edilmiştir.</a:t>
            </a:r>
          </a:p>
          <a:p>
            <a:r>
              <a:rPr lang="tr-TR" sz="1200" b="1" dirty="0"/>
              <a:t>Askeri Taşımacılık:</a:t>
            </a:r>
            <a:r>
              <a:rPr lang="tr-TR" sz="1200" dirty="0"/>
              <a:t> Su yolları, orduların hızlı bir şekilde taşınması ve tedariklerin sağlanması için kullanılmıştır. Özellikle denizcilikte üstünlük, savaşlarda büyük avantaj sağlamıştır.</a:t>
            </a:r>
          </a:p>
          <a:p>
            <a:pPr marL="0" indent="0">
              <a:buNone/>
            </a:pPr>
            <a:r>
              <a:rPr lang="tr-TR" sz="1200" b="1" dirty="0">
                <a:solidFill>
                  <a:srgbClr val="C00000"/>
                </a:solidFill>
              </a:rPr>
              <a:t>Ekonomik Önem</a:t>
            </a:r>
          </a:p>
          <a:p>
            <a:r>
              <a:rPr lang="tr-TR" sz="1200" b="1" dirty="0"/>
              <a:t>Ticaret Yolları:</a:t>
            </a:r>
            <a:r>
              <a:rPr lang="tr-TR" sz="1200" dirty="0"/>
              <a:t> </a:t>
            </a:r>
            <a:r>
              <a:rPr lang="tr-TR" sz="1200" b="1" dirty="0">
                <a:solidFill>
                  <a:srgbClr val="C00000"/>
                </a:solidFill>
              </a:rPr>
              <a:t>İpek Yolu gibi önemli ticaret yolları, büyük ölçüde Asya'nın su yollarını takip etmiştir. Bu yollar üzerinden baharat, ipek, kürk gibi değerli mallar taşınmış ve Türk devletlerinin ekonomileri canlanmıştır.</a:t>
            </a:r>
          </a:p>
          <a:p>
            <a:r>
              <a:rPr lang="tr-TR" sz="1200" b="1" dirty="0"/>
              <a:t>Su Ürünleri:</a:t>
            </a:r>
            <a:r>
              <a:rPr lang="tr-TR" sz="1200" dirty="0"/>
              <a:t> Nehirler ve denizler, Türklerin beslenme ihtiyaçlarını karşılayan önemli bir kaynak olmuştur. Balıkçılık ve su ürünleri yetiştiriciliği, kıyı bölgelerinde önemli ekonomik faaliyetler arasındaydı.</a:t>
            </a:r>
          </a:p>
          <a:p>
            <a:r>
              <a:rPr lang="tr-TR" sz="1200" b="1" dirty="0"/>
              <a:t>Sulama:</a:t>
            </a:r>
            <a:r>
              <a:rPr lang="tr-TR" sz="1200" dirty="0"/>
              <a:t> Büyük nehirlerin suları, tarım alanlarının sulanmasında kullanılmış ve böylece tarım üretimi artırılmıştır.</a:t>
            </a:r>
          </a:p>
          <a:p>
            <a:pPr marL="0" indent="0">
              <a:buNone/>
            </a:pPr>
            <a:r>
              <a:rPr lang="tr-TR" sz="1200" b="1" dirty="0">
                <a:solidFill>
                  <a:srgbClr val="C00000"/>
                </a:solidFill>
              </a:rPr>
              <a:t>Kültürel Önem</a:t>
            </a:r>
          </a:p>
          <a:p>
            <a:r>
              <a:rPr lang="tr-TR" sz="1200" b="1" dirty="0"/>
              <a:t>Medeniyetlerin Karışımı:</a:t>
            </a:r>
            <a:r>
              <a:rPr lang="tr-TR" sz="1200" dirty="0"/>
              <a:t> Su yolları, farklı kültürlerin bir araya gelmesine ve etkileşimine olanak sağlamıştır. Türk kültüründe, denizcilikle ilgili birçok gelenek, görenek ve inanış bulunmaktadır.</a:t>
            </a:r>
          </a:p>
          <a:p>
            <a:r>
              <a:rPr lang="tr-TR" sz="1200" b="1" dirty="0"/>
              <a:t>Ulaşım ve Haberleşme:</a:t>
            </a:r>
            <a:r>
              <a:rPr lang="tr-TR" sz="1200" dirty="0"/>
              <a:t> Su yolları, insanların ve haberlerin hızlı bir şekilde taşınmasını sağlamıştır. Bu durum, kültürlerin yayılmasına ve medeniyetlerin gelişmesine katkıda bulunmuştur.</a:t>
            </a:r>
          </a:p>
          <a:p>
            <a:pPr marL="0" indent="0">
              <a:buNone/>
            </a:pPr>
            <a:r>
              <a:rPr lang="tr-TR" sz="1200" b="1" dirty="0">
                <a:solidFill>
                  <a:srgbClr val="C00000"/>
                </a:solidFill>
              </a:rPr>
              <a:t>Özellikle Vurgulayabileceğimiz Bazı Örnekler</a:t>
            </a:r>
          </a:p>
          <a:p>
            <a:r>
              <a:rPr lang="tr-TR" sz="1200" b="1" dirty="0"/>
              <a:t>Türklerin Denizcilik Tarihi:</a:t>
            </a:r>
            <a:r>
              <a:rPr lang="tr-TR" sz="1200" dirty="0"/>
              <a:t> Türkler, tarih boyunca Karadeniz, Hazar Denizi, Akdeniz ve Hint Okyanusu gibi denizlerde etkin bir denizcilik faaliyeti göstermişlerdir. Selçuklular, Osmanlılar ve diğer Türk devletleri güçlü donanmalara sahip olmuşlardır.</a:t>
            </a:r>
          </a:p>
          <a:p>
            <a:r>
              <a:rPr lang="tr-TR" sz="1200" b="1" dirty="0"/>
              <a:t>İpek Yolu:</a:t>
            </a:r>
            <a:r>
              <a:rPr lang="tr-TR" sz="1200" dirty="0"/>
              <a:t> İpek Yolu, Türklerin ekonomik ve kültürel açıdan yükselişinde önemli bir rol oynamıştır. Bu yol üzerinde kurulan şehirler, ticaretin merkezi haline gelmiştir.</a:t>
            </a:r>
          </a:p>
          <a:p>
            <a:r>
              <a:rPr lang="tr-TR" sz="1200" b="1" dirty="0"/>
              <a:t>Orta Asya Gölleri:</a:t>
            </a:r>
            <a:r>
              <a:rPr lang="tr-TR" sz="1200" dirty="0"/>
              <a:t> Hazar Denizi ve Aral Gölü gibi göller, Türk boylarının yaşamında önemli bir yere sahip olmuştur. Bu göllerde balıkçılık yapılmış, su taşıtlarıyla ulaşım sağlanmıştır.</a:t>
            </a:r>
          </a:p>
          <a:p>
            <a:r>
              <a:rPr lang="tr-TR" sz="1200" b="1" dirty="0"/>
              <a:t>Sonuç olarak,</a:t>
            </a:r>
            <a:r>
              <a:rPr lang="tr-TR" sz="1200" dirty="0"/>
              <a:t> Türkler, Asya'nın su yollarını stratejik, ekonomik ve kültürel açıdan büyük bir önem taşıyan koridorlar olarak değerlendirmişlerdir. Bu su yolları, Türklerin tarih sahnesindeki yükselişi ve medeniyetlerinin gelişimi üzerinde derin izler bırakmıştır.</a:t>
            </a:r>
          </a:p>
          <a:p>
            <a:endParaRPr lang="tr-TR" sz="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458092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30026"/>
          </a:xfrm>
        </p:spPr>
        <p:txBody>
          <a:bodyPr>
            <a:normAutofit fontScale="90000"/>
          </a:bodyPr>
          <a:lstStyle/>
          <a:p>
            <a:r>
              <a:rPr lang="tr-TR" sz="1800" b="1" dirty="0" smtClean="0"/>
              <a:t/>
            </a:r>
            <a:br>
              <a:rPr lang="tr-TR" sz="1800" b="1" dirty="0" smtClean="0"/>
            </a:br>
            <a:r>
              <a:rPr lang="tr-TR" sz="1800" b="1" dirty="0" smtClean="0"/>
              <a:t>Avrupa </a:t>
            </a:r>
            <a:r>
              <a:rPr lang="tr-TR" sz="1800" b="1" dirty="0"/>
              <a:t>Su Yollarını Türkler Nasıl Değerlendirdi?</a:t>
            </a:r>
            <a:r>
              <a:rPr lang="tr-TR" b="1" dirty="0"/>
              <a:t/>
            </a:r>
            <a:br>
              <a:rPr lang="tr-TR" b="1" dirty="0"/>
            </a:br>
            <a:endParaRPr lang="tr-TR" dirty="0"/>
          </a:p>
        </p:txBody>
      </p:sp>
      <p:sp>
        <p:nvSpPr>
          <p:cNvPr id="3" name="İçerik Yer Tutucusu 2"/>
          <p:cNvSpPr>
            <a:spLocks noGrp="1"/>
          </p:cNvSpPr>
          <p:nvPr>
            <p:ph idx="1"/>
          </p:nvPr>
        </p:nvSpPr>
        <p:spPr>
          <a:xfrm>
            <a:off x="179512" y="404664"/>
            <a:ext cx="8784976" cy="6453336"/>
          </a:xfrm>
        </p:spPr>
        <p:txBody>
          <a:bodyPr>
            <a:noAutofit/>
          </a:bodyPr>
          <a:lstStyle/>
          <a:p>
            <a:pPr marL="0" indent="0">
              <a:buNone/>
            </a:pPr>
            <a:r>
              <a:rPr lang="tr-TR" sz="1300" b="1" dirty="0" smtClean="0"/>
              <a:t>Harika </a:t>
            </a:r>
            <a:r>
              <a:rPr lang="tr-TR" sz="1300" b="1" dirty="0"/>
              <a:t>bir soru!</a:t>
            </a:r>
            <a:r>
              <a:rPr lang="tr-TR" sz="1300" dirty="0"/>
              <a:t> Avrupa su yolları, Türklerin tarih sahnesindeki rolü ve coğrafi genişlemesi açısından oldukça önemli bir konudur.</a:t>
            </a:r>
          </a:p>
          <a:p>
            <a:pPr marL="0" indent="0">
              <a:buNone/>
            </a:pPr>
            <a:r>
              <a:rPr lang="tr-TR" sz="1300" b="1" dirty="0">
                <a:solidFill>
                  <a:srgbClr val="C00000"/>
                </a:solidFill>
              </a:rPr>
              <a:t>Tarihsel Bir Bakış</a:t>
            </a:r>
          </a:p>
          <a:p>
            <a:pPr marL="0" indent="0">
              <a:buNone/>
            </a:pPr>
            <a:r>
              <a:rPr lang="tr-TR" sz="1300" dirty="0"/>
              <a:t>Türkler, tarih boyunca göçebe bir yaşam sürmüş ve geniş coğrafyalara yayılmışlardır. Bu göçler sırasında Avrupa'nın su yolları da Türklerin ilgisini çekmiştir. Ancak, Asya'daki büyük nehirler ve denizlere kıyasla Avrupa'daki su yollarının Türkler için taşıdığı stratejik önemi farklılık göstermiştir.</a:t>
            </a:r>
          </a:p>
          <a:p>
            <a:r>
              <a:rPr lang="tr-TR" sz="1300" b="1" dirty="0"/>
              <a:t>Göç Yolları:</a:t>
            </a:r>
            <a:r>
              <a:rPr lang="tr-TR" sz="1300" dirty="0"/>
              <a:t> Avrupa'ya yapılan Türk göçleri genellikle karadan gerçekleşmiştir. Bu nedenle, Avrupa nehirleri daha çok yerel ticaret ve ulaşım için kullanılmıştır.</a:t>
            </a:r>
          </a:p>
          <a:p>
            <a:r>
              <a:rPr lang="tr-TR" sz="1300" b="1" dirty="0"/>
              <a:t>Sınır Güvenliği:</a:t>
            </a:r>
            <a:r>
              <a:rPr lang="tr-TR" sz="1300" dirty="0"/>
              <a:t> Avrupa'daki nehirler, Türk devletlerinin sınırlarını oluşturan doğal engeller olmuştur. Özellikle Tuna Nehri, Osmanlı İmparatorluğu için önemli bir sınır hattıydı.</a:t>
            </a:r>
          </a:p>
          <a:p>
            <a:r>
              <a:rPr lang="tr-TR" sz="1300" b="1" dirty="0"/>
              <a:t>Ticaret Yolları:</a:t>
            </a:r>
            <a:r>
              <a:rPr lang="tr-TR" sz="1300" dirty="0"/>
              <a:t> Avrupa'daki su yolları, özellikle Akdeniz ve Karadeniz, Türkler için önemli ticaret yolları olmuştur. Bu yollar üzerinden Akdeniz havzası ile Karadeniz ülkeleri arasında ticaret yapılmıştır.</a:t>
            </a:r>
          </a:p>
          <a:p>
            <a:pPr marL="0" indent="0">
              <a:buNone/>
            </a:pPr>
            <a:r>
              <a:rPr lang="tr-TR" sz="1300" b="1" dirty="0">
                <a:solidFill>
                  <a:srgbClr val="C00000"/>
                </a:solidFill>
              </a:rPr>
              <a:t>Avrupa Su Yollarının Türkler İçin Önemi</a:t>
            </a:r>
          </a:p>
          <a:p>
            <a:r>
              <a:rPr lang="tr-TR" sz="1300" b="1" dirty="0"/>
              <a:t>Askeri Strateji:</a:t>
            </a:r>
            <a:r>
              <a:rPr lang="tr-TR" sz="1300" dirty="0"/>
              <a:t> Avrupa'daki su yolları, Türklerin askeri stratejilerinde önemli bir rol oynamıştır. Özellikle denizler, filoların konuşlandırılması ve düşman topraklarına ulaşım için kullanılmıştır.</a:t>
            </a:r>
          </a:p>
          <a:p>
            <a:r>
              <a:rPr lang="tr-TR" sz="1300" b="1" dirty="0"/>
              <a:t>Ekonomik Faaliyetler:</a:t>
            </a:r>
            <a:r>
              <a:rPr lang="tr-TR" sz="1300" dirty="0"/>
              <a:t> Avrupa'daki su yolları, Türklerin ekonomik faaliyetleri için de önemli olmuştur. Bu yollar üzerinden tarım ürünleri, el sanatları ve diğer mallar ticareti yapılmıştır.</a:t>
            </a:r>
          </a:p>
          <a:p>
            <a:r>
              <a:rPr lang="tr-TR" sz="1300" b="1" dirty="0"/>
              <a:t>Kültürel Etkileşim:</a:t>
            </a:r>
            <a:r>
              <a:rPr lang="tr-TR" sz="1300" dirty="0"/>
              <a:t> Avrupa su yolları, Türk kültürünün yayılmasında ve farklı kültürlerle etkileşimde bulunmasında önemli bir rol oynamıştır.</a:t>
            </a:r>
          </a:p>
          <a:p>
            <a:pPr marL="0" indent="0">
              <a:buNone/>
            </a:pPr>
            <a:r>
              <a:rPr lang="tr-TR" sz="1300" b="1" dirty="0">
                <a:solidFill>
                  <a:srgbClr val="C00000"/>
                </a:solidFill>
              </a:rPr>
              <a:t>Özellikle Vurgulayabileceğimiz Bazı Noktalar</a:t>
            </a:r>
          </a:p>
          <a:p>
            <a:r>
              <a:rPr lang="tr-TR" sz="1300" b="1" dirty="0"/>
              <a:t>Tuna Nehri:</a:t>
            </a:r>
            <a:r>
              <a:rPr lang="tr-TR" sz="1300" dirty="0"/>
              <a:t> Osmanlı İmparatorluğu için Tuna Nehri, hem bir sınır hem de önemli bir ulaşım yolu olmuştur. Nehir üzerindeki şehirler, ticaret ve kültür merkezi haline gelmiştir.</a:t>
            </a:r>
          </a:p>
          <a:p>
            <a:r>
              <a:rPr lang="tr-TR" sz="1300" b="1" dirty="0"/>
              <a:t>Akdeniz:</a:t>
            </a:r>
            <a:r>
              <a:rPr lang="tr-TR" sz="1300" dirty="0"/>
              <a:t> Akdeniz, Türklerin denizcilik faaliyetleri için önemli bir merkez olmuştur. Osmanlı donanması, Akdeniz'de egemenlik kurmuş ve Akdeniz ticaretini kontrol altına almıştır.</a:t>
            </a:r>
          </a:p>
          <a:p>
            <a:r>
              <a:rPr lang="tr-TR" sz="1300" b="1" dirty="0"/>
              <a:t>Karadeniz:</a:t>
            </a:r>
            <a:r>
              <a:rPr lang="tr-TR" sz="1300" dirty="0"/>
              <a:t> Karadeniz, hem Türklerin hem de diğer Kafkas halklarının önemli bir yaşam alanı olmuştur. Karadeniz'de balıkçılık, ticaret ve deniz ulaşımı yaygın olarak yapılmıştır.</a:t>
            </a:r>
          </a:p>
          <a:p>
            <a:r>
              <a:rPr lang="tr-TR" sz="1300" b="1" dirty="0"/>
              <a:t>Sonuç olarak,</a:t>
            </a:r>
            <a:r>
              <a:rPr lang="tr-TR" sz="1300" dirty="0"/>
              <a:t> Avrupa su yolları, Türklerin tarih sahnesindeki rolü ve coğrafi genişlemesi açısından önemli bir yere sahiptir. Özellikle Akdeniz, Karadeniz ve Tuna Nehri gibi su yolları, Türklerin askeri, ekonomik ve kültürel faaliyetlerinde etkili olmuştur.</a:t>
            </a:r>
          </a:p>
          <a:p>
            <a:endParaRPr lang="tr-TR" sz="1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035411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Su Yollarında Türkler</a:t>
            </a:r>
            <a:endParaRPr lang="tr-TR" dirty="0"/>
          </a:p>
        </p:txBody>
      </p:sp>
      <p:sp>
        <p:nvSpPr>
          <p:cNvPr id="3" name="İçerik Yer Tutucusu 2"/>
          <p:cNvSpPr>
            <a:spLocks noGrp="1"/>
          </p:cNvSpPr>
          <p:nvPr>
            <p:ph idx="1"/>
          </p:nvPr>
        </p:nvSpPr>
        <p:spPr>
          <a:xfrm>
            <a:off x="457200" y="836712"/>
            <a:ext cx="8435280" cy="5904656"/>
          </a:xfrm>
        </p:spPr>
        <p:txBody>
          <a:bodyPr>
            <a:normAutofit fontScale="62500" lnSpcReduction="20000"/>
          </a:bodyPr>
          <a:lstStyle/>
          <a:p>
            <a:pPr marL="0" indent="0">
              <a:buNone/>
            </a:pPr>
            <a:r>
              <a:rPr lang="tr-TR" dirty="0"/>
              <a:t/>
            </a:r>
            <a:br>
              <a:rPr lang="tr-TR" dirty="0"/>
            </a:br>
            <a:r>
              <a:rPr lang="tr-TR" dirty="0"/>
              <a:t/>
            </a:r>
            <a:br>
              <a:rPr lang="tr-TR" dirty="0"/>
            </a:br>
            <a:r>
              <a:rPr lang="tr-TR" b="1" dirty="0"/>
              <a:t>Büyük </a:t>
            </a:r>
            <a:r>
              <a:rPr lang="tr-TR" b="1" dirty="0" err="1"/>
              <a:t>Asya&amp;Türkistan</a:t>
            </a:r>
            <a:r>
              <a:rPr lang="tr-TR" b="1" dirty="0"/>
              <a:t/>
            </a:r>
            <a:br>
              <a:rPr lang="tr-TR" b="1" dirty="0"/>
            </a:br>
            <a:r>
              <a:rPr lang="tr-TR" b="1" dirty="0"/>
              <a:t/>
            </a:r>
            <a:br>
              <a:rPr lang="tr-TR" b="1" dirty="0"/>
            </a:br>
            <a:r>
              <a:rPr lang="tr-TR" dirty="0"/>
              <a:t>* Arktik Okyanusuna dökülen nehirler</a:t>
            </a:r>
            <a:br>
              <a:rPr lang="tr-TR" dirty="0"/>
            </a:br>
            <a:r>
              <a:rPr lang="tr-TR" dirty="0"/>
              <a:t>* Pasifik Okyanusuna dökülen nehirler</a:t>
            </a:r>
            <a:br>
              <a:rPr lang="tr-TR" dirty="0"/>
            </a:br>
            <a:r>
              <a:rPr lang="tr-TR" dirty="0"/>
              <a:t>* Hint Okyanusuna dökülen nehirler</a:t>
            </a:r>
            <a:br>
              <a:rPr lang="tr-TR" dirty="0"/>
            </a:br>
            <a:r>
              <a:rPr lang="tr-TR" dirty="0"/>
              <a:t>* Aral gölüne dökülen nehirler</a:t>
            </a:r>
            <a:br>
              <a:rPr lang="tr-TR" dirty="0"/>
            </a:br>
            <a:r>
              <a:rPr lang="tr-TR" dirty="0"/>
              <a:t>* Baykal gölüne dökülen nehirler</a:t>
            </a:r>
            <a:br>
              <a:rPr lang="tr-TR" dirty="0"/>
            </a:br>
            <a:r>
              <a:rPr lang="tr-TR" dirty="0"/>
              <a:t>* </a:t>
            </a:r>
            <a:r>
              <a:rPr lang="tr-TR" dirty="0" err="1"/>
              <a:t>Balkaş</a:t>
            </a:r>
            <a:r>
              <a:rPr lang="tr-TR" dirty="0"/>
              <a:t> gölüne dökülen nehirler</a:t>
            </a:r>
            <a:br>
              <a:rPr lang="tr-TR" dirty="0"/>
            </a:br>
            <a:r>
              <a:rPr lang="tr-TR" dirty="0"/>
              <a:t>* Basra Körfezine dökülen nehirler</a:t>
            </a:r>
            <a:br>
              <a:rPr lang="tr-TR" dirty="0"/>
            </a:br>
            <a:r>
              <a:rPr lang="tr-TR" dirty="0"/>
              <a:t>* Hazar Denizine dökülen nehirler</a:t>
            </a:r>
            <a:br>
              <a:rPr lang="tr-TR" dirty="0"/>
            </a:br>
            <a:r>
              <a:rPr lang="tr-TR" dirty="0"/>
              <a:t/>
            </a:r>
            <a:br>
              <a:rPr lang="tr-TR" dirty="0"/>
            </a:br>
            <a:r>
              <a:rPr lang="tr-TR" b="1" dirty="0"/>
              <a:t>Küçük </a:t>
            </a:r>
            <a:r>
              <a:rPr lang="tr-TR" b="1" dirty="0" err="1"/>
              <a:t>Asya&amp;Türkiye</a:t>
            </a:r>
            <a:r>
              <a:rPr lang="tr-TR" dirty="0"/>
              <a:t/>
            </a:r>
            <a:br>
              <a:rPr lang="tr-TR" dirty="0"/>
            </a:br>
            <a:r>
              <a:rPr lang="tr-TR" dirty="0"/>
              <a:t/>
            </a:r>
            <a:br>
              <a:rPr lang="tr-TR" dirty="0"/>
            </a:br>
            <a:r>
              <a:rPr lang="tr-TR" dirty="0"/>
              <a:t>* </a:t>
            </a:r>
            <a:r>
              <a:rPr lang="tr-TR" dirty="0" err="1"/>
              <a:t>Karadenize</a:t>
            </a:r>
            <a:r>
              <a:rPr lang="tr-TR" dirty="0"/>
              <a:t> dökülen nehirler</a:t>
            </a:r>
            <a:br>
              <a:rPr lang="tr-TR" dirty="0"/>
            </a:br>
            <a:r>
              <a:rPr lang="tr-TR" dirty="0"/>
              <a:t>* </a:t>
            </a:r>
            <a:r>
              <a:rPr lang="tr-TR" dirty="0" err="1"/>
              <a:t>Akdenize</a:t>
            </a:r>
            <a:r>
              <a:rPr lang="tr-TR" dirty="0"/>
              <a:t> dökülen nehirler</a:t>
            </a:r>
            <a:br>
              <a:rPr lang="tr-TR" dirty="0"/>
            </a:br>
            <a:r>
              <a:rPr lang="tr-TR" dirty="0"/>
              <a:t>* Adalar denizine sökülen nehirler</a:t>
            </a:r>
            <a:br>
              <a:rPr lang="tr-TR" dirty="0"/>
            </a:br>
            <a:r>
              <a:rPr lang="tr-TR" dirty="0"/>
              <a:t>* Marmara Gölüne dökülen nehirler</a:t>
            </a:r>
            <a:br>
              <a:rPr lang="tr-TR" dirty="0"/>
            </a:br>
            <a:r>
              <a:rPr lang="tr-TR" dirty="0"/>
              <a:t>* Van Gölüne dökülen nehirler</a:t>
            </a:r>
            <a:br>
              <a:rPr lang="tr-TR" dirty="0"/>
            </a:br>
            <a:r>
              <a:rPr lang="tr-TR" dirty="0"/>
              <a:t/>
            </a:r>
            <a:br>
              <a:rPr lang="tr-TR" dirty="0"/>
            </a:b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86098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864096"/>
          </a:xfrm>
        </p:spPr>
        <p:txBody>
          <a:bodyPr>
            <a:normAutofit fontScale="90000"/>
          </a:bodyPr>
          <a:lstStyle/>
          <a:p>
            <a:r>
              <a:rPr lang="tr-TR" dirty="0" smtClean="0"/>
              <a:t/>
            </a:r>
            <a:br>
              <a:rPr lang="tr-TR" dirty="0" smtClean="0"/>
            </a:br>
            <a:r>
              <a:rPr lang="tr-TR" dirty="0" smtClean="0"/>
              <a:t>MOBY </a:t>
            </a:r>
            <a:r>
              <a:rPr lang="tr-TR" dirty="0"/>
              <a:t>DİCK - BEYAZ </a:t>
            </a:r>
            <a:r>
              <a:rPr lang="tr-TR" dirty="0" smtClean="0"/>
              <a:t>BALİNA </a:t>
            </a:r>
            <a:br>
              <a:rPr lang="tr-TR" dirty="0" smtClean="0"/>
            </a:br>
            <a:r>
              <a:rPr lang="tr-TR" sz="2000" dirty="0" smtClean="0"/>
              <a:t>1973 </a:t>
            </a:r>
            <a:br>
              <a:rPr lang="tr-TR" sz="2000" dirty="0" smtClean="0"/>
            </a:br>
            <a:r>
              <a:rPr lang="tr-TR" sz="2000" dirty="0" smtClean="0"/>
              <a:t>(</a:t>
            </a:r>
            <a:r>
              <a:rPr lang="tr-TR" sz="2000" dirty="0"/>
              <a:t>Sabahattin Eyüboğlu ve Mina Urgan Çevirisi)</a:t>
            </a:r>
            <a:br>
              <a:rPr lang="tr-TR" sz="2000" dirty="0"/>
            </a:br>
            <a:endParaRPr lang="tr-TR" sz="2000" dirty="0"/>
          </a:p>
        </p:txBody>
      </p:sp>
      <p:pic>
        <p:nvPicPr>
          <p:cNvPr id="6" name="İçerik Yer Tutucusu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1719" y="1340768"/>
            <a:ext cx="5184577" cy="511256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9537123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548680"/>
          </a:xfrm>
        </p:spPr>
        <p:txBody>
          <a:bodyPr>
            <a:normAutofit fontScale="90000"/>
          </a:bodyPr>
          <a:lstStyle/>
          <a:p>
            <a:r>
              <a:rPr lang="tr-TR" dirty="0"/>
              <a:t/>
            </a:r>
            <a:br>
              <a:rPr lang="tr-TR" dirty="0"/>
            </a:br>
            <a:r>
              <a:rPr lang="tr-TR" sz="2700" dirty="0"/>
              <a:t>Büyük Asya: İçdeniz, nehirler, göller</a:t>
            </a:r>
            <a:br>
              <a:rPr lang="tr-TR" sz="2700" dirty="0"/>
            </a:br>
            <a:r>
              <a:rPr lang="tr-TR" sz="2700" dirty="0"/>
              <a:t>Küçük Asya: Beş Deniz</a:t>
            </a:r>
            <a:br>
              <a:rPr lang="tr-TR" sz="2700" dirty="0"/>
            </a:br>
            <a:endParaRPr lang="tr-TR" sz="2700" dirty="0"/>
          </a:p>
        </p:txBody>
      </p:sp>
      <p:sp>
        <p:nvSpPr>
          <p:cNvPr id="3" name="İçerik Yer Tutucusu 2"/>
          <p:cNvSpPr>
            <a:spLocks noGrp="1"/>
          </p:cNvSpPr>
          <p:nvPr>
            <p:ph idx="1"/>
          </p:nvPr>
        </p:nvSpPr>
        <p:spPr>
          <a:xfrm>
            <a:off x="251520" y="836712"/>
            <a:ext cx="8784976" cy="5832648"/>
          </a:xfrm>
        </p:spPr>
        <p:txBody>
          <a:bodyPr>
            <a:noAutofit/>
          </a:bodyPr>
          <a:lstStyle/>
          <a:p>
            <a:pPr marL="0" indent="0">
              <a:buNone/>
            </a:pPr>
            <a:r>
              <a:rPr lang="tr-TR" sz="1800" dirty="0" smtClean="0"/>
              <a:t>Su </a:t>
            </a:r>
            <a:r>
              <a:rPr lang="tr-TR" sz="1800" dirty="0"/>
              <a:t>yollarında Türkler başlıklı bir düşünce geliştirdiğimiz taktirde perspektifimiz büyük Asya ve küçük Asya ile civarında olan Avrupa ve Afrika kıtalarını kapsama alanına almalıdır. Bu perspektif ise bizleri, okyanuslar denizler, iç denizler, nehirler ve göller ile buluşturacaktır.</a:t>
            </a:r>
            <a:br>
              <a:rPr lang="tr-TR" sz="1800" dirty="0"/>
            </a:br>
            <a:r>
              <a:rPr lang="tr-TR" sz="1800" dirty="0"/>
              <a:t/>
            </a:r>
            <a:br>
              <a:rPr lang="tr-TR" sz="1800" dirty="0"/>
            </a:br>
            <a:r>
              <a:rPr lang="tr-TR" sz="1800" dirty="0"/>
              <a:t>Türkiye’deki Türk düşüncesi Türklerin denizle olan kadim ilişkisini göz ardı etmekte ve Malazgirt 1071 tezi benzeri şaka Çaka Bey 1081 tezi ile daha önceki zamanlardaki bilgileri berhava etmektedir.</a:t>
            </a:r>
            <a:br>
              <a:rPr lang="tr-TR" sz="1800" dirty="0"/>
            </a:br>
            <a:r>
              <a:rPr lang="tr-TR" sz="1800" dirty="0"/>
              <a:t/>
            </a:r>
            <a:br>
              <a:rPr lang="tr-TR" sz="1800" dirty="0"/>
            </a:br>
            <a:r>
              <a:rPr lang="tr-TR" sz="1800" dirty="0"/>
              <a:t>Zamanı hiçe sayarsınız geçmişte bulunduğunuz ve bugün yer aldığınız zeminleri de ortadan kaldırmış olursunuz ve bu şekilde zihninizi de kiraya çıkarmış olursunuz.</a:t>
            </a:r>
            <a:br>
              <a:rPr lang="tr-TR" sz="1800" dirty="0"/>
            </a:br>
            <a:r>
              <a:rPr lang="tr-TR" sz="1800" dirty="0"/>
              <a:t/>
            </a:r>
            <a:br>
              <a:rPr lang="tr-TR" sz="1800" dirty="0"/>
            </a:br>
            <a:r>
              <a:rPr lang="tr-TR" sz="1800" dirty="0"/>
              <a:t>Büyük Asya coğrafyası perspektifinden konuya baktığımızda bunu küçük Asya ile de şu açıdan karşılaştırabiliriz. Asya’daki jeolojik iç deniz ve küçük Asya’daki Marmara iç denizini karşılaştırdığımızda, bugün Marmara iç denizinin etrafında 25 milyon insanın yaşıyor olması, İstanbul gibi bir dünya başkentine zemin teşkil etmesi bizleri Asya’daki iç denizin de bir zamanlar ne gibi zenginlikleri barındırdığı konusunda akıl yürütme yoluyla bir takım neticelere ulaştırmaktadır.</a:t>
            </a:r>
            <a:br>
              <a:rPr lang="tr-TR" sz="1800" dirty="0"/>
            </a:br>
            <a:r>
              <a:rPr lang="tr-TR" sz="1800" dirty="0"/>
              <a:t/>
            </a:r>
            <a:br>
              <a:rPr lang="tr-TR" sz="1800" dirty="0"/>
            </a:br>
            <a:r>
              <a:rPr lang="tr-TR" sz="1800" dirty="0"/>
              <a:t>Diğer yandan büyük Asya’da 4500’ü aşkın </a:t>
            </a:r>
            <a:r>
              <a:rPr lang="tr-TR" sz="1800" dirty="0" err="1"/>
              <a:t>nehirin</a:t>
            </a:r>
            <a:r>
              <a:rPr lang="tr-TR" sz="1800" dirty="0"/>
              <a:t> varlığı Türklerin su yollarının ne denli zengin olduğunu göstermektedir. İpekyolu olarak adlandırdığımız ve karadan giden kültür ve ticaret yolu aslında sırtını nehirlere yaslanmış idi.</a:t>
            </a:r>
            <a:br>
              <a:rPr lang="tr-TR" sz="1800" dirty="0"/>
            </a:br>
            <a:r>
              <a:rPr lang="tr-TR" sz="1800" dirty="0"/>
              <a:t/>
            </a:r>
            <a:br>
              <a:rPr lang="tr-TR" sz="1800" dirty="0"/>
            </a:b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606294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648072"/>
          </a:xfrm>
        </p:spPr>
        <p:txBody>
          <a:bodyPr>
            <a:normAutofit/>
          </a:bodyPr>
          <a:lstStyle/>
          <a:p>
            <a:r>
              <a:rPr lang="tr-TR" sz="2400" dirty="0" smtClean="0"/>
              <a:t>Büyük Asya. Küçük Asya</a:t>
            </a:r>
            <a:endParaRPr lang="tr-TR" sz="2400" dirty="0"/>
          </a:p>
        </p:txBody>
      </p:sp>
      <p:sp>
        <p:nvSpPr>
          <p:cNvPr id="3" name="İçerik Yer Tutucusu 2"/>
          <p:cNvSpPr>
            <a:spLocks noGrp="1"/>
          </p:cNvSpPr>
          <p:nvPr>
            <p:ph idx="1"/>
          </p:nvPr>
        </p:nvSpPr>
        <p:spPr>
          <a:xfrm>
            <a:off x="179512" y="188640"/>
            <a:ext cx="8964488" cy="6552728"/>
          </a:xfrm>
        </p:spPr>
        <p:txBody>
          <a:bodyPr>
            <a:noAutofit/>
          </a:bodyPr>
          <a:lstStyle/>
          <a:p>
            <a:pPr marL="0" indent="0">
              <a:buNone/>
            </a:pPr>
            <a:r>
              <a:rPr lang="tr-TR" sz="1800" dirty="0"/>
              <a:t>Büyük Asya’daki bu nehirler ise dört okyanusa birden dökülmekte idi. Bahis konusu olan Avrasya olarak Almanlarca adlandırılan Turan coğrafyası idi. Atlantik okyanusu, Arktik okyanusu, Pasifik okyanusu, Hint Okyanusu’na Asya’nın devasa nehirleri sularını dökmektedir. Denizler olarak kavramlaştırdığımız düşünce ise aslında kaynağını Asya’nın dağlarından su kaynaklarını derleyip toparlayan nehirler bolluğudur.</a:t>
            </a:r>
            <a:br>
              <a:rPr lang="tr-TR" sz="1800" dirty="0"/>
            </a:br>
            <a:r>
              <a:rPr lang="tr-TR" sz="1800" dirty="0"/>
              <a:t/>
            </a:r>
            <a:br>
              <a:rPr lang="tr-TR" sz="1800" dirty="0"/>
            </a:br>
            <a:r>
              <a:rPr lang="tr-TR" sz="1800" dirty="0"/>
              <a:t>Küçük Asya’ya geldiğimizde ise topraklarına Türkiye coğrafyası olarak damga vurduğumuz, yer aldığımız pusula işlevi gören beş temel rengimizin yer aldığı okyanuslara açılan denizler coğrafyası ile karşılaşmaktayız, kuzeyden güneye, Karadeniz, Adalar denizi, Akdeniz, Kızıldeniz, Basra körfezi, Gökçe deniz (Hazar denizi).</a:t>
            </a:r>
            <a:br>
              <a:rPr lang="tr-TR" sz="1800" dirty="0"/>
            </a:br>
            <a:r>
              <a:rPr lang="tr-TR" sz="1800" dirty="0"/>
              <a:t/>
            </a:r>
            <a:br>
              <a:rPr lang="tr-TR" sz="1800" dirty="0"/>
            </a:br>
            <a:r>
              <a:rPr lang="tr-TR" sz="1800" dirty="0"/>
              <a:t>Büyük Asya’da nehirler ile su yollarında nakliyat ve iletişimi ve ekonomiyi geliştiren atalar ardından küçük Asya’ya gelindiğinde bu kez de beş denizlerin cazibesine kapılmışlar ve imparatorluğun gerçek kurucusu Fatih’ten başlamak üzere Karadeniz ve Akdeniz’e açılmaya başlamışlar ardından da diğer üç denize açılarak tabloyu tamamlamışlardır.</a:t>
            </a:r>
            <a:br>
              <a:rPr lang="tr-TR" sz="1800" dirty="0"/>
            </a:br>
            <a:r>
              <a:rPr lang="tr-TR" sz="1800" dirty="0"/>
              <a:t/>
            </a:r>
            <a:br>
              <a:rPr lang="tr-TR" sz="1800" dirty="0"/>
            </a:br>
            <a:r>
              <a:rPr lang="tr-TR" sz="1800" dirty="0"/>
              <a:t>Su yollarının bu zamandaki derin işlevselliği kendisine eşlik eden İpek Yolu’nun önemini yitirmesine paralel olarak 15. yüzyıldan başlamak üzere kaybolmaya yüz tutmuştur. Türklerin kaybettikleri zeminler zihinlerinde körelmiş ve 20 milyon kilometrekare yüzölçümünden 780.000 kilometrekare coğrafyaya kendilerini sığdırmak zorunda kalmışlardır.</a:t>
            </a:r>
            <a:br>
              <a:rPr lang="tr-TR" sz="1800" dirty="0"/>
            </a:br>
            <a:r>
              <a:rPr lang="tr-TR" sz="1800" dirty="0"/>
              <a:t/>
            </a:r>
            <a:br>
              <a:rPr lang="tr-TR" sz="1800" dirty="0"/>
            </a:br>
            <a:r>
              <a:rPr lang="tr-TR" sz="1800" dirty="0"/>
              <a:t>Türkler, ataların Türkistan coğrafyasından başlayarak su yollarını izlemek suretiyle geliştirdikleri </a:t>
            </a:r>
            <a:r>
              <a:rPr lang="tr-TR" sz="1800" dirty="0" err="1"/>
              <a:t>Sudaşlık</a:t>
            </a:r>
            <a:r>
              <a:rPr lang="tr-TR" sz="1800" dirty="0"/>
              <a:t> işbirliği ve felsefesini yeniden gündemlerine alarak, bu kez ise pusulalarını okyanuslara göre ayarlamak misyonu ile karşı karşıyadırlar.</a:t>
            </a:r>
            <a:br>
              <a:rPr lang="tr-TR" sz="1800" dirty="0"/>
            </a:br>
            <a:endParaRPr lang="tr-TR" sz="1800" dirty="0"/>
          </a:p>
          <a:p>
            <a:pPr marL="0" indent="0">
              <a:buNone/>
            </a:pPr>
            <a:endParaRPr lang="tr-TR" sz="1800" dirty="0"/>
          </a:p>
          <a:p>
            <a:pPr marL="0" indent="0">
              <a:buNone/>
            </a:pP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247099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Su Yollarında Türkler</a:t>
            </a:r>
            <a:br>
              <a:rPr lang="tr-TR" dirty="0" smtClean="0">
                <a:solidFill>
                  <a:srgbClr val="C00000"/>
                </a:solidFill>
              </a:rPr>
            </a:br>
            <a:r>
              <a:rPr lang="tr-TR" sz="2700" b="1" dirty="0" smtClean="0">
                <a:solidFill>
                  <a:srgbClr val="C00000"/>
                </a:solidFill>
              </a:rPr>
              <a:t>ASYA</a:t>
            </a:r>
            <a:r>
              <a:rPr lang="tr-TR" b="1" dirty="0">
                <a:solidFill>
                  <a:srgbClr val="C00000"/>
                </a:solidFill>
              </a:rPr>
              <a:t/>
            </a:r>
            <a:br>
              <a:rPr lang="tr-TR" b="1"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251520" y="692696"/>
            <a:ext cx="8784976" cy="6048672"/>
          </a:xfrm>
        </p:spPr>
        <p:txBody>
          <a:bodyPr>
            <a:normAutofit fontScale="92500" lnSpcReduction="10000"/>
          </a:bodyPr>
          <a:lstStyle/>
          <a:p>
            <a:pPr marL="0" indent="0" algn="ctr">
              <a:buNone/>
            </a:pPr>
            <a:endParaRPr lang="tr-TR" sz="2400" b="1" dirty="0" smtClean="0">
              <a:solidFill>
                <a:srgbClr val="C00000"/>
              </a:solidFill>
            </a:endParaRPr>
          </a:p>
          <a:p>
            <a:pPr marL="0" indent="0">
              <a:buNone/>
            </a:pPr>
            <a:r>
              <a:rPr lang="tr-TR" sz="2400" b="1" dirty="0" smtClean="0">
                <a:solidFill>
                  <a:srgbClr val="C00000"/>
                </a:solidFill>
              </a:rPr>
              <a:t>Denizler</a:t>
            </a:r>
          </a:p>
          <a:p>
            <a:r>
              <a:rPr lang="tr-TR" sz="2400" b="1" dirty="0" smtClean="0">
                <a:solidFill>
                  <a:srgbClr val="C00000"/>
                </a:solidFill>
              </a:rPr>
              <a:t>Karadeniz</a:t>
            </a:r>
            <a:r>
              <a:rPr lang="tr-TR" sz="2400" b="1" dirty="0" smtClean="0"/>
              <a:t>’e </a:t>
            </a:r>
            <a:r>
              <a:rPr lang="tr-TR" sz="2400" b="1" dirty="0"/>
              <a:t>dökülen</a:t>
            </a:r>
            <a:r>
              <a:rPr lang="tr-TR" sz="2400" dirty="0"/>
              <a:t>: </a:t>
            </a:r>
            <a:r>
              <a:rPr lang="tr-TR" sz="2400" b="1" dirty="0">
                <a:solidFill>
                  <a:srgbClr val="C00000"/>
                </a:solidFill>
              </a:rPr>
              <a:t>Tuna</a:t>
            </a:r>
            <a:r>
              <a:rPr lang="tr-TR" sz="2400" dirty="0"/>
              <a:t>, Özü, Turla, Aksu, Don, Sakarya. Çoruh. Yeşilırmak. </a:t>
            </a:r>
            <a:r>
              <a:rPr lang="tr-TR" sz="2400" b="1" dirty="0" smtClean="0">
                <a:solidFill>
                  <a:srgbClr val="C00000"/>
                </a:solidFill>
              </a:rPr>
              <a:t>Kızılırmak</a:t>
            </a:r>
          </a:p>
          <a:p>
            <a:r>
              <a:rPr lang="tr-TR" sz="2400" b="1" dirty="0"/>
              <a:t>Basra Körfezi’ne dökülen: </a:t>
            </a:r>
            <a:r>
              <a:rPr lang="tr-TR" sz="2400" b="1" dirty="0">
                <a:solidFill>
                  <a:srgbClr val="C00000"/>
                </a:solidFill>
              </a:rPr>
              <a:t>Fırat. Dicle</a:t>
            </a:r>
          </a:p>
          <a:p>
            <a:r>
              <a:rPr lang="tr-TR" sz="2400" b="1" dirty="0">
                <a:solidFill>
                  <a:srgbClr val="C00000"/>
                </a:solidFill>
              </a:rPr>
              <a:t>Hazar Denizi</a:t>
            </a:r>
            <a:r>
              <a:rPr lang="tr-TR" sz="2400" b="1" dirty="0"/>
              <a:t>'ne dökülen belli başlı ırmaklar: </a:t>
            </a:r>
            <a:r>
              <a:rPr lang="tr-TR" sz="2400" dirty="0"/>
              <a:t>kuzeyde </a:t>
            </a:r>
            <a:r>
              <a:rPr lang="tr-TR" sz="2400" b="1" dirty="0">
                <a:solidFill>
                  <a:srgbClr val="C00000"/>
                </a:solidFill>
              </a:rPr>
              <a:t>İdil </a:t>
            </a:r>
            <a:r>
              <a:rPr lang="tr-TR" sz="2400" dirty="0"/>
              <a:t>Nehri, Yayık Nehri ve </a:t>
            </a:r>
            <a:r>
              <a:rPr lang="tr-TR" sz="2400" dirty="0" err="1"/>
              <a:t>Emba</a:t>
            </a:r>
            <a:r>
              <a:rPr lang="tr-TR" sz="2400" dirty="0"/>
              <a:t> Nehri; doğuda </a:t>
            </a:r>
            <a:r>
              <a:rPr lang="tr-TR" sz="2400" dirty="0" err="1"/>
              <a:t>Etrak</a:t>
            </a:r>
            <a:r>
              <a:rPr lang="tr-TR" sz="2400" dirty="0"/>
              <a:t> Nehri; batıda Kuma Nehri, Terek Nehri, Sulak Nehri, </a:t>
            </a:r>
            <a:r>
              <a:rPr lang="tr-TR" sz="2400" dirty="0" err="1"/>
              <a:t>Samurçay</a:t>
            </a:r>
            <a:r>
              <a:rPr lang="tr-TR" sz="2400" dirty="0"/>
              <a:t> Nehri, Kura Nehri, Astara Çayı, güneyde ise Kızıl Ören Irmağının </a:t>
            </a:r>
            <a:r>
              <a:rPr lang="tr-TR" sz="2400" dirty="0" err="1"/>
              <a:t>Gılan</a:t>
            </a:r>
            <a:r>
              <a:rPr lang="tr-TR" sz="2400" dirty="0"/>
              <a:t> ve </a:t>
            </a:r>
            <a:r>
              <a:rPr lang="tr-TR" sz="2400" dirty="0" err="1"/>
              <a:t>Sefidrüd</a:t>
            </a:r>
            <a:r>
              <a:rPr lang="tr-TR" sz="2400" dirty="0"/>
              <a:t> kollarıdır</a:t>
            </a:r>
            <a:r>
              <a:rPr lang="tr-TR" sz="2400" dirty="0" smtClean="0"/>
              <a:t>.</a:t>
            </a:r>
          </a:p>
          <a:p>
            <a:pPr marL="0" indent="0">
              <a:buNone/>
            </a:pPr>
            <a:r>
              <a:rPr lang="tr-TR" sz="2400" b="1" dirty="0" smtClean="0">
                <a:solidFill>
                  <a:srgbClr val="C00000"/>
                </a:solidFill>
              </a:rPr>
              <a:t>Okyanuslar</a:t>
            </a:r>
          </a:p>
          <a:p>
            <a:r>
              <a:rPr lang="tr-TR" sz="2400" dirty="0"/>
              <a:t>Arktik Okyanusuna dökülen nehirler</a:t>
            </a:r>
          </a:p>
          <a:p>
            <a:r>
              <a:rPr lang="tr-TR" sz="2400" dirty="0"/>
              <a:t>Pasifik Okyanusuna dökülen nehirler</a:t>
            </a:r>
          </a:p>
          <a:p>
            <a:r>
              <a:rPr lang="tr-TR" sz="2400" dirty="0"/>
              <a:t>Hint Okyanusuna dökülen nehirler</a:t>
            </a:r>
          </a:p>
          <a:p>
            <a:pPr marL="0" indent="0">
              <a:buNone/>
            </a:pPr>
            <a:r>
              <a:rPr lang="tr-TR" sz="2400" b="1" dirty="0" smtClean="0">
                <a:solidFill>
                  <a:srgbClr val="C00000"/>
                </a:solidFill>
              </a:rPr>
              <a:t>Göller</a:t>
            </a:r>
            <a:endParaRPr lang="tr-TR" sz="2400" b="1" dirty="0">
              <a:solidFill>
                <a:srgbClr val="C00000"/>
              </a:solidFill>
            </a:endParaRPr>
          </a:p>
          <a:p>
            <a:r>
              <a:rPr lang="tr-TR" sz="2400" b="1" dirty="0"/>
              <a:t>Aral Gölüne dökülen nehirler: </a:t>
            </a:r>
            <a:r>
              <a:rPr lang="tr-TR" sz="2400" b="1" dirty="0" err="1">
                <a:solidFill>
                  <a:srgbClr val="C00000"/>
                </a:solidFill>
              </a:rPr>
              <a:t>Maveraünnehir</a:t>
            </a:r>
            <a:r>
              <a:rPr lang="tr-TR" sz="2400" b="1" dirty="0">
                <a:solidFill>
                  <a:srgbClr val="C00000"/>
                </a:solidFill>
              </a:rPr>
              <a:t> (Ceyhun. Seyhun)</a:t>
            </a:r>
          </a:p>
          <a:p>
            <a:r>
              <a:rPr lang="tr-TR" sz="2400" dirty="0" smtClean="0"/>
              <a:t>Baykal </a:t>
            </a:r>
            <a:r>
              <a:rPr lang="tr-TR" sz="2400" dirty="0"/>
              <a:t>gölüne dökülen nehirler</a:t>
            </a:r>
          </a:p>
          <a:p>
            <a:r>
              <a:rPr lang="tr-TR" sz="2400" dirty="0" err="1"/>
              <a:t>Balkaş</a:t>
            </a:r>
            <a:r>
              <a:rPr lang="tr-TR" sz="2400" dirty="0"/>
              <a:t> gölüne dökülen nehirler</a:t>
            </a:r>
          </a:p>
          <a:p>
            <a:endParaRPr lang="tr-TR" sz="2400"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50730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936104"/>
          </a:xfrm>
        </p:spPr>
        <p:txBody>
          <a:bodyPr>
            <a:normAutofit fontScale="90000"/>
          </a:bodyPr>
          <a:lstStyle/>
          <a:p>
            <a:r>
              <a:rPr lang="tr-TR" dirty="0" smtClean="0">
                <a:solidFill>
                  <a:srgbClr val="C00000"/>
                </a:solidFill>
              </a:rPr>
              <a:t/>
            </a:r>
            <a:br>
              <a:rPr lang="tr-TR" dirty="0" smtClean="0">
                <a:solidFill>
                  <a:srgbClr val="C00000"/>
                </a:solidFill>
              </a:rPr>
            </a:br>
            <a:r>
              <a:rPr lang="tr-TR" dirty="0" smtClean="0">
                <a:solidFill>
                  <a:srgbClr val="C00000"/>
                </a:solidFill>
              </a:rPr>
              <a:t>Su </a:t>
            </a:r>
            <a:r>
              <a:rPr lang="tr-TR" dirty="0">
                <a:solidFill>
                  <a:srgbClr val="C00000"/>
                </a:solidFill>
              </a:rPr>
              <a:t>Yollarında </a:t>
            </a:r>
            <a:r>
              <a:rPr lang="tr-TR" dirty="0" smtClean="0">
                <a:solidFill>
                  <a:srgbClr val="C00000"/>
                </a:solidFill>
              </a:rPr>
              <a:t>Türkler </a:t>
            </a:r>
            <a:br>
              <a:rPr lang="tr-TR" dirty="0" smtClean="0">
                <a:solidFill>
                  <a:srgbClr val="C00000"/>
                </a:solidFill>
              </a:rPr>
            </a:br>
            <a:r>
              <a:rPr lang="tr-TR" sz="2400" b="1" dirty="0" smtClean="0">
                <a:solidFill>
                  <a:srgbClr val="C00000"/>
                </a:solidFill>
              </a:rPr>
              <a:t>AVRUPA</a:t>
            </a:r>
            <a:endParaRPr lang="tr-TR" sz="2400" b="1" dirty="0"/>
          </a:p>
        </p:txBody>
      </p:sp>
      <p:sp>
        <p:nvSpPr>
          <p:cNvPr id="3" name="İçerik Yer Tutucusu 2"/>
          <p:cNvSpPr>
            <a:spLocks noGrp="1"/>
          </p:cNvSpPr>
          <p:nvPr>
            <p:ph idx="1"/>
          </p:nvPr>
        </p:nvSpPr>
        <p:spPr>
          <a:xfrm>
            <a:off x="457200" y="1124744"/>
            <a:ext cx="8229600" cy="5001419"/>
          </a:xfrm>
        </p:spPr>
        <p:txBody>
          <a:bodyPr>
            <a:normAutofit/>
          </a:bodyPr>
          <a:lstStyle/>
          <a:p>
            <a:r>
              <a:rPr lang="tr-TR" b="1" dirty="0" smtClean="0"/>
              <a:t>Adalar </a:t>
            </a:r>
            <a:r>
              <a:rPr lang="tr-TR" b="1" dirty="0"/>
              <a:t>Denizi’ne dökülen: </a:t>
            </a:r>
            <a:r>
              <a:rPr lang="tr-TR" dirty="0"/>
              <a:t>Vardar. Meriç. Arda. Tunca. Küçük Menderes. Büyük Menderes. Gediz</a:t>
            </a:r>
          </a:p>
          <a:p>
            <a:r>
              <a:rPr lang="tr-TR" b="1" dirty="0">
                <a:solidFill>
                  <a:srgbClr val="C00000"/>
                </a:solidFill>
              </a:rPr>
              <a:t>Akdeniz</a:t>
            </a:r>
            <a:r>
              <a:rPr lang="tr-TR" b="1" dirty="0"/>
              <a:t>’e dökülen: </a:t>
            </a:r>
            <a:r>
              <a:rPr lang="tr-TR" dirty="0"/>
              <a:t>Asi. Seyhan. Ceyhan. </a:t>
            </a:r>
            <a:r>
              <a:rPr lang="tr-TR" dirty="0" smtClean="0"/>
              <a:t>Manavgat</a:t>
            </a:r>
          </a:p>
          <a:p>
            <a:r>
              <a:rPr lang="tr-TR" dirty="0" smtClean="0"/>
              <a:t>Marmara Denizine dökülen nehirler</a:t>
            </a:r>
          </a:p>
          <a:p>
            <a:r>
              <a:rPr lang="tr-TR" dirty="0" smtClean="0"/>
              <a:t>Van Gölü’ne dökülen nehirler</a:t>
            </a:r>
            <a:endParaRPr lang="tr-TR" dirty="0"/>
          </a:p>
          <a:p>
            <a:pPr marL="0" indent="0">
              <a:buNone/>
            </a:pPr>
            <a:endParaRPr lang="tr-TR" dirty="0" smtClean="0"/>
          </a:p>
          <a:p>
            <a:pPr marL="0" indent="0">
              <a:buNone/>
            </a:pPr>
            <a:endParaRPr lang="tr-TR"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870171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solidFill>
                  <a:srgbClr val="C00000"/>
                </a:solidFill>
              </a:rPr>
              <a:t>Bilimler</a:t>
            </a:r>
            <a:endParaRPr lang="tr-TR" dirty="0">
              <a:solidFill>
                <a:srgbClr val="C00000"/>
              </a:solidFill>
            </a:endParaRPr>
          </a:p>
        </p:txBody>
      </p:sp>
      <p:sp>
        <p:nvSpPr>
          <p:cNvPr id="3" name="İçerik Yer Tutucusu 2"/>
          <p:cNvSpPr>
            <a:spLocks noGrp="1"/>
          </p:cNvSpPr>
          <p:nvPr>
            <p:ph idx="1"/>
          </p:nvPr>
        </p:nvSpPr>
        <p:spPr>
          <a:xfrm>
            <a:off x="457200" y="980728"/>
            <a:ext cx="8229600" cy="5688632"/>
          </a:xfrm>
        </p:spPr>
        <p:txBody>
          <a:bodyPr>
            <a:normAutofit fontScale="77500" lnSpcReduction="20000"/>
          </a:bodyPr>
          <a:lstStyle/>
          <a:p>
            <a:pPr lvl="0"/>
            <a:r>
              <a:rPr lang="tr-TR" b="1" dirty="0">
                <a:latin typeface="Lucida Sans Typewriter" panose="020B0509030504030204" pitchFamily="49" charset="0"/>
              </a:rPr>
              <a:t>Antropoloji</a:t>
            </a:r>
          </a:p>
          <a:p>
            <a:pPr lvl="0"/>
            <a:r>
              <a:rPr lang="tr-TR" b="1" dirty="0">
                <a:latin typeface="Lucida Sans Typewriter" panose="020B0509030504030204" pitchFamily="49" charset="0"/>
              </a:rPr>
              <a:t>Arkeoloji</a:t>
            </a:r>
          </a:p>
          <a:p>
            <a:pPr lvl="0"/>
            <a:r>
              <a:rPr lang="tr-TR" b="1" dirty="0">
                <a:latin typeface="Lucida Sans Typewriter" panose="020B0509030504030204" pitchFamily="49" charset="0"/>
              </a:rPr>
              <a:t>Coğrafya</a:t>
            </a:r>
          </a:p>
          <a:p>
            <a:pPr lvl="0"/>
            <a:r>
              <a:rPr lang="tr-TR" b="1" dirty="0">
                <a:latin typeface="Lucida Sans Typewriter" panose="020B0509030504030204" pitchFamily="49" charset="0"/>
              </a:rPr>
              <a:t>Dilbilim</a:t>
            </a:r>
          </a:p>
          <a:p>
            <a:pPr lvl="0"/>
            <a:r>
              <a:rPr lang="tr-TR" b="1" dirty="0" smtClean="0">
                <a:latin typeface="Lucida Sans Typewriter" panose="020B0509030504030204" pitchFamily="49" charset="0"/>
              </a:rPr>
              <a:t>Felsefe</a:t>
            </a:r>
          </a:p>
          <a:p>
            <a:pPr lvl="0"/>
            <a:r>
              <a:rPr lang="tr-TR" b="1" dirty="0" smtClean="0">
                <a:latin typeface="Lucida Sans Typewriter" panose="020B0509030504030204" pitchFamily="49" charset="0"/>
              </a:rPr>
              <a:t>Hindoloji</a:t>
            </a:r>
            <a:endParaRPr lang="tr-TR" b="1" dirty="0">
              <a:latin typeface="Lucida Sans Typewriter" panose="020B0509030504030204" pitchFamily="49" charset="0"/>
            </a:endParaRPr>
          </a:p>
          <a:p>
            <a:pPr lvl="0"/>
            <a:r>
              <a:rPr lang="tr-TR" b="1" dirty="0" smtClean="0">
                <a:latin typeface="Lucida Sans Typewriter" panose="020B0509030504030204" pitchFamily="49" charset="0"/>
              </a:rPr>
              <a:t>Jeoloji</a:t>
            </a:r>
          </a:p>
          <a:p>
            <a:pPr lvl="0"/>
            <a:r>
              <a:rPr lang="tr-TR" b="1" dirty="0" smtClean="0">
                <a:latin typeface="Lucida Sans Typewriter" panose="020B0509030504030204" pitchFamily="49" charset="0"/>
              </a:rPr>
              <a:t>Kozmoloji</a:t>
            </a:r>
            <a:endParaRPr lang="tr-TR" b="1" dirty="0">
              <a:latin typeface="Lucida Sans Typewriter" panose="020B0509030504030204" pitchFamily="49" charset="0"/>
            </a:endParaRPr>
          </a:p>
          <a:p>
            <a:pPr lvl="0"/>
            <a:r>
              <a:rPr lang="tr-TR" b="1" dirty="0">
                <a:latin typeface="Lucida Sans Typewriter" panose="020B0509030504030204" pitchFamily="49" charset="0"/>
              </a:rPr>
              <a:t>Mitoloji</a:t>
            </a:r>
          </a:p>
          <a:p>
            <a:pPr lvl="0"/>
            <a:r>
              <a:rPr lang="tr-TR" b="1" dirty="0">
                <a:latin typeface="Lucida Sans Typewriter" panose="020B0509030504030204" pitchFamily="49" charset="0"/>
              </a:rPr>
              <a:t>Onomastik (Yer Adları Bilimi</a:t>
            </a:r>
            <a:r>
              <a:rPr lang="tr-TR" b="1" dirty="0" smtClean="0">
                <a:latin typeface="Lucida Sans Typewriter" panose="020B0509030504030204" pitchFamily="49" charset="0"/>
              </a:rPr>
              <a:t>)</a:t>
            </a:r>
          </a:p>
          <a:p>
            <a:pPr lvl="0"/>
            <a:r>
              <a:rPr lang="tr-TR" b="1" dirty="0" smtClean="0">
                <a:latin typeface="Lucida Sans Typewriter" panose="020B0509030504030204" pitchFamily="49" charset="0"/>
              </a:rPr>
              <a:t>Sinoloji</a:t>
            </a:r>
          </a:p>
          <a:p>
            <a:pPr lvl="0"/>
            <a:r>
              <a:rPr lang="tr-TR" b="1" dirty="0" smtClean="0">
                <a:latin typeface="Lucida Sans Typewriter" panose="020B0509030504030204" pitchFamily="49" charset="0"/>
              </a:rPr>
              <a:t>Sümeroloji</a:t>
            </a:r>
            <a:endParaRPr lang="tr-TR" b="1" dirty="0">
              <a:latin typeface="Lucida Sans Typewriter" panose="020B0509030504030204" pitchFamily="49" charset="0"/>
            </a:endParaRPr>
          </a:p>
          <a:p>
            <a:pPr lvl="0"/>
            <a:r>
              <a:rPr lang="tr-TR" b="1" dirty="0">
                <a:latin typeface="Lucida Sans Typewriter" panose="020B0509030504030204" pitchFamily="49" charset="0"/>
              </a:rPr>
              <a:t>Tarih</a:t>
            </a:r>
          </a:p>
          <a:p>
            <a:pPr lvl="0"/>
            <a:r>
              <a:rPr lang="tr-TR" b="1" dirty="0">
                <a:latin typeface="Lucida Sans Typewriter" panose="020B0509030504030204" pitchFamily="49" charset="0"/>
              </a:rPr>
              <a:t>Teoloji</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4797012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b="1" dirty="0" smtClean="0">
                <a:solidFill>
                  <a:srgbClr val="C00000"/>
                </a:solidFill>
              </a:rPr>
              <a:t>Kavramsal Açılımlar</a:t>
            </a:r>
            <a:endParaRPr lang="en-US" b="1" dirty="0">
              <a:solidFill>
                <a:srgbClr val="C00000"/>
              </a:solidFill>
            </a:endParaRPr>
          </a:p>
        </p:txBody>
      </p:sp>
      <p:sp>
        <p:nvSpPr>
          <p:cNvPr id="3" name="İçerik Yer Tutucusu 2"/>
          <p:cNvSpPr>
            <a:spLocks noGrp="1"/>
          </p:cNvSpPr>
          <p:nvPr>
            <p:ph idx="1"/>
          </p:nvPr>
        </p:nvSpPr>
        <p:spPr>
          <a:xfrm>
            <a:off x="457200" y="1628800"/>
            <a:ext cx="8229600" cy="4497363"/>
          </a:xfrm>
        </p:spPr>
        <p:txBody>
          <a:bodyPr>
            <a:normAutofit/>
          </a:bodyPr>
          <a:lstStyle/>
          <a:p>
            <a:pPr marL="0" indent="0" algn="ctr">
              <a:buNone/>
            </a:pPr>
            <a:endParaRPr lang="tr-TR" sz="4800" b="1" dirty="0" smtClean="0"/>
          </a:p>
          <a:p>
            <a:pPr marL="0" indent="0" algn="ctr">
              <a:buNone/>
            </a:pPr>
            <a:r>
              <a:rPr lang="tr-TR" sz="4800" b="1" dirty="0" smtClean="0"/>
              <a:t>JEO : </a:t>
            </a:r>
            <a:r>
              <a:rPr lang="tr-TR" sz="4800" b="1" dirty="0" err="1" smtClean="0"/>
              <a:t>Sudaş</a:t>
            </a:r>
            <a:r>
              <a:rPr lang="tr-TR" sz="4800" b="1" dirty="0" smtClean="0"/>
              <a:t> (Deniz, Coğrafya) </a:t>
            </a:r>
          </a:p>
          <a:p>
            <a:pPr marL="0" indent="0" algn="ctr">
              <a:buNone/>
            </a:pPr>
            <a:r>
              <a:rPr lang="tr-TR" sz="4800" b="1" dirty="0" smtClean="0"/>
              <a:t>POLİTİK: </a:t>
            </a:r>
            <a:r>
              <a:rPr lang="en-US" sz="4800" b="1" dirty="0" err="1" smtClean="0"/>
              <a:t>Dildaş</a:t>
            </a:r>
            <a:r>
              <a:rPr lang="en-US" sz="4800" b="1" dirty="0" smtClean="0"/>
              <a:t> </a:t>
            </a:r>
            <a:r>
              <a:rPr lang="en-US" sz="4800" b="1" dirty="0"/>
              <a:t>(</a:t>
            </a:r>
            <a:r>
              <a:rPr lang="en-US" sz="4800" b="1" dirty="0" err="1"/>
              <a:t>Türk&amp;Turan</a:t>
            </a:r>
            <a:r>
              <a:rPr lang="en-US" sz="4800" b="1" dirty="0"/>
              <a:t>) </a:t>
            </a:r>
            <a:endParaRPr lang="tr-TR" sz="4800" b="1" dirty="0" smtClean="0"/>
          </a:p>
        </p:txBody>
      </p:sp>
    </p:spTree>
    <p:extLst>
      <p:ext uri="{BB962C8B-B14F-4D97-AF65-F5344CB8AC3E}">
        <p14:creationId xmlns:p14="http://schemas.microsoft.com/office/powerpoint/2010/main" val="379333841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792088"/>
          </a:xfrm>
        </p:spPr>
        <p:txBody>
          <a:bodyPr>
            <a:normAutofit/>
          </a:bodyPr>
          <a:lstStyle/>
          <a:p>
            <a:r>
              <a:rPr lang="tr-TR" sz="3200" dirty="0" smtClean="0"/>
              <a:t>Yeni Kavramlar: SU</a:t>
            </a:r>
            <a:endParaRPr lang="tr-TR" sz="3200" dirty="0"/>
          </a:p>
        </p:txBody>
      </p:sp>
      <p:sp>
        <p:nvSpPr>
          <p:cNvPr id="3" name="İçerik Yer Tutucusu 2"/>
          <p:cNvSpPr>
            <a:spLocks noGrp="1"/>
          </p:cNvSpPr>
          <p:nvPr>
            <p:ph idx="1"/>
          </p:nvPr>
        </p:nvSpPr>
        <p:spPr>
          <a:xfrm>
            <a:off x="457200" y="332656"/>
            <a:ext cx="8435280" cy="6840760"/>
          </a:xfrm>
        </p:spPr>
        <p:txBody>
          <a:bodyPr>
            <a:normAutofit fontScale="62500" lnSpcReduction="20000"/>
          </a:bodyPr>
          <a:lstStyle/>
          <a:p>
            <a:r>
              <a:rPr lang="tr-TR" sz="3600" b="1" dirty="0"/>
              <a:t>Bilgi=Su (KB)</a:t>
            </a:r>
            <a:endParaRPr lang="tr-TR" sz="3600" dirty="0"/>
          </a:p>
          <a:p>
            <a:r>
              <a:rPr lang="tr-TR" sz="3600" b="1" dirty="0" err="1"/>
              <a:t>Bozkır&amp;Su</a:t>
            </a:r>
            <a:r>
              <a:rPr lang="tr-TR" sz="3600" b="1" dirty="0"/>
              <a:t> Kuşağı</a:t>
            </a:r>
            <a:endParaRPr lang="tr-TR" sz="3600" dirty="0"/>
          </a:p>
          <a:p>
            <a:r>
              <a:rPr lang="tr-TR" sz="3600" b="1" dirty="0" err="1"/>
              <a:t>Kiş</a:t>
            </a:r>
            <a:r>
              <a:rPr lang="tr-TR" sz="3600" b="1" dirty="0"/>
              <a:t>: Su Samuru</a:t>
            </a:r>
            <a:endParaRPr lang="tr-TR" sz="3600" dirty="0"/>
          </a:p>
          <a:p>
            <a:r>
              <a:rPr lang="tr-TR" sz="3600" b="1" dirty="0"/>
              <a:t>Kişi: Yaşam</a:t>
            </a:r>
            <a:r>
              <a:rPr lang="tr-TR" sz="3600" b="1" dirty="0" smtClean="0"/>
              <a:t>, Ölüm, Yaratılan</a:t>
            </a:r>
            <a:endParaRPr lang="tr-TR" sz="3600" dirty="0"/>
          </a:p>
          <a:p>
            <a:r>
              <a:rPr lang="tr-TR" sz="3600" b="1" dirty="0"/>
              <a:t>Kutsal Su</a:t>
            </a:r>
            <a:endParaRPr lang="tr-TR" sz="3600" dirty="0"/>
          </a:p>
          <a:p>
            <a:r>
              <a:rPr lang="tr-TR" sz="3600" b="1" dirty="0"/>
              <a:t>Su Devridaimi (Yer Gök)</a:t>
            </a:r>
            <a:endParaRPr lang="tr-TR" sz="3600" dirty="0"/>
          </a:p>
          <a:p>
            <a:r>
              <a:rPr lang="tr-TR" sz="3600" b="1" dirty="0"/>
              <a:t>Su Ekosistemi</a:t>
            </a:r>
            <a:endParaRPr lang="tr-TR" sz="3600" dirty="0"/>
          </a:p>
          <a:p>
            <a:r>
              <a:rPr lang="tr-TR" sz="3600" b="1" dirty="0"/>
              <a:t>Su Felsefesi</a:t>
            </a:r>
            <a:endParaRPr lang="tr-TR" sz="3600" dirty="0"/>
          </a:p>
          <a:p>
            <a:r>
              <a:rPr lang="tr-TR" sz="3600" b="1" dirty="0"/>
              <a:t>Su Halkları</a:t>
            </a:r>
            <a:endParaRPr lang="tr-TR" sz="3600" dirty="0"/>
          </a:p>
          <a:p>
            <a:r>
              <a:rPr lang="tr-TR" sz="3600" b="1" dirty="0"/>
              <a:t>Su Kenarlarındaki Türkler</a:t>
            </a:r>
            <a:endParaRPr lang="tr-TR" sz="3600" dirty="0"/>
          </a:p>
          <a:p>
            <a:r>
              <a:rPr lang="tr-TR" sz="3600" b="1" dirty="0"/>
              <a:t>Su Sanatı</a:t>
            </a:r>
            <a:endParaRPr lang="tr-TR" sz="3600" dirty="0"/>
          </a:p>
          <a:p>
            <a:r>
              <a:rPr lang="tr-TR" sz="3600" b="1" dirty="0"/>
              <a:t>Su ve Deniz Döngüsü</a:t>
            </a:r>
            <a:endParaRPr lang="tr-TR" sz="3600" dirty="0"/>
          </a:p>
          <a:p>
            <a:r>
              <a:rPr lang="tr-TR" sz="3600" b="1" dirty="0"/>
              <a:t>Su ve Türk</a:t>
            </a:r>
            <a:endParaRPr lang="tr-TR" sz="3600" dirty="0"/>
          </a:p>
          <a:p>
            <a:r>
              <a:rPr lang="tr-TR" sz="3600" b="1" dirty="0" err="1" smtClean="0"/>
              <a:t>Sudaş</a:t>
            </a:r>
            <a:endParaRPr lang="tr-TR" sz="3600" b="1" dirty="0" smtClean="0"/>
          </a:p>
          <a:p>
            <a:r>
              <a:rPr lang="tr-TR" sz="3600" b="1" dirty="0" err="1" smtClean="0"/>
              <a:t>Sudaş</a:t>
            </a:r>
            <a:r>
              <a:rPr lang="tr-TR" sz="3600" b="1" dirty="0" smtClean="0"/>
              <a:t> Ülkeler</a:t>
            </a:r>
            <a:endParaRPr lang="tr-TR" sz="3600" dirty="0"/>
          </a:p>
          <a:p>
            <a:r>
              <a:rPr lang="tr-TR" sz="3600" b="1" dirty="0"/>
              <a:t>Sulak Alanlar</a:t>
            </a:r>
            <a:endParaRPr lang="tr-TR" sz="3600" dirty="0"/>
          </a:p>
          <a:p>
            <a:r>
              <a:rPr lang="tr-TR" sz="3600" b="1" dirty="0" err="1"/>
              <a:t>Tengri</a:t>
            </a:r>
            <a:r>
              <a:rPr lang="tr-TR" sz="3600" b="1" dirty="0"/>
              <a:t> ve Su</a:t>
            </a:r>
            <a:endParaRPr lang="tr-TR" sz="3600" dirty="0"/>
          </a:p>
          <a:p>
            <a:r>
              <a:rPr lang="tr-TR" sz="3600" b="1" dirty="0"/>
              <a:t>Yer Gök Su</a:t>
            </a:r>
            <a:endParaRPr lang="tr-TR" sz="3600" dirty="0"/>
          </a:p>
          <a:p>
            <a:r>
              <a:rPr lang="tr-TR" sz="3600" b="1" dirty="0"/>
              <a:t>Yer Su</a:t>
            </a:r>
            <a:endParaRPr lang="tr-TR" sz="3600" dirty="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6631176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19256" cy="1728192"/>
          </a:xfrm>
        </p:spPr>
        <p:txBody>
          <a:bodyPr>
            <a:normAutofit/>
          </a:bodyPr>
          <a:lstStyle/>
          <a:p>
            <a:r>
              <a:rPr lang="tr-TR" dirty="0" smtClean="0">
                <a:solidFill>
                  <a:srgbClr val="C00000"/>
                </a:solidFill>
              </a:rPr>
              <a:t>Siyaset</a:t>
            </a:r>
            <a:r>
              <a:rPr lang="tr-TR" dirty="0">
                <a:solidFill>
                  <a:srgbClr val="C00000"/>
                </a:solidFill>
              </a:rPr>
              <a:t>: Küresel </a:t>
            </a:r>
            <a:r>
              <a:rPr lang="tr-TR" dirty="0" err="1">
                <a:solidFill>
                  <a:srgbClr val="C00000"/>
                </a:solidFill>
              </a:rPr>
              <a:t>Türkofobi</a:t>
            </a:r>
            <a:r>
              <a:rPr lang="tr-TR" dirty="0">
                <a:solidFill>
                  <a:srgbClr val="C00000"/>
                </a:solidFill>
              </a:rPr>
              <a:t/>
            </a:r>
            <a:br>
              <a:rPr lang="tr-TR" dirty="0">
                <a:solidFill>
                  <a:srgbClr val="C00000"/>
                </a:solidFill>
              </a:rPr>
            </a:br>
            <a:r>
              <a:rPr lang="tr-TR" sz="2000" dirty="0" smtClean="0"/>
              <a:t>Sümerler, Osman Karatay. </a:t>
            </a:r>
            <a:br>
              <a:rPr lang="tr-TR" sz="2000" dirty="0" smtClean="0"/>
            </a:br>
            <a:r>
              <a:rPr lang="tr-TR" sz="2000" dirty="0" smtClean="0"/>
              <a:t>Türklerin Kökeni </a:t>
            </a:r>
            <a:r>
              <a:rPr lang="tr-TR" sz="2000" dirty="0" err="1" smtClean="0"/>
              <a:t>ss</a:t>
            </a:r>
            <a:r>
              <a:rPr lang="tr-TR" sz="2000" dirty="0" smtClean="0"/>
              <a:t>. 219</a:t>
            </a:r>
            <a:endParaRPr lang="tr-TR" sz="2000"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87624" y="1844824"/>
            <a:ext cx="6696744" cy="468052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114399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92696"/>
          </a:xfrm>
        </p:spPr>
        <p:txBody>
          <a:bodyPr>
            <a:normAutofit fontScale="90000"/>
          </a:bodyPr>
          <a:lstStyle/>
          <a:p>
            <a:r>
              <a:rPr lang="tr-TR" dirty="0" smtClean="0"/>
              <a:t>Yaratılış Destanı</a:t>
            </a:r>
            <a:endParaRPr lang="tr-TR"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764704"/>
            <a:ext cx="8784976" cy="5832648"/>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9726157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sz="2700" dirty="0"/>
              <a:t>Yaratılış Destanı | Türk Mitolojisi</a:t>
            </a:r>
            <a:br>
              <a:rPr lang="tr-TR" sz="2700" dirty="0"/>
            </a:br>
            <a:r>
              <a:rPr lang="tr-TR" sz="2700" dirty="0">
                <a:hlinkClick r:id="rId2"/>
              </a:rPr>
              <a:t>https://</a:t>
            </a:r>
            <a:r>
              <a:rPr lang="tr-TR" sz="2700" dirty="0" smtClean="0">
                <a:hlinkClick r:id="rId2"/>
              </a:rPr>
              <a:t>youtu.be/BUBXvrIor1g?si=6VdIjDgUINrwdB98</a:t>
            </a:r>
            <a:r>
              <a:rPr lang="tr-TR" dirty="0" smtClean="0"/>
              <a:t/>
            </a:r>
            <a:br>
              <a:rPr lang="tr-TR" dirty="0" smtClean="0"/>
            </a:br>
            <a:endParaRPr lang="tr-TR"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512" y="1052736"/>
            <a:ext cx="8856984" cy="5328592"/>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283778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1301006"/>
          </a:xfrm>
        </p:spPr>
        <p:txBody>
          <a:bodyPr>
            <a:noAutofit/>
          </a:bodyPr>
          <a:lstStyle/>
          <a:p>
            <a:r>
              <a:rPr lang="tr-TR" sz="3200" b="1" dirty="0" err="1">
                <a:solidFill>
                  <a:srgbClr val="C00000"/>
                </a:solidFill>
              </a:rPr>
              <a:t>Den’izlerim</a:t>
            </a:r>
            <a:r>
              <a:rPr lang="tr-TR" sz="3200" b="1" dirty="0">
                <a:solidFill>
                  <a:srgbClr val="C00000"/>
                </a:solidFill>
              </a:rPr>
              <a:t>…</a:t>
            </a:r>
            <a:br>
              <a:rPr lang="tr-TR" sz="3200" b="1" dirty="0">
                <a:solidFill>
                  <a:srgbClr val="C00000"/>
                </a:solidFill>
              </a:rPr>
            </a:br>
            <a:r>
              <a:rPr lang="tr-TR" sz="3200" b="1" dirty="0" smtClean="0">
                <a:solidFill>
                  <a:srgbClr val="C00000"/>
                </a:solidFill>
              </a:rPr>
              <a:t>Merhaba </a:t>
            </a:r>
            <a:r>
              <a:rPr lang="tr-TR" sz="3200" b="1" dirty="0">
                <a:solidFill>
                  <a:srgbClr val="C00000"/>
                </a:solidFill>
              </a:rPr>
              <a:t>Canlarım</a:t>
            </a:r>
            <a:br>
              <a:rPr lang="tr-TR" sz="3200" b="1" dirty="0">
                <a:solidFill>
                  <a:srgbClr val="C00000"/>
                </a:solidFill>
              </a:rPr>
            </a:br>
            <a:r>
              <a:rPr lang="tr-TR" sz="3200" b="1" dirty="0" smtClean="0">
                <a:solidFill>
                  <a:srgbClr val="C00000"/>
                </a:solidFill>
              </a:rPr>
              <a:t>Merhaba </a:t>
            </a:r>
            <a:r>
              <a:rPr lang="tr-TR" sz="3200" b="1" dirty="0">
                <a:solidFill>
                  <a:srgbClr val="C00000"/>
                </a:solidFill>
              </a:rPr>
              <a:t>Güzellerim..</a:t>
            </a:r>
          </a:p>
        </p:txBody>
      </p:sp>
      <p:pic>
        <p:nvPicPr>
          <p:cNvPr id="5" name="İçerik Yer Tutucusu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79512" y="1484784"/>
            <a:ext cx="8856984" cy="417646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718631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360040"/>
          </a:xfrm>
        </p:spPr>
        <p:txBody>
          <a:bodyPr>
            <a:normAutofit fontScale="90000"/>
          </a:bodyPr>
          <a:lstStyle/>
          <a:p>
            <a:r>
              <a:rPr lang="tr-TR" b="1" dirty="0" smtClean="0"/>
              <a:t/>
            </a:r>
            <a:br>
              <a:rPr lang="tr-TR" b="1" dirty="0" smtClean="0"/>
            </a:br>
            <a:r>
              <a:rPr lang="tr-TR" b="1" dirty="0" smtClean="0">
                <a:solidFill>
                  <a:srgbClr val="C00000"/>
                </a:solidFill>
              </a:rPr>
              <a:t>Türkler </a:t>
            </a:r>
            <a:r>
              <a:rPr lang="tr-TR" b="1" dirty="0">
                <a:solidFill>
                  <a:srgbClr val="C00000"/>
                </a:solidFill>
              </a:rPr>
              <a:t>ve Su </a:t>
            </a:r>
            <a:r>
              <a:rPr lang="tr-TR" b="1" dirty="0" err="1">
                <a:solidFill>
                  <a:srgbClr val="C00000"/>
                </a:solidFill>
              </a:rPr>
              <a:t>EkoSistemi</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107504" y="548680"/>
            <a:ext cx="9721080" cy="6408712"/>
          </a:xfrm>
        </p:spPr>
        <p:txBody>
          <a:bodyPr>
            <a:normAutofit fontScale="25000" lnSpcReduction="20000"/>
          </a:bodyPr>
          <a:lstStyle/>
          <a:p>
            <a:r>
              <a:rPr lang="tr-TR" sz="8000" b="1" dirty="0" smtClean="0">
                <a:solidFill>
                  <a:srgbClr val="0070C0"/>
                </a:solidFill>
                <a:latin typeface="Lucida Sans Typewriter" panose="020B0509030504030204" pitchFamily="49" charset="0"/>
              </a:rPr>
              <a:t>NEHİRLER GÖLLER SU KANALLARI SULAK ALANLAR</a:t>
            </a:r>
          </a:p>
          <a:p>
            <a:pPr marL="0" indent="0">
              <a:buNone/>
            </a:pPr>
            <a:r>
              <a:rPr lang="tr-TR" sz="4000" b="1" dirty="0" smtClean="0">
                <a:solidFill>
                  <a:srgbClr val="0070C0"/>
                </a:solidFill>
                <a:latin typeface="Lucida Sans Typewriter" panose="020B0509030504030204" pitchFamily="49" charset="0"/>
              </a:rPr>
              <a:t> </a:t>
            </a:r>
          </a:p>
          <a:p>
            <a:pPr marL="514350" indent="-514350">
              <a:buFont typeface="+mj-lt"/>
              <a:buAutoNum type="arabicPeriod"/>
            </a:pPr>
            <a:r>
              <a:rPr lang="tr-TR" sz="4800" b="1" dirty="0" smtClean="0">
                <a:solidFill>
                  <a:srgbClr val="0070C0"/>
                </a:solidFill>
                <a:latin typeface="Lucida Sans Typewriter" panose="020B0509030504030204" pitchFamily="49" charset="0"/>
              </a:rPr>
              <a:t>Sibirya </a:t>
            </a:r>
            <a:r>
              <a:rPr lang="tr-TR" sz="4800" b="1" dirty="0">
                <a:solidFill>
                  <a:srgbClr val="0070C0"/>
                </a:solidFill>
                <a:latin typeface="Lucida Sans Typewriter" panose="020B0509030504030204" pitchFamily="49" charset="0"/>
              </a:rPr>
              <a:t>sulak alanları</a:t>
            </a:r>
          </a:p>
          <a:p>
            <a:pPr marL="514350" indent="-514350">
              <a:buFont typeface="+mj-lt"/>
              <a:buAutoNum type="arabicPeriod"/>
            </a:pPr>
            <a:r>
              <a:rPr lang="tr-TR" sz="4800" b="1" dirty="0" smtClean="0">
                <a:solidFill>
                  <a:srgbClr val="0070C0"/>
                </a:solidFill>
                <a:latin typeface="Lucida Sans Typewriter" panose="020B0509030504030204" pitchFamily="49" charset="0"/>
              </a:rPr>
              <a:t>Sarı Nehir’den (Çin) Mavi Tuna’ya (Macaristan) Su </a:t>
            </a:r>
            <a:r>
              <a:rPr lang="tr-TR" sz="4800" b="1" dirty="0">
                <a:solidFill>
                  <a:srgbClr val="0070C0"/>
                </a:solidFill>
                <a:latin typeface="Lucida Sans Typewriter" panose="020B0509030504030204" pitchFamily="49" charset="0"/>
              </a:rPr>
              <a:t>Felsefesi (Kişi, Yaşam, Ölüm</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err="1" smtClean="0">
                <a:solidFill>
                  <a:srgbClr val="0070C0"/>
                </a:solidFill>
                <a:latin typeface="Lucida Sans Typewriter" panose="020B0509030504030204" pitchFamily="49" charset="0"/>
              </a:rPr>
              <a:t>Maveaünnehir</a:t>
            </a:r>
            <a:endParaRPr lang="tr-TR" sz="4800" b="1" dirty="0">
              <a:solidFill>
                <a:srgbClr val="0070C0"/>
              </a:solidFill>
              <a:latin typeface="Lucida Sans Typewriter" panose="020B0509030504030204" pitchFamily="49" charset="0"/>
            </a:endParaRPr>
          </a:p>
          <a:p>
            <a:pPr marL="514350" indent="-514350">
              <a:buFont typeface="+mj-lt"/>
              <a:buAutoNum type="arabicPeriod"/>
            </a:pPr>
            <a:r>
              <a:rPr lang="tr-TR" sz="4800" b="1" dirty="0">
                <a:solidFill>
                  <a:srgbClr val="0070C0"/>
                </a:solidFill>
                <a:latin typeface="Lucida Sans Typewriter" panose="020B0509030504030204" pitchFamily="49" charset="0"/>
              </a:rPr>
              <a:t>Uzun nehirler ve göllerden oluşan Su Şebekeleri (ATÜT)</a:t>
            </a:r>
          </a:p>
          <a:p>
            <a:pPr marL="514350" indent="-514350">
              <a:buFont typeface="+mj-lt"/>
              <a:buAutoNum type="arabicPeriod"/>
            </a:pPr>
            <a:r>
              <a:rPr lang="tr-TR" sz="4800" b="1" dirty="0">
                <a:solidFill>
                  <a:srgbClr val="0070C0"/>
                </a:solidFill>
                <a:latin typeface="Lucida Sans Typewriter" panose="020B0509030504030204" pitchFamily="49" charset="0"/>
              </a:rPr>
              <a:t>Nil-Ceyhun-</a:t>
            </a:r>
            <a:r>
              <a:rPr lang="tr-TR" sz="4800" b="1" dirty="0" err="1">
                <a:solidFill>
                  <a:srgbClr val="0070C0"/>
                </a:solidFill>
                <a:latin typeface="Lucida Sans Typewriter" panose="020B0509030504030204" pitchFamily="49" charset="0"/>
              </a:rPr>
              <a:t>Yamuna</a:t>
            </a:r>
            <a:r>
              <a:rPr lang="tr-TR" sz="4800" b="1" dirty="0">
                <a:solidFill>
                  <a:srgbClr val="0070C0"/>
                </a:solidFill>
                <a:latin typeface="Lucida Sans Typewriter" panose="020B0509030504030204" pitchFamily="49" charset="0"/>
              </a:rPr>
              <a:t> (Mısır-Özbekistan-Hindistan)</a:t>
            </a:r>
          </a:p>
          <a:p>
            <a:pPr marL="514350" indent="-514350">
              <a:buFont typeface="+mj-lt"/>
              <a:buAutoNum type="arabicPeriod"/>
            </a:pPr>
            <a:r>
              <a:rPr lang="tr-TR" sz="4800" b="1" dirty="0">
                <a:solidFill>
                  <a:srgbClr val="0070C0"/>
                </a:solidFill>
                <a:latin typeface="Lucida Sans Typewriter" panose="020B0509030504030204" pitchFamily="49" charset="0"/>
              </a:rPr>
              <a:t>Yeraltı Su Kanalları (</a:t>
            </a:r>
            <a:r>
              <a:rPr lang="tr-TR" sz="4800" b="1" dirty="0" err="1">
                <a:solidFill>
                  <a:srgbClr val="0070C0"/>
                </a:solidFill>
                <a:latin typeface="Lucida Sans Typewriter" panose="020B0509030504030204" pitchFamily="49" charset="0"/>
              </a:rPr>
              <a:t>Karizler</a:t>
            </a:r>
            <a:r>
              <a:rPr lang="tr-TR" sz="4800" b="1" dirty="0">
                <a:solidFill>
                  <a:srgbClr val="0070C0"/>
                </a:solidFill>
                <a:latin typeface="Lucida Sans Typewriter" panose="020B0509030504030204" pitchFamily="49" charset="0"/>
              </a:rPr>
              <a:t>, Doğu Türkistan)</a:t>
            </a:r>
          </a:p>
          <a:p>
            <a:pPr marL="514350" indent="-514350">
              <a:buFont typeface="+mj-lt"/>
              <a:buAutoNum type="arabicPeriod"/>
            </a:pPr>
            <a:r>
              <a:rPr lang="tr-TR" sz="4800" b="1" dirty="0">
                <a:solidFill>
                  <a:srgbClr val="0070C0"/>
                </a:solidFill>
                <a:latin typeface="Lucida Sans Typewriter" panose="020B0509030504030204" pitchFamily="49" charset="0"/>
              </a:rPr>
              <a:t>İmparatorluk Su Kanalları (Çin</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Beş Su (Pakistan, Hindistan) ve Yedi Su (Kazakistan) </a:t>
            </a:r>
          </a:p>
          <a:p>
            <a:pPr marL="514350" indent="-514350">
              <a:buFont typeface="+mj-lt"/>
              <a:buAutoNum type="arabicPeriod"/>
            </a:pPr>
            <a:r>
              <a:rPr lang="tr-TR" sz="4800" b="1" dirty="0">
                <a:solidFill>
                  <a:srgbClr val="0070C0"/>
                </a:solidFill>
                <a:latin typeface="Lucida Sans Typewriter" panose="020B0509030504030204" pitchFamily="49" charset="0"/>
              </a:rPr>
              <a:t>Su Kaynağı Dağ Silsileleri (Altaylar, Urallar, </a:t>
            </a:r>
            <a:r>
              <a:rPr lang="tr-TR" sz="4800" b="1" dirty="0" err="1">
                <a:solidFill>
                  <a:srgbClr val="0070C0"/>
                </a:solidFill>
                <a:latin typeface="Lucida Sans Typewriter" panose="020B0509030504030204" pitchFamily="49" charset="0"/>
              </a:rPr>
              <a:t>Himalayalar</a:t>
            </a:r>
            <a:r>
              <a:rPr lang="tr-TR" sz="4800" b="1" dirty="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Küçük Asya Nehirleri (Fırat-Dicle: Mezopotamya, Kızılırmak, Menderes) </a:t>
            </a:r>
          </a:p>
          <a:p>
            <a:pPr marL="514350" indent="-514350">
              <a:buFont typeface="+mj-lt"/>
              <a:buAutoNum type="arabicPeriod"/>
            </a:pPr>
            <a:endParaRPr lang="tr-TR" sz="4300" b="1" dirty="0" smtClean="0">
              <a:solidFill>
                <a:srgbClr val="0070C0"/>
              </a:solidFill>
              <a:latin typeface="Lucida Sans Typewriter" panose="020B0509030504030204" pitchFamily="49" charset="0"/>
            </a:endParaRPr>
          </a:p>
          <a:p>
            <a:r>
              <a:rPr lang="tr-TR" sz="8000" b="1" dirty="0" smtClean="0">
                <a:solidFill>
                  <a:srgbClr val="0070C0"/>
                </a:solidFill>
                <a:latin typeface="Lucida Sans Typewriter" panose="020B0509030504030204" pitchFamily="49" charset="0"/>
              </a:rPr>
              <a:t>HALKLAR VE SU ARAÇLARI</a:t>
            </a:r>
          </a:p>
          <a:p>
            <a:endParaRPr lang="tr-TR" sz="4000" b="1" dirty="0">
              <a:solidFill>
                <a:srgbClr val="0070C0"/>
              </a:solidFill>
              <a:latin typeface="Lucida Sans Typewriter" panose="020B0509030504030204" pitchFamily="49" charset="0"/>
            </a:endParaRPr>
          </a:p>
          <a:p>
            <a:pPr marL="514350" indent="-514350">
              <a:buFont typeface="+mj-lt"/>
              <a:buAutoNum type="arabicPeriod"/>
            </a:pPr>
            <a:r>
              <a:rPr lang="tr-TR" sz="4800" b="1" dirty="0">
                <a:solidFill>
                  <a:srgbClr val="0070C0"/>
                </a:solidFill>
                <a:latin typeface="Lucida Sans Typewriter" panose="020B0509030504030204" pitchFamily="49" charset="0"/>
              </a:rPr>
              <a:t>Si= Su. </a:t>
            </a:r>
            <a:r>
              <a:rPr lang="tr-TR" sz="4800" b="1" dirty="0" err="1">
                <a:solidFill>
                  <a:srgbClr val="0070C0"/>
                </a:solidFill>
                <a:latin typeface="Lucida Sans Typewriter" panose="020B0509030504030204" pitchFamily="49" charset="0"/>
              </a:rPr>
              <a:t>Si.birya</a:t>
            </a:r>
            <a:r>
              <a:rPr lang="tr-TR" sz="4800" b="1" dirty="0">
                <a:solidFill>
                  <a:srgbClr val="0070C0"/>
                </a:solidFill>
                <a:latin typeface="Lucida Sans Typewriter" panose="020B0509030504030204" pitchFamily="49" charset="0"/>
              </a:rPr>
              <a:t>. </a:t>
            </a:r>
            <a:r>
              <a:rPr lang="tr-TR" sz="4800" b="1" dirty="0" err="1">
                <a:solidFill>
                  <a:srgbClr val="0070C0"/>
                </a:solidFill>
                <a:latin typeface="Lucida Sans Typewriter" panose="020B0509030504030204" pitchFamily="49" charset="0"/>
              </a:rPr>
              <a:t>Su.mer</a:t>
            </a:r>
            <a:r>
              <a:rPr lang="tr-TR" sz="4800" b="1" dirty="0">
                <a:solidFill>
                  <a:srgbClr val="0070C0"/>
                </a:solidFill>
                <a:latin typeface="Lucida Sans Typewriter" panose="020B0509030504030204" pitchFamily="49" charset="0"/>
              </a:rPr>
              <a:t>. Saka (Su Halkı</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Sakalar, </a:t>
            </a:r>
            <a:r>
              <a:rPr lang="tr-TR" sz="4800" b="1" dirty="0" err="1">
                <a:solidFill>
                  <a:srgbClr val="0070C0"/>
                </a:solidFill>
                <a:latin typeface="Lucida Sans Typewriter" panose="020B0509030504030204" pitchFamily="49" charset="0"/>
              </a:rPr>
              <a:t>Sibirler</a:t>
            </a:r>
            <a:r>
              <a:rPr lang="tr-TR" sz="4800" b="1" dirty="0">
                <a:solidFill>
                  <a:srgbClr val="0070C0"/>
                </a:solidFill>
                <a:latin typeface="Lucida Sans Typewriter" panose="020B0509030504030204" pitchFamily="49" charset="0"/>
              </a:rPr>
              <a:t>, </a:t>
            </a:r>
            <a:r>
              <a:rPr lang="tr-TR" sz="4800" b="1" dirty="0" err="1">
                <a:solidFill>
                  <a:srgbClr val="0070C0"/>
                </a:solidFill>
                <a:latin typeface="Lucida Sans Typewriter" panose="020B0509030504030204" pitchFamily="49" charset="0"/>
              </a:rPr>
              <a:t>Subarlar</a:t>
            </a:r>
            <a:r>
              <a:rPr lang="tr-TR" sz="4800" b="1" dirty="0">
                <a:solidFill>
                  <a:srgbClr val="0070C0"/>
                </a:solidFill>
                <a:latin typeface="Lucida Sans Typewriter" panose="020B0509030504030204" pitchFamily="49" charset="0"/>
              </a:rPr>
              <a:t>, Kıpçak-</a:t>
            </a:r>
            <a:r>
              <a:rPr lang="tr-TR" sz="4800" b="1" dirty="0" err="1">
                <a:solidFill>
                  <a:srgbClr val="0070C0"/>
                </a:solidFill>
                <a:latin typeface="Lucida Sans Typewriter" panose="020B0509030504030204" pitchFamily="49" charset="0"/>
              </a:rPr>
              <a:t>Kimekler</a:t>
            </a:r>
            <a:r>
              <a:rPr lang="tr-TR" sz="4800" b="1" dirty="0">
                <a:solidFill>
                  <a:srgbClr val="0070C0"/>
                </a:solidFill>
                <a:latin typeface="Lucida Sans Typewriter" panose="020B0509030504030204" pitchFamily="49" charset="0"/>
              </a:rPr>
              <a:t> (Gemi</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smtClean="0">
                <a:solidFill>
                  <a:srgbClr val="0070C0"/>
                </a:solidFill>
                <a:latin typeface="Lucida Sans Typewriter" panose="020B0509030504030204" pitchFamily="49" charset="0"/>
              </a:rPr>
              <a:t>Su </a:t>
            </a:r>
            <a:r>
              <a:rPr lang="tr-TR" sz="4800" b="1" dirty="0">
                <a:solidFill>
                  <a:srgbClr val="0070C0"/>
                </a:solidFill>
                <a:latin typeface="Lucida Sans Typewriter" panose="020B0509030504030204" pitchFamily="49" charset="0"/>
              </a:rPr>
              <a:t>Araçları (Gemi, Kayık, Sal)</a:t>
            </a:r>
          </a:p>
          <a:p>
            <a:pPr marL="514350" indent="-514350">
              <a:buFont typeface="+mj-lt"/>
              <a:buAutoNum type="arabicPeriod"/>
            </a:pPr>
            <a:endParaRPr lang="tr-TR" sz="4000" b="1" dirty="0" smtClean="0">
              <a:solidFill>
                <a:srgbClr val="0070C0"/>
              </a:solidFill>
              <a:latin typeface="Lucida Sans Typewriter" panose="020B0509030504030204" pitchFamily="49" charset="0"/>
            </a:endParaRPr>
          </a:p>
          <a:p>
            <a:r>
              <a:rPr lang="tr-TR" sz="8000" b="1" dirty="0" smtClean="0">
                <a:solidFill>
                  <a:srgbClr val="0070C0"/>
                </a:solidFill>
                <a:latin typeface="Lucida Sans Typewriter" panose="020B0509030504030204" pitchFamily="49" charset="0"/>
              </a:rPr>
              <a:t>MİTOLOJİ</a:t>
            </a:r>
          </a:p>
          <a:p>
            <a:endParaRPr lang="tr-TR" sz="4800" b="1" dirty="0">
              <a:solidFill>
                <a:srgbClr val="0070C0"/>
              </a:solidFill>
              <a:latin typeface="Lucida Sans Typewriter" panose="020B0509030504030204" pitchFamily="49" charset="0"/>
            </a:endParaRPr>
          </a:p>
          <a:p>
            <a:pPr marL="514350" indent="-514350">
              <a:buFont typeface="+mj-lt"/>
              <a:buAutoNum type="arabicPeriod"/>
            </a:pPr>
            <a:r>
              <a:rPr lang="tr-TR" sz="4800" b="1" dirty="0">
                <a:solidFill>
                  <a:srgbClr val="0070C0"/>
                </a:solidFill>
                <a:latin typeface="Lucida Sans Typewriter" panose="020B0509030504030204" pitchFamily="49" charset="0"/>
              </a:rPr>
              <a:t>Kutsal Su (</a:t>
            </a:r>
            <a:r>
              <a:rPr lang="tr-TR" sz="4800" b="1" dirty="0" err="1">
                <a:solidFill>
                  <a:srgbClr val="0070C0"/>
                </a:solidFill>
                <a:latin typeface="Lucida Sans Typewriter" panose="020B0509030504030204" pitchFamily="49" charset="0"/>
              </a:rPr>
              <a:t>Göktanrı</a:t>
            </a:r>
            <a:r>
              <a:rPr lang="tr-TR" sz="4800" b="1" dirty="0">
                <a:solidFill>
                  <a:srgbClr val="0070C0"/>
                </a:solidFill>
                <a:latin typeface="Lucida Sans Typewriter" panose="020B0509030504030204" pitchFamily="49" charset="0"/>
              </a:rPr>
              <a:t> Dini) (Mitoloji)</a:t>
            </a:r>
          </a:p>
          <a:p>
            <a:pPr marL="514350" indent="-514350">
              <a:buFont typeface="+mj-lt"/>
              <a:buAutoNum type="arabicPeriod"/>
            </a:pPr>
            <a:r>
              <a:rPr lang="tr-TR" sz="4800" b="1" dirty="0" err="1">
                <a:solidFill>
                  <a:srgbClr val="0070C0"/>
                </a:solidFill>
                <a:latin typeface="Lucida Sans Typewriter" panose="020B0509030504030204" pitchFamily="49" charset="0"/>
              </a:rPr>
              <a:t>Tengri</a:t>
            </a:r>
            <a:r>
              <a:rPr lang="tr-TR" sz="4800" b="1" dirty="0">
                <a:solidFill>
                  <a:srgbClr val="0070C0"/>
                </a:solidFill>
                <a:latin typeface="Lucida Sans Typewriter" panose="020B0509030504030204" pitchFamily="49" charset="0"/>
              </a:rPr>
              <a:t> ve </a:t>
            </a:r>
            <a:r>
              <a:rPr lang="tr-TR" sz="4800" b="1" dirty="0" err="1" smtClean="0">
                <a:solidFill>
                  <a:srgbClr val="0070C0"/>
                </a:solidFill>
                <a:latin typeface="Lucida Sans Typewriter" panose="020B0509030504030204" pitchFamily="49" charset="0"/>
              </a:rPr>
              <a:t>Tengiz</a:t>
            </a:r>
            <a:endParaRPr lang="tr-TR" sz="4800" b="1" dirty="0" smtClean="0">
              <a:solidFill>
                <a:srgbClr val="0070C0"/>
              </a:solidFill>
              <a:latin typeface="Lucida Sans Typewriter" panose="020B0509030504030204" pitchFamily="49" charset="0"/>
            </a:endParaRPr>
          </a:p>
          <a:p>
            <a:pPr marL="514350" indent="-514350">
              <a:buFont typeface="+mj-lt"/>
              <a:buAutoNum type="arabicPeriod"/>
            </a:pPr>
            <a:endParaRPr lang="tr-TR" sz="4300" b="1" dirty="0" smtClean="0">
              <a:solidFill>
                <a:srgbClr val="0070C0"/>
              </a:solidFill>
              <a:latin typeface="Lucida Sans Typewriter" panose="020B0509030504030204" pitchFamily="49" charset="0"/>
            </a:endParaRPr>
          </a:p>
          <a:p>
            <a:r>
              <a:rPr lang="tr-TR" sz="8000" b="1" dirty="0" smtClean="0">
                <a:solidFill>
                  <a:srgbClr val="0070C0"/>
                </a:solidFill>
                <a:latin typeface="Lucida Sans Typewriter" panose="020B0509030504030204" pitchFamily="49" charset="0"/>
              </a:rPr>
              <a:t>OKYANUSLAR DENİZLER</a:t>
            </a:r>
          </a:p>
          <a:p>
            <a:endParaRPr lang="tr-TR" sz="4800" b="1" dirty="0">
              <a:solidFill>
                <a:srgbClr val="0070C0"/>
              </a:solidFill>
              <a:latin typeface="Lucida Sans Typewriter" panose="020B0509030504030204" pitchFamily="49" charset="0"/>
            </a:endParaRPr>
          </a:p>
          <a:p>
            <a:pPr marL="514350" indent="-514350">
              <a:buFont typeface="+mj-lt"/>
              <a:buAutoNum type="arabicPeriod"/>
            </a:pPr>
            <a:r>
              <a:rPr lang="tr-TR" sz="4800" b="1" dirty="0" smtClean="0">
                <a:solidFill>
                  <a:srgbClr val="0070C0"/>
                </a:solidFill>
                <a:latin typeface="Lucida Sans Typewriter" panose="020B0509030504030204" pitchFamily="49" charset="0"/>
              </a:rPr>
              <a:t>Arktik </a:t>
            </a:r>
            <a:r>
              <a:rPr lang="tr-TR" sz="4800" b="1" dirty="0">
                <a:solidFill>
                  <a:srgbClr val="0070C0"/>
                </a:solidFill>
                <a:latin typeface="Lucida Sans Typewriter" panose="020B0509030504030204" pitchFamily="49" charset="0"/>
              </a:rPr>
              <a:t>Okyanusunda eriyen buzullar</a:t>
            </a:r>
          </a:p>
          <a:p>
            <a:pPr marL="514350" indent="-514350">
              <a:buFont typeface="+mj-lt"/>
              <a:buAutoNum type="arabicPeriod"/>
            </a:pPr>
            <a:r>
              <a:rPr lang="tr-TR" sz="4800" b="1" dirty="0">
                <a:solidFill>
                  <a:srgbClr val="0070C0"/>
                </a:solidFill>
                <a:latin typeface="Lucida Sans Typewriter" panose="020B0509030504030204" pitchFamily="49" charset="0"/>
              </a:rPr>
              <a:t>Okyanuslarla (Arktik, Pasifik-Yeni Akdeniz, Hint) çevrili olmak</a:t>
            </a:r>
          </a:p>
          <a:p>
            <a:pPr marL="514350" indent="-514350">
              <a:buFont typeface="+mj-lt"/>
              <a:buAutoNum type="arabicPeriod"/>
            </a:pPr>
            <a:r>
              <a:rPr lang="tr-TR" sz="4800" b="1" dirty="0">
                <a:solidFill>
                  <a:srgbClr val="0070C0"/>
                </a:solidFill>
                <a:latin typeface="Lucida Sans Typewriter" panose="020B0509030504030204" pitchFamily="49" charset="0"/>
              </a:rPr>
              <a:t>Jeolojik devirlerdeki Asya İçdenizi (Asya </a:t>
            </a:r>
            <a:r>
              <a:rPr lang="tr-TR" sz="4800" b="1" dirty="0" err="1">
                <a:solidFill>
                  <a:srgbClr val="0070C0"/>
                </a:solidFill>
                <a:latin typeface="Lucida Sans Typewriter" panose="020B0509030504030204" pitchFamily="49" charset="0"/>
              </a:rPr>
              <a:t>Akdenizi</a:t>
            </a:r>
            <a:r>
              <a:rPr lang="tr-TR" sz="4800" b="1" dirty="0" smtClean="0">
                <a:solidFill>
                  <a:srgbClr val="0070C0"/>
                </a:solidFill>
                <a:latin typeface="Lucida Sans Typewriter" panose="020B0509030504030204" pitchFamily="49" charset="0"/>
              </a:rPr>
              <a:t>)</a:t>
            </a:r>
          </a:p>
          <a:p>
            <a:pPr marL="514350" indent="-514350">
              <a:buFont typeface="+mj-lt"/>
              <a:buAutoNum type="arabicPeriod"/>
            </a:pPr>
            <a:r>
              <a:rPr lang="tr-TR" sz="4800" b="1" dirty="0">
                <a:solidFill>
                  <a:srgbClr val="0070C0"/>
                </a:solidFill>
                <a:latin typeface="Lucida Sans Typewriter" panose="020B0509030504030204" pitchFamily="49" charset="0"/>
              </a:rPr>
              <a:t>Beş Deniz ( Hazar. Karadeniz. Akdeniz. Basra. Kızıldeniz) </a:t>
            </a:r>
          </a:p>
          <a:p>
            <a:pPr marL="514350" indent="-514350">
              <a:buFont typeface="+mj-lt"/>
              <a:buAutoNum type="arabicPeriod"/>
            </a:pPr>
            <a:r>
              <a:rPr lang="tr-TR" sz="4800" b="1" dirty="0">
                <a:solidFill>
                  <a:srgbClr val="0070C0"/>
                </a:solidFill>
                <a:latin typeface="Lucida Sans Typewriter" panose="020B0509030504030204" pitchFamily="49" charset="0"/>
              </a:rPr>
              <a:t>Boğazlar (İstanbul, Çanakkale)</a:t>
            </a:r>
          </a:p>
          <a:p>
            <a:pPr marL="0" indent="0">
              <a:buNone/>
            </a:pPr>
            <a:endParaRPr lang="tr-TR" sz="3600" dirty="0"/>
          </a:p>
          <a:p>
            <a:pPr marL="514350" indent="-514350">
              <a:buFont typeface="+mj-lt"/>
              <a:buAutoNum type="arabicPeriod"/>
            </a:pPr>
            <a:endParaRPr lang="tr-TR" sz="3500" b="1" dirty="0">
              <a:solidFill>
                <a:srgbClr val="0070C0"/>
              </a:solidFill>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7796716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92696"/>
          </a:xfrm>
        </p:spPr>
        <p:txBody>
          <a:bodyPr>
            <a:normAutofit fontScale="90000"/>
          </a:bodyPr>
          <a:lstStyle/>
          <a:p>
            <a:r>
              <a:rPr lang="tr-TR" dirty="0"/>
              <a:t>Karız Kanalları</a:t>
            </a: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620688"/>
            <a:ext cx="8856984" cy="612068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169915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71400"/>
            <a:ext cx="8229600" cy="792088"/>
          </a:xfrm>
        </p:spPr>
        <p:txBody>
          <a:bodyPr/>
          <a:lstStyle/>
          <a:p>
            <a:r>
              <a:rPr lang="tr-TR" dirty="0" smtClean="0">
                <a:solidFill>
                  <a:srgbClr val="C00000"/>
                </a:solidFill>
              </a:rPr>
              <a:t>Sarı Irmak, Çin</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692696"/>
            <a:ext cx="8928992" cy="6048672"/>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60348165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35496" y="188640"/>
            <a:ext cx="9001000" cy="1008112"/>
          </a:xfrm>
        </p:spPr>
        <p:txBody>
          <a:bodyPr>
            <a:normAutofit fontScale="90000"/>
          </a:bodyPr>
          <a:lstStyle/>
          <a:p>
            <a:r>
              <a:rPr lang="tr-TR" dirty="0" smtClean="0"/>
              <a:t>Savaş Sanatı, Sun </a:t>
            </a:r>
            <a:r>
              <a:rPr lang="tr-TR" dirty="0" err="1" smtClean="0"/>
              <a:t>Tzu</a:t>
            </a:r>
            <a:r>
              <a:rPr lang="tr-TR" dirty="0" smtClean="0"/>
              <a:t/>
            </a:r>
            <a:br>
              <a:rPr lang="tr-TR" dirty="0" smtClean="0"/>
            </a:br>
            <a:r>
              <a:rPr lang="tr-TR" dirty="0" smtClean="0"/>
              <a:t>Sarı </a:t>
            </a:r>
            <a:r>
              <a:rPr lang="tr-TR" dirty="0" err="1" smtClean="0"/>
              <a:t>Ordos</a:t>
            </a:r>
            <a:r>
              <a:rPr lang="tr-TR" dirty="0" smtClean="0"/>
              <a:t> Bozkırı ve Sarı Irmak</a:t>
            </a: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760"/>
            <a:ext cx="8928992" cy="5328592"/>
          </a:xfrm>
          <a:prstGeom prst="rect">
            <a:avLst/>
          </a:prstGeom>
        </p:spPr>
      </p:pic>
    </p:spTree>
    <p:extLst>
      <p:ext uri="{BB962C8B-B14F-4D97-AF65-F5344CB8AC3E}">
        <p14:creationId xmlns:p14="http://schemas.microsoft.com/office/powerpoint/2010/main" val="246796711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9392"/>
            <a:ext cx="8229600" cy="1368152"/>
          </a:xfrm>
        </p:spPr>
        <p:txBody>
          <a:bodyPr>
            <a:noAutofit/>
          </a:bodyPr>
          <a:lstStyle/>
          <a:p>
            <a:r>
              <a:rPr lang="tr-TR" sz="2800" dirty="0" err="1" smtClean="0"/>
              <a:t>Liao</a:t>
            </a:r>
            <a:r>
              <a:rPr lang="tr-TR" sz="2800" dirty="0" smtClean="0"/>
              <a:t> Nehri Vadisinde Türkçenin 9.000 Yılı, Pasifik Okyanusu Kıyıları Çin</a:t>
            </a:r>
            <a:endParaRPr lang="tr-TR" sz="28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980728"/>
            <a:ext cx="8784976" cy="5760640"/>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3640941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normAutofit fontScale="90000"/>
          </a:bodyPr>
          <a:lstStyle/>
          <a:p>
            <a:r>
              <a:rPr lang="tr-TR" dirty="0"/>
              <a:t>Japonca ve Türkçe'nin 9.000 </a:t>
            </a:r>
            <a:r>
              <a:rPr lang="tr-TR" dirty="0" smtClean="0"/>
              <a:t>yıldır var olduğu bulundu</a:t>
            </a:r>
            <a:r>
              <a:rPr lang="tr-TR" dirty="0"/>
              <a:t>! </a:t>
            </a:r>
          </a:p>
        </p:txBody>
      </p:sp>
      <p:sp>
        <p:nvSpPr>
          <p:cNvPr id="3" name="İçerik Yer Tutucusu 2"/>
          <p:cNvSpPr>
            <a:spLocks noGrp="1"/>
          </p:cNvSpPr>
          <p:nvPr>
            <p:ph idx="1"/>
          </p:nvPr>
        </p:nvSpPr>
        <p:spPr>
          <a:xfrm>
            <a:off x="457200" y="1340768"/>
            <a:ext cx="8435280" cy="5256584"/>
          </a:xfrm>
        </p:spPr>
        <p:txBody>
          <a:bodyPr>
            <a:normAutofit fontScale="25000" lnSpcReduction="20000"/>
          </a:bodyPr>
          <a:lstStyle/>
          <a:p>
            <a:pPr marL="0" indent="0">
              <a:buNone/>
            </a:pPr>
            <a:r>
              <a:rPr lang="tr-TR" sz="11200" dirty="0" smtClean="0"/>
              <a:t>«9.000 </a:t>
            </a:r>
            <a:r>
              <a:rPr lang="tr-TR" sz="11200" dirty="0"/>
              <a:t>yıl önce şu anda kuzeydoğu Çin'de yaşayan ve darıyla uğraşan çiftçiler; Japonca, Türkçe ve diğer modern dillerin ortaya çıkmasına neden olan bir Trans-Avrasya ön dili konuşmuş olabilir</a:t>
            </a:r>
            <a:r>
              <a:rPr lang="tr-TR" sz="11200" dirty="0" smtClean="0"/>
              <a:t>.»</a:t>
            </a:r>
          </a:p>
          <a:p>
            <a:pPr marL="0" indent="0">
              <a:buNone/>
            </a:pPr>
            <a:endParaRPr lang="tr-TR" sz="11200" dirty="0" smtClean="0"/>
          </a:p>
          <a:p>
            <a:pPr marL="0" indent="0">
              <a:buNone/>
            </a:pPr>
            <a:r>
              <a:rPr lang="tr-TR" sz="11200" b="1" dirty="0" smtClean="0"/>
              <a:t>LİAO </a:t>
            </a:r>
            <a:r>
              <a:rPr lang="tr-TR" sz="11200" b="1" dirty="0"/>
              <a:t>Nehrinin Türkçe için </a:t>
            </a:r>
            <a:r>
              <a:rPr lang="tr-TR" sz="11200" b="1" dirty="0" smtClean="0"/>
              <a:t>önemi. </a:t>
            </a:r>
          </a:p>
          <a:p>
            <a:pPr marL="0" indent="0">
              <a:buNone/>
            </a:pPr>
            <a:endParaRPr lang="tr-TR" sz="11200" b="1" dirty="0" smtClean="0"/>
          </a:p>
          <a:p>
            <a:pPr marL="0" indent="0">
              <a:buNone/>
            </a:pPr>
            <a:r>
              <a:rPr lang="tr-TR" sz="11200" dirty="0" smtClean="0"/>
              <a:t>9.000 </a:t>
            </a:r>
            <a:r>
              <a:rPr lang="tr-TR" sz="11200" dirty="0"/>
              <a:t>yıl önce Çin yok, o topraklarda Altaylardan gelenlerin Türkçe lisanı ile Darı yetiştiren </a:t>
            </a:r>
            <a:r>
              <a:rPr lang="tr-TR" sz="11200" dirty="0" smtClean="0"/>
              <a:t>çiftçilerin </a:t>
            </a:r>
            <a:r>
              <a:rPr lang="tr-TR" sz="11200" dirty="0"/>
              <a:t>arasında sonradan </a:t>
            </a:r>
            <a:r>
              <a:rPr lang="tr-TR" sz="11200" dirty="0" smtClean="0"/>
              <a:t>Korece</a:t>
            </a:r>
            <a:r>
              <a:rPr lang="tr-TR" sz="11200" dirty="0"/>
              <a:t>, </a:t>
            </a:r>
            <a:r>
              <a:rPr lang="tr-TR" sz="11200" dirty="0" err="1"/>
              <a:t>Tunguzca</a:t>
            </a:r>
            <a:r>
              <a:rPr lang="tr-TR" sz="11200" dirty="0"/>
              <a:t> ve </a:t>
            </a:r>
            <a:r>
              <a:rPr lang="tr-TR" sz="11200" dirty="0" smtClean="0"/>
              <a:t>bugünkü </a:t>
            </a:r>
            <a:r>
              <a:rPr lang="tr-TR" sz="11200" dirty="0"/>
              <a:t>Japoncanın temelleri atılıyor. </a:t>
            </a:r>
            <a:r>
              <a:rPr lang="tr-TR" sz="11200" dirty="0" err="1"/>
              <a:t>Max</a:t>
            </a:r>
            <a:r>
              <a:rPr lang="tr-TR" sz="11200" dirty="0"/>
              <a:t> </a:t>
            </a:r>
            <a:r>
              <a:rPr lang="tr-TR" sz="11200" dirty="0" err="1"/>
              <a:t>Plant</a:t>
            </a:r>
            <a:r>
              <a:rPr lang="tr-TR" sz="11200" dirty="0"/>
              <a:t> Enstitüsünün  araştırma sonucu varılan sonuç bu</a:t>
            </a:r>
            <a:r>
              <a:rPr lang="tr-TR" sz="11200" dirty="0" smtClean="0"/>
              <a:t>.</a:t>
            </a:r>
          </a:p>
          <a:p>
            <a:pPr marL="0" indent="0">
              <a:buNone/>
            </a:pPr>
            <a:endParaRPr lang="tr-TR" sz="11200" dirty="0"/>
          </a:p>
          <a:p>
            <a:pPr marL="0" indent="0">
              <a:buNone/>
            </a:pPr>
            <a:r>
              <a:rPr lang="tr-TR" sz="11200" b="1" dirty="0"/>
              <a:t>Türkçenin 9.000 yılı. </a:t>
            </a:r>
            <a:r>
              <a:rPr lang="tr-TR" sz="11200" b="1" dirty="0" err="1"/>
              <a:t>Prof</a:t>
            </a:r>
            <a:r>
              <a:rPr lang="tr-TR" sz="11200" b="1" dirty="0"/>
              <a:t> Martine </a:t>
            </a:r>
            <a:r>
              <a:rPr lang="tr-TR" sz="11200" b="1" dirty="0" err="1"/>
              <a:t>Rabeerts</a:t>
            </a:r>
            <a:r>
              <a:rPr lang="tr-TR" sz="11200" b="1" dirty="0"/>
              <a:t>.</a:t>
            </a:r>
          </a:p>
          <a:p>
            <a:pPr marL="0" indent="0">
              <a:buNone/>
            </a:pPr>
            <a:endParaRPr lang="tr-TR" sz="11200" dirty="0" smtClean="0"/>
          </a:p>
          <a:p>
            <a:pPr marL="0" indent="0">
              <a:buNone/>
            </a:pPr>
            <a:endParaRPr lang="tr-TR" sz="11200" dirty="0"/>
          </a:p>
          <a:p>
            <a:endParaRPr lang="tr-TR" sz="1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0785367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43408"/>
            <a:ext cx="8229600" cy="1080120"/>
          </a:xfrm>
        </p:spPr>
        <p:txBody>
          <a:bodyPr/>
          <a:lstStyle/>
          <a:p>
            <a:r>
              <a:rPr lang="tr-TR" dirty="0" smtClean="0"/>
              <a:t>Vaha Kentler, Doğu Türkistan</a:t>
            </a:r>
            <a:endParaRPr lang="en-US"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764705"/>
            <a:ext cx="8856984" cy="5976664"/>
          </a:xfrm>
          <a:prstGeom prst="rect">
            <a:avLst/>
          </a:prstGeo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6938038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1196752"/>
          </a:xfrm>
        </p:spPr>
        <p:txBody>
          <a:bodyPr>
            <a:normAutofit fontScale="90000"/>
          </a:bodyPr>
          <a:lstStyle/>
          <a:p>
            <a:r>
              <a:rPr lang="tr-TR" dirty="0" err="1" smtClean="0">
                <a:solidFill>
                  <a:srgbClr val="C00000"/>
                </a:solidFill>
              </a:rPr>
              <a:t>Yamuna</a:t>
            </a:r>
            <a:r>
              <a:rPr lang="tr-TR" dirty="0" smtClean="0">
                <a:solidFill>
                  <a:srgbClr val="C00000"/>
                </a:solidFill>
              </a:rPr>
              <a:t> Nehri Hindistan </a:t>
            </a:r>
            <a:br>
              <a:rPr lang="tr-TR" dirty="0" smtClean="0">
                <a:solidFill>
                  <a:srgbClr val="C00000"/>
                </a:solidFill>
              </a:rPr>
            </a:br>
            <a:r>
              <a:rPr lang="tr-TR" dirty="0" smtClean="0">
                <a:solidFill>
                  <a:srgbClr val="C00000"/>
                </a:solidFill>
              </a:rPr>
              <a:t>(New Delhi, </a:t>
            </a:r>
            <a:r>
              <a:rPr lang="tr-TR" dirty="0" err="1" smtClean="0">
                <a:solidFill>
                  <a:srgbClr val="C00000"/>
                </a:solidFill>
              </a:rPr>
              <a:t>Agra</a:t>
            </a:r>
            <a:r>
              <a:rPr lang="tr-TR" dirty="0" smtClean="0">
                <a:solidFill>
                  <a:srgbClr val="C00000"/>
                </a:solidFill>
              </a:rPr>
              <a:t>)</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268760"/>
            <a:ext cx="8928992" cy="5400599"/>
          </a:xfrm>
          <a:prstGeom prst="rect">
            <a:avLst/>
          </a:prstGeo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496065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t>Yeraltı </a:t>
            </a:r>
            <a:r>
              <a:rPr lang="tr-TR" dirty="0"/>
              <a:t>su şebekesi </a:t>
            </a:r>
            <a:r>
              <a:rPr lang="tr-TR" dirty="0" smtClean="0"/>
              <a:t>sistemi</a:t>
            </a:r>
            <a:endParaRPr lang="tr-TR" dirty="0"/>
          </a:p>
        </p:txBody>
      </p:sp>
      <p:sp>
        <p:nvSpPr>
          <p:cNvPr id="3" name="İçerik Yer Tutucusu 2"/>
          <p:cNvSpPr>
            <a:spLocks noGrp="1"/>
          </p:cNvSpPr>
          <p:nvPr>
            <p:ph idx="1"/>
          </p:nvPr>
        </p:nvSpPr>
        <p:spPr>
          <a:xfrm>
            <a:off x="323528" y="980728"/>
            <a:ext cx="8712968" cy="5544616"/>
          </a:xfrm>
        </p:spPr>
        <p:txBody>
          <a:bodyPr>
            <a:normAutofit fontScale="85000" lnSpcReduction="10000"/>
          </a:bodyPr>
          <a:lstStyle/>
          <a:p>
            <a:r>
              <a:rPr lang="tr-TR" dirty="0"/>
              <a:t>Karız Kanalları, Doğu Türkistan’ın Turfan bölgesinde bulunan ve yaklaşık </a:t>
            </a:r>
            <a:r>
              <a:rPr lang="tr-TR" b="1" dirty="0"/>
              <a:t>2000 yıl önce </a:t>
            </a:r>
            <a:r>
              <a:rPr lang="tr-TR" dirty="0"/>
              <a:t>Türkler tarafından inşa edilmiş bir yeraltı su şebekesi sistemidir. Bölgedeki su sıkıntısı sorununu çözmek için inşa edilen Karız Kanalları, </a:t>
            </a:r>
            <a:r>
              <a:rPr lang="tr-TR" b="1" dirty="0"/>
              <a:t>Tanrı Dağları’ndan Turfan bölgesine suyu yerçekimi kuvveti yardımıyla getirmek için </a:t>
            </a:r>
            <a:r>
              <a:rPr lang="tr-TR" dirty="0"/>
              <a:t>tasarlanmıştır.</a:t>
            </a:r>
          </a:p>
          <a:p>
            <a:r>
              <a:rPr lang="tr-TR" dirty="0"/>
              <a:t>Tanrı Dağları’ndan gelen suyun buharlaşmasını önlemek adına yerin yaklaşık 100 metre altından kilometrelerce su yolu inşa edilmiştir. Düzenli aralıklarla açılan kuyulardan su çekilebilmekte ve tarım alanları sulanabilmektedir.</a:t>
            </a:r>
          </a:p>
          <a:p>
            <a:r>
              <a:rPr lang="tr-TR" dirty="0"/>
              <a:t>Karız Kanalları bugün bile Uygur Türkleri tarafından kısmen kullanılmaktadır. Karız Kanalları, Türklerin 2 bin yıl önce ileri bir medeniyet seviyesine ulaştığını gösteren olağanüstü bir mühendislik harikasıdır.</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6648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normAutofit/>
          </a:bodyPr>
          <a:lstStyle/>
          <a:p>
            <a:pPr marL="0" indent="0" algn="ctr">
              <a:buNone/>
            </a:pPr>
            <a:endParaRPr lang="tr-TR" sz="6000" b="1" dirty="0" smtClean="0">
              <a:solidFill>
                <a:srgbClr val="FF0000"/>
              </a:solidFill>
            </a:endParaRPr>
          </a:p>
          <a:p>
            <a:pPr marL="0" indent="0" algn="ctr">
              <a:buNone/>
            </a:pPr>
            <a:r>
              <a:rPr lang="tr-TR" sz="6000" b="1" dirty="0" smtClean="0">
                <a:solidFill>
                  <a:srgbClr val="C00000"/>
                </a:solidFill>
              </a:rPr>
              <a:t>TÜRK KOZMOLOJİSİ</a:t>
            </a:r>
          </a:p>
          <a:p>
            <a:pPr marL="0" indent="0" algn="ctr">
              <a:buNone/>
            </a:pPr>
            <a:r>
              <a:rPr lang="tr-TR" sz="6000" b="1" dirty="0" smtClean="0">
                <a:solidFill>
                  <a:srgbClr val="C00000"/>
                </a:solidFill>
              </a:rPr>
              <a:t>SU FELSEFESİ</a:t>
            </a:r>
            <a:endParaRPr lang="tr-TR" sz="6000" b="1" dirty="0">
              <a:solidFill>
                <a:srgbClr val="C0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537959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pPr marL="0" indent="0"/>
            <a:r>
              <a:rPr lang="tr-TR" b="1" dirty="0" smtClean="0"/>
              <a:t/>
            </a:r>
            <a:br>
              <a:rPr lang="tr-TR" b="1" dirty="0" smtClean="0"/>
            </a:br>
            <a:r>
              <a:rPr lang="tr-TR" b="1" dirty="0"/>
              <a:t/>
            </a:r>
            <a:br>
              <a:rPr lang="tr-TR" b="1" dirty="0"/>
            </a:br>
            <a:r>
              <a:rPr lang="tr-TR" sz="2700" b="1" dirty="0" smtClean="0">
                <a:solidFill>
                  <a:srgbClr val="C00000"/>
                </a:solidFill>
                <a:latin typeface="Lucida Sans Typewriter" panose="020B0509030504030204" pitchFamily="49" charset="0"/>
              </a:rPr>
              <a:t>«Türk </a:t>
            </a:r>
            <a:r>
              <a:rPr lang="tr-TR" sz="2700" b="1" dirty="0">
                <a:solidFill>
                  <a:srgbClr val="C00000"/>
                </a:solidFill>
                <a:latin typeface="Lucida Sans Typewriter" panose="020B0509030504030204" pitchFamily="49" charset="0"/>
              </a:rPr>
              <a:t>sadece bir milletin adı değil,</a:t>
            </a:r>
            <a:br>
              <a:rPr lang="tr-TR" sz="2700" b="1" dirty="0">
                <a:solidFill>
                  <a:srgbClr val="C00000"/>
                </a:solidFill>
                <a:latin typeface="Lucida Sans Typewriter" panose="020B0509030504030204" pitchFamily="49" charset="0"/>
              </a:rPr>
            </a:br>
            <a:r>
              <a:rPr lang="tr-TR" sz="2700" b="1" dirty="0">
                <a:solidFill>
                  <a:srgbClr val="C00000"/>
                </a:solidFill>
                <a:latin typeface="Lucida Sans Typewriter" panose="020B0509030504030204" pitchFamily="49" charset="0"/>
              </a:rPr>
              <a:t>Türk bütün adamların birliğidir</a:t>
            </a:r>
            <a:r>
              <a:rPr lang="tr-TR" sz="2700" b="1" dirty="0" smtClean="0">
                <a:solidFill>
                  <a:srgbClr val="C00000"/>
                </a:solidFill>
                <a:latin typeface="Lucida Sans Typewriter" panose="020B0509030504030204" pitchFamily="49" charset="0"/>
              </a:rPr>
              <a:t>.»</a:t>
            </a:r>
            <a:br>
              <a:rPr lang="tr-TR" sz="2700" b="1" dirty="0" smtClean="0">
                <a:solidFill>
                  <a:srgbClr val="C00000"/>
                </a:solidFill>
                <a:latin typeface="Lucida Sans Typewriter" panose="020B0509030504030204" pitchFamily="49" charset="0"/>
              </a:rPr>
            </a:br>
            <a:r>
              <a:rPr lang="tr-TR" sz="2700" b="1" dirty="0" smtClean="0">
                <a:solidFill>
                  <a:srgbClr val="C00000"/>
                </a:solidFill>
                <a:latin typeface="Lucida Sans Typewriter" panose="020B0509030504030204" pitchFamily="49" charset="0"/>
              </a:rPr>
              <a:t/>
            </a:r>
            <a:br>
              <a:rPr lang="tr-TR" sz="2700" b="1" dirty="0" smtClean="0">
                <a:solidFill>
                  <a:srgbClr val="C00000"/>
                </a:solidFill>
                <a:latin typeface="Lucida Sans Typewriter" panose="020B0509030504030204" pitchFamily="49" charset="0"/>
              </a:rPr>
            </a:br>
            <a:r>
              <a:rPr lang="tr-TR" sz="2700" b="1" dirty="0" smtClean="0">
                <a:solidFill>
                  <a:srgbClr val="C00000"/>
                </a:solidFill>
                <a:latin typeface="Lucida Sans Typewriter" panose="020B0509030504030204" pitchFamily="49" charset="0"/>
              </a:rPr>
              <a:t>Mustafa Kemal Atatürk </a:t>
            </a:r>
            <a:br>
              <a:rPr lang="tr-TR" sz="2700" b="1" dirty="0" smtClean="0">
                <a:solidFill>
                  <a:srgbClr val="C00000"/>
                </a:solidFill>
                <a:latin typeface="Lucida Sans Typewriter" panose="020B0509030504030204" pitchFamily="49" charset="0"/>
              </a:rPr>
            </a:br>
            <a:r>
              <a:rPr lang="tr-TR" sz="2700" b="1" dirty="0" smtClean="0">
                <a:solidFill>
                  <a:srgbClr val="C00000"/>
                </a:solidFill>
                <a:latin typeface="Lucida Sans Typewriter" panose="020B0509030504030204" pitchFamily="49" charset="0"/>
              </a:rPr>
              <a:t/>
            </a:r>
            <a:br>
              <a:rPr lang="tr-TR" sz="2700" b="1" dirty="0" smtClean="0">
                <a:solidFill>
                  <a:srgbClr val="C00000"/>
                </a:solidFill>
                <a:latin typeface="Lucida Sans Typewriter" panose="020B0509030504030204" pitchFamily="49" charset="0"/>
              </a:rPr>
            </a:br>
            <a:r>
              <a:rPr lang="tr-TR" sz="1700" b="1" dirty="0" smtClean="0">
                <a:solidFill>
                  <a:srgbClr val="C00000"/>
                </a:solidFill>
                <a:latin typeface="Lucida Sans Typewriter" panose="020B0509030504030204" pitchFamily="49" charset="0"/>
              </a:rPr>
              <a:t>Oğuz Oğulları Şiiri</a:t>
            </a:r>
            <a:r>
              <a:rPr lang="tr-TR" sz="1700" b="1" dirty="0">
                <a:solidFill>
                  <a:srgbClr val="C00000"/>
                </a:solidFill>
                <a:latin typeface="Lucida Sans Typewriter" panose="020B0509030504030204" pitchFamily="49" charset="0"/>
              </a:rPr>
              <a:t/>
            </a:r>
            <a:br>
              <a:rPr lang="tr-TR" sz="1700" b="1" dirty="0">
                <a:solidFill>
                  <a:srgbClr val="C00000"/>
                </a:solidFill>
                <a:latin typeface="Lucida Sans Typewriter" panose="020B0509030504030204" pitchFamily="49" charset="0"/>
              </a:rPr>
            </a:br>
            <a:endParaRPr lang="tr-TR" sz="1700" dirty="0">
              <a:solidFill>
                <a:srgbClr val="C00000"/>
              </a:solidFill>
              <a:latin typeface="Lucida Sans Typewriter" panose="020B0509030504030204" pitchFamily="49" charset="0"/>
            </a:endParaRPr>
          </a:p>
        </p:txBody>
      </p:sp>
      <p:sp>
        <p:nvSpPr>
          <p:cNvPr id="3" name="İçerik Yer Tutucusu 2"/>
          <p:cNvSpPr>
            <a:spLocks noGrp="1"/>
          </p:cNvSpPr>
          <p:nvPr>
            <p:ph idx="1"/>
          </p:nvPr>
        </p:nvSpPr>
        <p:spPr>
          <a:xfrm>
            <a:off x="457200" y="2348880"/>
            <a:ext cx="8229600" cy="3777283"/>
          </a:xfrm>
        </p:spPr>
        <p:txBody>
          <a:bodyPr>
            <a:normAutofit fontScale="32500" lnSpcReduction="20000"/>
          </a:bodyPr>
          <a:lstStyle/>
          <a:p>
            <a:pPr marL="0" indent="0" algn="ctr">
              <a:buNone/>
            </a:pPr>
            <a:endParaRPr lang="tr-TR" sz="3600" b="1" dirty="0" smtClean="0">
              <a:solidFill>
                <a:srgbClr val="C00000"/>
              </a:solidFill>
              <a:latin typeface="Lucida Sans Typewriter" panose="020B0509030504030204" pitchFamily="49" charset="0"/>
            </a:endParaRPr>
          </a:p>
          <a:p>
            <a:pPr marL="0" indent="0" algn="ctr">
              <a:buNone/>
            </a:pPr>
            <a:endParaRPr lang="tr-TR" sz="3600" b="1" dirty="0" smtClean="0">
              <a:solidFill>
                <a:srgbClr val="C00000"/>
              </a:solidFill>
              <a:latin typeface="Lucida Sans Typewriter" panose="020B0509030504030204" pitchFamily="49" charset="0"/>
            </a:endParaRPr>
          </a:p>
          <a:p>
            <a:pPr marL="0" indent="0" algn="ctr">
              <a:buNone/>
            </a:pPr>
            <a:endParaRPr lang="tr-TR" sz="3600" b="1" dirty="0" smtClean="0">
              <a:solidFill>
                <a:srgbClr val="C00000"/>
              </a:solidFill>
              <a:latin typeface="Lucida Sans Typewriter" panose="020B0509030504030204" pitchFamily="49" charset="0"/>
            </a:endParaRPr>
          </a:p>
          <a:p>
            <a:pPr marL="0" indent="0" algn="ctr">
              <a:buNone/>
            </a:pPr>
            <a:r>
              <a:rPr lang="tr-TR" sz="4400" b="1" dirty="0" smtClean="0">
                <a:solidFill>
                  <a:srgbClr val="C00000"/>
                </a:solidFill>
                <a:latin typeface="Lucida Sans Typewriter" panose="020B0509030504030204" pitchFamily="49" charset="0"/>
              </a:rPr>
              <a:t>******************</a:t>
            </a:r>
          </a:p>
          <a:p>
            <a:pPr marL="0" indent="0" algn="ctr">
              <a:buNone/>
            </a:pPr>
            <a:endParaRPr lang="tr-TR" sz="4400" b="1" dirty="0">
              <a:solidFill>
                <a:srgbClr val="C00000"/>
              </a:solidFill>
              <a:latin typeface="Lucida Sans Typewriter" panose="020B0509030504030204" pitchFamily="49" charset="0"/>
            </a:endParaRPr>
          </a:p>
          <a:p>
            <a:pPr marL="0" indent="0" algn="ctr">
              <a:buNone/>
            </a:pPr>
            <a:r>
              <a:rPr lang="tr-TR" sz="7400" b="1" dirty="0" smtClean="0">
                <a:solidFill>
                  <a:srgbClr val="C00000"/>
                </a:solidFill>
                <a:latin typeface="Lucida Sans Typewriter" panose="020B0509030504030204" pitchFamily="49" charset="0"/>
              </a:rPr>
              <a:t>«</a:t>
            </a:r>
            <a:r>
              <a:rPr lang="tr-TR" sz="7400" b="1" dirty="0">
                <a:solidFill>
                  <a:srgbClr val="C00000"/>
                </a:solidFill>
                <a:latin typeface="Lucida Sans Typewriter" panose="020B0509030504030204" pitchFamily="49" charset="0"/>
              </a:rPr>
              <a:t>Dünyada en eski denizci ulus Türk ulusudur çocuklar. </a:t>
            </a:r>
            <a:endParaRPr lang="tr-TR" sz="7400" b="1" dirty="0" smtClean="0">
              <a:solidFill>
                <a:srgbClr val="C00000"/>
              </a:solidFill>
              <a:latin typeface="Lucida Sans Typewriter" panose="020B0509030504030204" pitchFamily="49" charset="0"/>
            </a:endParaRPr>
          </a:p>
          <a:p>
            <a:pPr marL="0" indent="0" algn="ctr">
              <a:buNone/>
            </a:pPr>
            <a:r>
              <a:rPr lang="tr-TR" sz="7400" b="1" dirty="0" smtClean="0">
                <a:solidFill>
                  <a:srgbClr val="C00000"/>
                </a:solidFill>
                <a:latin typeface="Lucida Sans Typewriter" panose="020B0509030504030204" pitchFamily="49" charset="0"/>
              </a:rPr>
              <a:t>Bunu </a:t>
            </a:r>
            <a:r>
              <a:rPr lang="tr-TR" sz="7400" b="1" dirty="0">
                <a:solidFill>
                  <a:srgbClr val="C00000"/>
                </a:solidFill>
                <a:latin typeface="Lucida Sans Typewriter" panose="020B0509030504030204" pitchFamily="49" charset="0"/>
              </a:rPr>
              <a:t>böyle bilin.»</a:t>
            </a:r>
          </a:p>
          <a:p>
            <a:pPr algn="ctr"/>
            <a:endParaRPr lang="tr-TR" sz="7400" b="1" dirty="0">
              <a:solidFill>
                <a:srgbClr val="C00000"/>
              </a:solidFill>
              <a:latin typeface="Lucida Sans Typewriter" panose="020B0509030504030204" pitchFamily="49" charset="0"/>
            </a:endParaRPr>
          </a:p>
          <a:p>
            <a:pPr marL="0" indent="0" algn="ctr">
              <a:buNone/>
            </a:pPr>
            <a:r>
              <a:rPr lang="tr-TR" sz="7400" b="1" dirty="0">
                <a:solidFill>
                  <a:srgbClr val="C00000"/>
                </a:solidFill>
                <a:latin typeface="Lucida Sans Typewriter" panose="020B0509030504030204" pitchFamily="49" charset="0"/>
              </a:rPr>
              <a:t>Mustafa Kemal Atatürk</a:t>
            </a:r>
          </a:p>
          <a:p>
            <a:pPr algn="ctr"/>
            <a:endParaRPr lang="tr-TR" sz="7400" dirty="0" smtClean="0"/>
          </a:p>
          <a:p>
            <a:pPr algn="ctr"/>
            <a:endParaRPr lang="tr-TR" sz="6000" dirty="0"/>
          </a:p>
          <a:p>
            <a:pPr marL="0" indent="0" algn="ctr">
              <a:buNone/>
            </a:pPr>
            <a:r>
              <a:rPr lang="tr-TR" sz="2800" b="1" dirty="0">
                <a:solidFill>
                  <a:srgbClr val="C00000"/>
                </a:solidFill>
              </a:rPr>
              <a:t>Edirne Muallim Mektebi’ni Ziyaret </a:t>
            </a:r>
            <a:endParaRPr lang="tr-TR" sz="2800" b="1" dirty="0" smtClean="0">
              <a:solidFill>
                <a:srgbClr val="C00000"/>
              </a:solidFill>
            </a:endParaRPr>
          </a:p>
          <a:p>
            <a:pPr marL="0" indent="0" algn="ctr">
              <a:buNone/>
            </a:pPr>
            <a:r>
              <a:rPr lang="tr-TR" sz="2800" b="1" dirty="0" smtClean="0">
                <a:solidFill>
                  <a:srgbClr val="C00000"/>
                </a:solidFill>
              </a:rPr>
              <a:t>(</a:t>
            </a:r>
            <a:r>
              <a:rPr lang="tr-TR" sz="2800" b="1" dirty="0">
                <a:solidFill>
                  <a:srgbClr val="C00000"/>
                </a:solidFill>
              </a:rPr>
              <a:t>24 </a:t>
            </a:r>
            <a:r>
              <a:rPr lang="tr-TR" sz="2800" b="1" dirty="0" smtClean="0">
                <a:solidFill>
                  <a:srgbClr val="C00000"/>
                </a:solidFill>
              </a:rPr>
              <a:t>Aralık </a:t>
            </a:r>
            <a:r>
              <a:rPr lang="tr-TR" sz="2800" b="1" dirty="0">
                <a:solidFill>
                  <a:srgbClr val="C00000"/>
                </a:solidFill>
              </a:rPr>
              <a:t>1930) </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66587642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smtClean="0"/>
              <a:t>Türk Halk İnanışlarında SU</a:t>
            </a:r>
            <a:endParaRPr lang="tr-TR" dirty="0"/>
          </a:p>
        </p:txBody>
      </p:sp>
      <p:sp>
        <p:nvSpPr>
          <p:cNvPr id="4" name="Rectangle 1"/>
          <p:cNvSpPr>
            <a:spLocks noGrp="1" noChangeArrowheads="1"/>
          </p:cNvSpPr>
          <p:nvPr>
            <p:ph idx="1"/>
          </p:nvPr>
        </p:nvSpPr>
        <p:spPr bwMode="auto">
          <a:xfrm>
            <a:off x="457200" y="908527"/>
            <a:ext cx="8795320" cy="590931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indent="0">
              <a:buNone/>
            </a:pP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Rüyalar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Akan sular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en güçlü olduğu yer deniz</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ruhu akarsularda olur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Çamurlu suyun değil</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Her suyun bir iyesi vardır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 deniz nehir rüya akarsu yemin</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hakkı vardır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Akarsu Durgun Su Bataklık Su</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Halk inançları</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Gelin köprüden geçirilir büyü bozulur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Yedi kulaç</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Bütün Türk boylarında coğrafyalarında</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Suyun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fatması</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ayşesi</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için denir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Alkarısı</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suda yaşar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Balık Su bağlantılı hususlar var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Azerbaycan ve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Türkiyede</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deniz ne </a:t>
            </a:r>
            <a:r>
              <a:rPr kumimoji="0" lang="tr-TR" altLang="tr-TR" sz="1800" b="0" i="0" u="none" strike="noStrike" cap="none" normalizeH="0" baseline="0" dirty="0" err="1" smtClean="0">
                <a:ln>
                  <a:noFill/>
                </a:ln>
                <a:solidFill>
                  <a:srgbClr val="222222"/>
                </a:solidFill>
                <a:effectLst/>
                <a:latin typeface="Arial" panose="020B0604020202020204" pitchFamily="34" charset="0"/>
                <a:cs typeface="Arial" panose="020B0604020202020204" pitchFamily="34" charset="0"/>
              </a:rPr>
              <a:t>snlama</a:t>
            </a: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 geliyor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chemeClr val="tx1"/>
                </a:solidFill>
                <a:effectLst/>
                <a:latin typeface="Arial" panose="020B0604020202020204" pitchFamily="34" charset="0"/>
              </a:rPr>
              <a:t/>
            </a:r>
            <a:br>
              <a:rPr kumimoji="0" lang="tr-TR" altLang="tr-TR" sz="1800" b="0" i="0" u="none" strike="noStrike" cap="none" normalizeH="0" baseline="0" dirty="0" smtClean="0">
                <a:ln>
                  <a:noFill/>
                </a:ln>
                <a:solidFill>
                  <a:schemeClr val="tx1"/>
                </a:solidFill>
                <a:effectLst/>
                <a:latin typeface="Arial" panose="020B0604020202020204" pitchFamily="34" charset="0"/>
              </a:rPr>
            </a:br>
            <a:r>
              <a:rPr kumimoji="0" lang="tr-TR" altLang="tr-TR" sz="1800" b="0" i="0" u="none" strike="noStrike" cap="none" normalizeH="0" baseline="0" dirty="0" smtClean="0">
                <a:ln>
                  <a:noFill/>
                </a:ln>
                <a:solidFill>
                  <a:srgbClr val="222222"/>
                </a:solidFill>
                <a:effectLst/>
                <a:latin typeface="Arial" panose="020B0604020202020204" pitchFamily="34" charset="0"/>
                <a:cs typeface="Arial" panose="020B0604020202020204" pitchFamily="34" charset="0"/>
              </a:rPr>
              <a:t>Büyü bozmak için akarsuya veya denize atılır</a:t>
            </a:r>
            <a:r>
              <a:rPr kumimoji="0" lang="tr-TR" altLang="tr-TR" sz="1800" b="0" i="0" u="none" strike="noStrike" cap="none" normalizeH="0" baseline="0" dirty="0" smtClean="0">
                <a:ln>
                  <a:noFill/>
                </a:ln>
                <a:solidFill>
                  <a:schemeClr val="tx1"/>
                </a:solidFill>
                <a:effectLst/>
              </a:rPr>
              <a:t/>
            </a:r>
            <a:br>
              <a:rPr kumimoji="0" lang="tr-TR" altLang="tr-TR" sz="1800" b="0" i="0" u="none" strike="noStrike" cap="none" normalizeH="0" baseline="0" dirty="0" smtClean="0">
                <a:ln>
                  <a:noFill/>
                </a:ln>
                <a:solidFill>
                  <a:schemeClr val="tx1"/>
                </a:solidFill>
                <a:effectLst/>
              </a:rPr>
            </a:br>
            <a:r>
              <a:rPr kumimoji="0" lang="tr-TR" altLang="tr-TR" sz="1800" b="0" i="0" u="none" strike="noStrike" cap="none" normalizeH="0" baseline="0" dirty="0" smtClean="0">
                <a:ln>
                  <a:noFill/>
                </a:ln>
                <a:solidFill>
                  <a:srgbClr val="1155CC"/>
                </a:solidFill>
                <a:effectLst/>
                <a:latin typeface="Arial" panose="020B0604020202020204" pitchFamily="34" charset="0"/>
                <a:cs typeface="Arial" panose="020B0604020202020204" pitchFamily="34" charset="0"/>
                <a:hlinkClick r:id="rId2"/>
              </a:rPr>
              <a:t>https://www.booktandunya.com/?s=Yaşar+kalafat</a:t>
            </a:r>
            <a:r>
              <a:rPr kumimoji="0" lang="tr-TR" altLang="tr-TR" sz="1800" b="0" i="0" u="none" strike="noStrike" cap="none" normalizeH="0" baseline="0" dirty="0" smtClean="0">
                <a:ln>
                  <a:noFill/>
                </a:ln>
                <a:solidFill>
                  <a:schemeClr val="tx1"/>
                </a:solidFill>
                <a:effectLst/>
              </a:rPr>
              <a:t> </a:t>
            </a:r>
            <a:endParaRPr kumimoji="0" lang="tr-TR" altLang="tr-TR" sz="1800" b="0" i="0" u="none" strike="noStrike" cap="none" normalizeH="0" baseline="0" dirty="0" smtClean="0">
              <a:ln>
                <a:noFill/>
              </a:ln>
              <a:solidFill>
                <a:schemeClr val="tx1"/>
              </a:solidFill>
              <a:effectLst/>
              <a:latin typeface="Arial" panose="020B0604020202020204" pitchFamily="34" charset="0"/>
            </a:endParaRPr>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6763574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504056"/>
          </a:xfrm>
        </p:spPr>
        <p:txBody>
          <a:bodyPr>
            <a:noAutofit/>
          </a:bodyPr>
          <a:lstStyle/>
          <a:p>
            <a:r>
              <a:rPr lang="tr-TR" sz="3200" dirty="0" smtClean="0">
                <a:solidFill>
                  <a:srgbClr val="C00000"/>
                </a:solidFill>
              </a:rPr>
              <a:t>Su ve Asya’da Türkler</a:t>
            </a:r>
            <a:endParaRPr lang="tr-TR" sz="3200" dirty="0">
              <a:solidFill>
                <a:srgbClr val="C00000"/>
              </a:solidFill>
            </a:endParaRPr>
          </a:p>
        </p:txBody>
      </p:sp>
      <p:sp>
        <p:nvSpPr>
          <p:cNvPr id="3" name="İçerik Yer Tutucusu 2"/>
          <p:cNvSpPr>
            <a:spLocks noGrp="1"/>
          </p:cNvSpPr>
          <p:nvPr>
            <p:ph idx="1"/>
          </p:nvPr>
        </p:nvSpPr>
        <p:spPr>
          <a:xfrm>
            <a:off x="0" y="476672"/>
            <a:ext cx="9180512" cy="6912768"/>
          </a:xfrm>
        </p:spPr>
        <p:txBody>
          <a:bodyPr>
            <a:normAutofit fontScale="25000" lnSpcReduction="20000"/>
          </a:bodyPr>
          <a:lstStyle/>
          <a:p>
            <a:endParaRPr lang="tr-TR" dirty="0"/>
          </a:p>
          <a:p>
            <a:r>
              <a:rPr lang="tr-TR" sz="7200" b="1" dirty="0">
                <a:solidFill>
                  <a:srgbClr val="C00000"/>
                </a:solidFill>
              </a:rPr>
              <a:t>Dağlar gibi sular da -tanrısallığa yaklaşır. </a:t>
            </a:r>
            <a:r>
              <a:rPr lang="tr-TR" sz="7200" dirty="0" err="1" smtClean="0"/>
              <a:t>Gerdizi’ye</a:t>
            </a:r>
            <a:r>
              <a:rPr lang="tr-TR" sz="7200" dirty="0" smtClean="0"/>
              <a:t> </a:t>
            </a:r>
            <a:r>
              <a:rPr lang="tr-TR" sz="7200" dirty="0"/>
              <a:t>göre, </a:t>
            </a:r>
            <a:r>
              <a:rPr lang="tr-TR" sz="7200" b="1" dirty="0">
                <a:solidFill>
                  <a:srgbClr val="C00000"/>
                </a:solidFill>
              </a:rPr>
              <a:t>XI. Yüzyılda </a:t>
            </a:r>
            <a:r>
              <a:rPr lang="tr-TR" sz="7200" b="1" dirty="0" err="1">
                <a:solidFill>
                  <a:srgbClr val="C00000"/>
                </a:solidFill>
              </a:rPr>
              <a:t>İrtiş</a:t>
            </a:r>
            <a:r>
              <a:rPr lang="tr-TR" sz="7200" b="1" dirty="0">
                <a:solidFill>
                  <a:srgbClr val="C00000"/>
                </a:solidFill>
              </a:rPr>
              <a:t> kıyılarında yaşayan </a:t>
            </a:r>
            <a:r>
              <a:rPr lang="tr-TR" sz="7200" b="1" dirty="0" err="1" smtClean="0">
                <a:solidFill>
                  <a:srgbClr val="C00000"/>
                </a:solidFill>
              </a:rPr>
              <a:t>Kimek</a:t>
            </a:r>
            <a:r>
              <a:rPr lang="tr-TR" sz="7200" b="1" dirty="0" smtClean="0">
                <a:solidFill>
                  <a:srgbClr val="C00000"/>
                </a:solidFill>
              </a:rPr>
              <a:t>-Kıpçaklar</a:t>
            </a:r>
            <a:r>
              <a:rPr lang="tr-TR" sz="7200" b="1" dirty="0">
                <a:solidFill>
                  <a:srgbClr val="C00000"/>
                </a:solidFill>
              </a:rPr>
              <a:t>, </a:t>
            </a:r>
            <a:r>
              <a:rPr lang="tr-TR" sz="7200" b="1" i="1" dirty="0">
                <a:solidFill>
                  <a:srgbClr val="C00000"/>
                </a:solidFill>
              </a:rPr>
              <a:t>«</a:t>
            </a:r>
            <a:r>
              <a:rPr lang="tr-TR" sz="7200" b="1" i="1" dirty="0" err="1">
                <a:solidFill>
                  <a:srgbClr val="C00000"/>
                </a:solidFill>
              </a:rPr>
              <a:t>İrtiş</a:t>
            </a:r>
            <a:r>
              <a:rPr lang="tr-TR" sz="7200" b="1" i="1" dirty="0">
                <a:solidFill>
                  <a:srgbClr val="C00000"/>
                </a:solidFill>
              </a:rPr>
              <a:t> ırmağına taparlar, su </a:t>
            </a:r>
            <a:r>
              <a:rPr lang="tr-TR" sz="7200" b="1" i="1" dirty="0" err="1" smtClean="0">
                <a:solidFill>
                  <a:srgbClr val="C00000"/>
                </a:solidFill>
              </a:rPr>
              <a:t>Kimeklerin</a:t>
            </a:r>
            <a:r>
              <a:rPr lang="tr-TR" sz="7200" b="1" i="1" dirty="0" smtClean="0">
                <a:solidFill>
                  <a:srgbClr val="C00000"/>
                </a:solidFill>
              </a:rPr>
              <a:t> </a:t>
            </a:r>
            <a:r>
              <a:rPr lang="tr-TR" sz="7200" b="1" i="1" dirty="0">
                <a:solidFill>
                  <a:srgbClr val="C00000"/>
                </a:solidFill>
              </a:rPr>
              <a:t>tanrısı» </a:t>
            </a:r>
            <a:r>
              <a:rPr lang="tr-TR" sz="7200" b="1" dirty="0">
                <a:solidFill>
                  <a:srgbClr val="C00000"/>
                </a:solidFill>
              </a:rPr>
              <a:t>derler.. Orhun yazıtlarında kutsal su </a:t>
            </a:r>
            <a:r>
              <a:rPr lang="tr-TR" sz="7200" b="1" dirty="0" smtClean="0">
                <a:solidFill>
                  <a:srgbClr val="C00000"/>
                </a:solidFill>
              </a:rPr>
              <a:t>kaynakları </a:t>
            </a:r>
            <a:r>
              <a:rPr lang="tr-TR" sz="7200" b="1" dirty="0">
                <a:solidFill>
                  <a:srgbClr val="C00000"/>
                </a:solidFill>
              </a:rPr>
              <a:t>belirtilir. </a:t>
            </a:r>
            <a:r>
              <a:rPr lang="tr-TR" sz="7200" dirty="0"/>
              <a:t>Bu nedenle suların kirletilmesinden kaçınılır. VI. Yüzyılda devletlerini Göktürklerin yıktığı </a:t>
            </a:r>
            <a:r>
              <a:rPr lang="tr-TR" sz="7200" dirty="0" err="1"/>
              <a:t>Juan-Juan’ların</a:t>
            </a:r>
            <a:r>
              <a:rPr lang="tr-TR" sz="7200" dirty="0"/>
              <a:t> suda elbise ve ellerini yıkamadıklarını, </a:t>
            </a:r>
            <a:r>
              <a:rPr lang="tr-TR" sz="7200" dirty="0" smtClean="0"/>
              <a:t>kapları boşalınca </a:t>
            </a:r>
            <a:r>
              <a:rPr lang="tr-TR" sz="7200" dirty="0"/>
              <a:t>onları temizlemek için yağladıklarını Çin kaynakları belirtir.</a:t>
            </a:r>
          </a:p>
          <a:p>
            <a:endParaRPr lang="tr-TR" sz="7200" dirty="0"/>
          </a:p>
          <a:p>
            <a:r>
              <a:rPr lang="tr-TR" sz="7200" dirty="0"/>
              <a:t>Müslüman </a:t>
            </a:r>
            <a:r>
              <a:rPr lang="tr-TR" sz="7200" b="1" dirty="0" err="1"/>
              <a:t>İbn</a:t>
            </a:r>
            <a:r>
              <a:rPr lang="tr-TR" sz="7200" b="1" dirty="0"/>
              <a:t> </a:t>
            </a:r>
            <a:r>
              <a:rPr lang="tr-TR" sz="7200" b="1" dirty="0" err="1"/>
              <a:t>Fadlan</a:t>
            </a:r>
            <a:r>
              <a:rPr lang="tr-TR" sz="7200" dirty="0"/>
              <a:t>, </a:t>
            </a:r>
            <a:r>
              <a:rPr lang="tr-TR" sz="7200" dirty="0" smtClean="0"/>
              <a:t>Oğuzların </a:t>
            </a:r>
            <a:r>
              <a:rPr lang="tr-TR" sz="7200" dirty="0"/>
              <a:t>sudan kaçtıklarını yazar :«Küçük ve büyük abdestten sonra temizlenmezler, yıkanmazlar. Suyla hiçbir temasları yoktur». </a:t>
            </a:r>
            <a:r>
              <a:rPr lang="tr-TR" sz="7200" dirty="0" err="1"/>
              <a:t>Çagataylarda</a:t>
            </a:r>
            <a:r>
              <a:rPr lang="tr-TR" sz="7200" dirty="0"/>
              <a:t> gündüz akar suya girmek yasaktır. Suya işeyen ve sümküren idam edilir. </a:t>
            </a:r>
            <a:r>
              <a:rPr lang="tr-TR" sz="7200" b="1" dirty="0" err="1" smtClean="0"/>
              <a:t>Nişaburlu</a:t>
            </a:r>
            <a:r>
              <a:rPr lang="tr-TR" sz="7200" b="1" dirty="0" smtClean="0"/>
              <a:t> </a:t>
            </a:r>
            <a:r>
              <a:rPr lang="tr-TR" sz="7200" b="1" dirty="0" err="1" smtClean="0"/>
              <a:t>Cüveyni</a:t>
            </a:r>
            <a:r>
              <a:rPr lang="tr-TR" sz="7200" b="1" dirty="0" smtClean="0"/>
              <a:t> </a:t>
            </a:r>
            <a:r>
              <a:rPr lang="tr-TR" sz="7200" dirty="0"/>
              <a:t>şöyle der :«İlkbahar ve yaz aylarında kimse gündüz suya giremez. Akar suda ellerini yıkayamaz. Gümüş ve altın kaplara su dolduramaz... </a:t>
            </a:r>
            <a:r>
              <a:rPr lang="tr-TR" sz="7200" b="1" dirty="0"/>
              <a:t>Suyun ruhu, temiz olmayan şeylerle kirletilmemelidir</a:t>
            </a:r>
            <a:r>
              <a:rPr lang="tr-TR" sz="7200" b="1" dirty="0" smtClean="0"/>
              <a:t>».</a:t>
            </a:r>
          </a:p>
          <a:p>
            <a:r>
              <a:rPr lang="tr-TR" sz="7200" b="1" dirty="0" smtClean="0"/>
              <a:t>Cengiz </a:t>
            </a:r>
            <a:r>
              <a:rPr lang="tr-TR" sz="7200" b="1" dirty="0"/>
              <a:t>Han</a:t>
            </a:r>
            <a:r>
              <a:rPr lang="tr-TR" sz="7200" dirty="0"/>
              <a:t>, suya saygıyı yasalaştırır ve suya saygı Anadolu Türk boylarında da sürer. İslâm Tahtacılar suyu kirletiyor diye abdest almaya karşıdırlar. Suya işemek ve tükürmek, </a:t>
            </a:r>
            <a:r>
              <a:rPr lang="tr-TR" sz="7200" b="1" dirty="0"/>
              <a:t>Tahtacılarda</a:t>
            </a:r>
            <a:r>
              <a:rPr lang="tr-TR" sz="7200" dirty="0"/>
              <a:t> en büyük günahlardan biridir. Bu nedenle, tuvaletlerde su bulunmaz. Okullarda Tahtacı çocuklarının tuvalete girdiklerinde musluğu açtıkları, fakat su kullanmadıkları görülür. Bu davranış </a:t>
            </a:r>
            <a:r>
              <a:rPr lang="tr-TR" sz="7200" b="1" dirty="0"/>
              <a:t>kutsal suya saygının</a:t>
            </a:r>
            <a:r>
              <a:rPr lang="tr-TR" sz="7200" dirty="0"/>
              <a:t>, suyu kirletmekten çekinişin sonucudur. Eski Türklerdeki su kültü, Abı Hayat temasını yaratır. Bu yaşam suyu ile ölümsüzlük kazanılır.</a:t>
            </a:r>
          </a:p>
          <a:p>
            <a:pPr marL="0" indent="0">
              <a:buNone/>
            </a:pPr>
            <a:r>
              <a:rPr lang="tr-TR" sz="7200" b="1" dirty="0" smtClean="0"/>
              <a:t>Doğan </a:t>
            </a:r>
            <a:r>
              <a:rPr lang="tr-TR" sz="7200" b="1" dirty="0"/>
              <a:t>Avcıoğlu Türklerin Tarihi Cilt 1</a:t>
            </a:r>
            <a:r>
              <a:rPr lang="tr-TR" sz="7200" dirty="0"/>
              <a:t>. ss.307-308</a:t>
            </a:r>
          </a:p>
          <a:p>
            <a:endParaRPr lang="tr-TR" sz="7200" dirty="0"/>
          </a:p>
          <a:p>
            <a:r>
              <a:rPr lang="tr-TR" sz="7200" dirty="0" smtClean="0"/>
              <a:t>Bozkırda </a:t>
            </a:r>
            <a:r>
              <a:rPr lang="tr-TR" sz="7200" dirty="0"/>
              <a:t>nehir geçişi büyük önem taşır. Daha önce Oğuzların Volga'yı ancak kışın nehir donunca aşabildiklerini yazmıştık. </a:t>
            </a:r>
            <a:endParaRPr lang="tr-TR" sz="7200" dirty="0" smtClean="0"/>
          </a:p>
          <a:p>
            <a:r>
              <a:rPr lang="tr-TR" sz="7200" b="1" dirty="0" err="1" smtClean="0">
                <a:solidFill>
                  <a:srgbClr val="C00000"/>
                </a:solidFill>
              </a:rPr>
              <a:t>Oğuzname'de</a:t>
            </a:r>
            <a:r>
              <a:rPr lang="tr-TR" sz="7200" b="1" dirty="0" smtClean="0">
                <a:solidFill>
                  <a:srgbClr val="C00000"/>
                </a:solidFill>
              </a:rPr>
              <a:t> </a:t>
            </a:r>
            <a:r>
              <a:rPr lang="tr-TR" sz="7200" b="1" dirty="0">
                <a:solidFill>
                  <a:srgbClr val="C00000"/>
                </a:solidFill>
              </a:rPr>
              <a:t>salı keşfeden kişi, boyun büyük bir atası sayılır. </a:t>
            </a:r>
            <a:r>
              <a:rPr lang="tr-TR" sz="7200" b="1" dirty="0"/>
              <a:t>Jean-Paul </a:t>
            </a:r>
            <a:r>
              <a:rPr lang="tr-TR" sz="7200" b="1" dirty="0" err="1"/>
              <a:t>Roux’ya</a:t>
            </a:r>
            <a:r>
              <a:rPr lang="tr-TR" sz="7200" b="1" dirty="0"/>
              <a:t> göre, Selçukluların adı, </a:t>
            </a:r>
            <a:r>
              <a:rPr lang="tr-TR" sz="7200" b="1" dirty="0" err="1"/>
              <a:t>sal’ın</a:t>
            </a:r>
            <a:r>
              <a:rPr lang="tr-TR" sz="7200" b="1" dirty="0"/>
              <a:t> önemi nedeniyle </a:t>
            </a:r>
            <a:r>
              <a:rPr lang="tr-TR" sz="7200" b="1" dirty="0" err="1"/>
              <a:t>Salcık</a:t>
            </a:r>
            <a:r>
              <a:rPr lang="tr-TR" sz="7200" b="1" dirty="0"/>
              <a:t>, yani «küçük sal» olabilir. Selçuk ise, «küçük sel» anlamına gelir. Sel Arapça, sal ise Türkçedir (</a:t>
            </a:r>
            <a:r>
              <a:rPr lang="tr-TR" sz="7200" b="1" dirty="0" err="1"/>
              <a:t>Faune</a:t>
            </a:r>
            <a:r>
              <a:rPr lang="tr-TR" sz="7200" b="1" dirty="0"/>
              <a:t> et </a:t>
            </a:r>
            <a:r>
              <a:rPr lang="tr-TR" sz="7200" b="1" dirty="0" err="1"/>
              <a:t>Flore</a:t>
            </a:r>
            <a:r>
              <a:rPr lang="tr-TR" sz="7200" b="1" dirty="0"/>
              <a:t> </a:t>
            </a:r>
            <a:r>
              <a:rPr lang="tr-TR" sz="7200" b="1" dirty="0" err="1"/>
              <a:t>sacrees</a:t>
            </a:r>
            <a:r>
              <a:rPr lang="tr-TR" sz="7200" b="1" dirty="0"/>
              <a:t>, s. 134)</a:t>
            </a:r>
          </a:p>
          <a:p>
            <a:endParaRPr lang="tr-TR" sz="7200" dirty="0"/>
          </a:p>
          <a:p>
            <a:pPr marL="0" indent="0">
              <a:buNone/>
            </a:pPr>
            <a:r>
              <a:rPr lang="tr-TR" sz="7200" b="1" dirty="0"/>
              <a:t>Doğan Avcıoğlu Türklerin Tarihi Cilt 1. </a:t>
            </a:r>
            <a:r>
              <a:rPr lang="tr-TR" sz="7200" dirty="0"/>
              <a:t>ss.358</a:t>
            </a:r>
          </a:p>
          <a:p>
            <a:endParaRPr lang="tr-TR" sz="7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0555571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432048"/>
          </a:xfrm>
        </p:spPr>
        <p:txBody>
          <a:bodyPr>
            <a:normAutofit fontScale="90000"/>
          </a:bodyPr>
          <a:lstStyle/>
          <a:p>
            <a:r>
              <a:rPr lang="tr-TR" dirty="0" smtClean="0">
                <a:solidFill>
                  <a:srgbClr val="C00000"/>
                </a:solidFill>
              </a:rPr>
              <a:t>Yaşamın temelindeki SU</a:t>
            </a:r>
            <a:endParaRPr lang="tr-TR" dirty="0">
              <a:solidFill>
                <a:srgbClr val="C00000"/>
              </a:solidFill>
            </a:endParaRPr>
          </a:p>
        </p:txBody>
      </p:sp>
      <p:sp>
        <p:nvSpPr>
          <p:cNvPr id="3" name="İçerik Yer Tutucusu 2"/>
          <p:cNvSpPr>
            <a:spLocks noGrp="1"/>
          </p:cNvSpPr>
          <p:nvPr>
            <p:ph idx="1"/>
          </p:nvPr>
        </p:nvSpPr>
        <p:spPr>
          <a:xfrm>
            <a:off x="251520" y="548680"/>
            <a:ext cx="8892480" cy="6768752"/>
          </a:xfrm>
        </p:spPr>
        <p:txBody>
          <a:bodyPr>
            <a:noAutofit/>
          </a:bodyPr>
          <a:lstStyle/>
          <a:p>
            <a:pPr marL="0" lvl="0" indent="0">
              <a:buNone/>
            </a:pPr>
            <a:r>
              <a:rPr lang="tr-TR" altLang="tr-TR" sz="2400" b="1" dirty="0">
                <a:solidFill>
                  <a:srgbClr val="C00000"/>
                </a:solidFill>
                <a:cs typeface="Arial" panose="020B0604020202020204" pitchFamily="34" charset="0"/>
              </a:rPr>
              <a:t>Anlaşılan odur ki, Türkler, yaşamın temelinde olan temeli su olarak keşfetmişlerdir. Kişi, yaşam, ölüm kelimeleri hep su ile ilişkilidir. Bu anlayış ise Tektanrıcı Sami dinlerinin toprak temelli (Human, Humus) yaratılış ve insan inançlarının karşısında </a:t>
            </a:r>
            <a:r>
              <a:rPr lang="tr-TR" altLang="tr-TR" sz="2400" b="1" dirty="0" smtClean="0">
                <a:solidFill>
                  <a:srgbClr val="C00000"/>
                </a:solidFill>
                <a:cs typeface="Arial" panose="020B0604020202020204" pitchFamily="34" charset="0"/>
              </a:rPr>
              <a:t>yer almaktadır.</a:t>
            </a:r>
          </a:p>
          <a:p>
            <a:pPr marL="0" lvl="0" indent="0">
              <a:buNone/>
            </a:pPr>
            <a:endParaRPr lang="tr-TR" altLang="tr-TR" sz="2000" b="1" dirty="0" smtClean="0">
              <a:solidFill>
                <a:srgbClr val="C00000"/>
              </a:solidFill>
              <a:cs typeface="Arial" panose="020B0604020202020204" pitchFamily="34" charset="0"/>
            </a:endParaRPr>
          </a:p>
          <a:p>
            <a:pPr marL="0" lvl="0" indent="0">
              <a:buNone/>
            </a:pPr>
            <a:r>
              <a:rPr lang="tr-TR" altLang="tr-TR" sz="2000" b="1" dirty="0" smtClean="0">
                <a:solidFill>
                  <a:srgbClr val="C00000"/>
                </a:solidFill>
                <a:cs typeface="Arial" panose="020B0604020202020204" pitchFamily="34" charset="0"/>
              </a:rPr>
              <a:t>Yaşam </a:t>
            </a:r>
            <a:r>
              <a:rPr lang="tr-TR" altLang="tr-TR" sz="2000" b="1" dirty="0">
                <a:solidFill>
                  <a:srgbClr val="C00000"/>
                </a:solidFill>
                <a:cs typeface="Arial" panose="020B0604020202020204" pitchFamily="34" charset="0"/>
              </a:rPr>
              <a:t>döngüsünü sağlayan su ise yer ve gök arasında devri daim etmektedir. Ve bu devridaim neticesinde biriken sular, nehirler, göller ve denizleri de oluşturmaktadır.</a:t>
            </a:r>
            <a:r>
              <a:rPr lang="tr-TR" altLang="tr-TR" sz="2000" b="1" dirty="0">
                <a:solidFill>
                  <a:srgbClr val="C00000"/>
                </a:solidFill>
              </a:rPr>
              <a:t/>
            </a:r>
            <a:br>
              <a:rPr lang="tr-TR" altLang="tr-TR" sz="2000" b="1" dirty="0">
                <a:solidFill>
                  <a:srgbClr val="C00000"/>
                </a:solidFill>
              </a:rPr>
            </a:br>
            <a:r>
              <a:rPr lang="tr-TR" altLang="tr-TR" sz="2000" b="1" dirty="0" smtClean="0">
                <a:solidFill>
                  <a:srgbClr val="C00000"/>
                </a:solidFill>
                <a:cs typeface="Arial" panose="020B0604020202020204" pitchFamily="34" charset="0"/>
              </a:rPr>
              <a:t>Türkler </a:t>
            </a:r>
            <a:r>
              <a:rPr lang="tr-TR" altLang="tr-TR" sz="2000" b="1" dirty="0">
                <a:solidFill>
                  <a:srgbClr val="C00000"/>
                </a:solidFill>
                <a:cs typeface="Arial" panose="020B0604020202020204" pitchFamily="34" charset="0"/>
              </a:rPr>
              <a:t>hayatın temeli olarak düşündükleri sular misali yerküre yuvarlağında denizler ve karalar olmak üzere ulaşılmadık, adım atılmadık yer bırakmamışlardır. Türkiye dışındaki coğrafyalarda Türkçe 7500 yer adı ile Türkçe </a:t>
            </a:r>
            <a:r>
              <a:rPr lang="tr-TR" altLang="tr-TR" sz="2000" b="1" dirty="0" err="1">
                <a:solidFill>
                  <a:srgbClr val="C00000"/>
                </a:solidFill>
                <a:cs typeface="Arial" panose="020B0604020202020204" pitchFamily="34" charset="0"/>
              </a:rPr>
              <a:t>eksonim</a:t>
            </a:r>
            <a:r>
              <a:rPr lang="tr-TR" altLang="tr-TR" sz="2000" b="1" dirty="0">
                <a:solidFill>
                  <a:srgbClr val="C00000"/>
                </a:solidFill>
                <a:cs typeface="Arial" panose="020B0604020202020204" pitchFamily="34" charset="0"/>
              </a:rPr>
              <a:t> onomastiği konusunda dünyada ilk sırada yer almaktadır. Bu da yer adları üzerinden dünyaya vurulan yaşayan damgalardır.</a:t>
            </a:r>
            <a:r>
              <a:rPr lang="tr-TR" altLang="tr-TR" sz="2000" b="1" dirty="0">
                <a:solidFill>
                  <a:srgbClr val="C00000"/>
                </a:solidFill>
              </a:rPr>
              <a:t/>
            </a:r>
            <a:br>
              <a:rPr lang="tr-TR" altLang="tr-TR" sz="2000" b="1" dirty="0">
                <a:solidFill>
                  <a:srgbClr val="C00000"/>
                </a:solidFill>
              </a:rPr>
            </a:br>
            <a:r>
              <a:rPr lang="tr-TR" altLang="tr-TR" sz="2000" b="1" dirty="0" smtClean="0">
                <a:solidFill>
                  <a:srgbClr val="C00000"/>
                </a:solidFill>
                <a:cs typeface="Arial" panose="020B0604020202020204" pitchFamily="34" charset="0"/>
              </a:rPr>
              <a:t>Haluk </a:t>
            </a:r>
            <a:r>
              <a:rPr lang="tr-TR" altLang="tr-TR" sz="2000" b="1" dirty="0">
                <a:solidFill>
                  <a:srgbClr val="C00000"/>
                </a:solidFill>
                <a:cs typeface="Arial" panose="020B0604020202020204" pitchFamily="34" charset="0"/>
              </a:rPr>
              <a:t>Berkmen beyin yazısından çıkan mesaj Türklerin evvel emirde ve kıtalara yayılan ve dil üzerinden ilerleyen bir kültürel birliği oluşturma konusunda hızla yol almalarının gereğidir. Bu şekilde tüm kıtaların Turan halkları yaratılmışlar olarak nitelendirilen, tanımlanan Türk adı altında birliğe, birlikteliğe ulaşmış olacaklardır. Kaynak ise Asya’nın suları, nehirleri, dağları, bozkırları, golleri, denizleredir. Ulaşım yollarının canlılığı da</a:t>
            </a:r>
            <a:r>
              <a:rPr lang="tr-TR" altLang="tr-TR" sz="2000" b="1" dirty="0" smtClean="0">
                <a:solidFill>
                  <a:srgbClr val="C00000"/>
                </a:solidFill>
                <a:cs typeface="Arial" panose="020B0604020202020204" pitchFamily="34" charset="0"/>
              </a:rPr>
              <a:t>.  Ataların </a:t>
            </a:r>
            <a:r>
              <a:rPr lang="tr-TR" altLang="tr-TR" sz="2000" b="1" dirty="0">
                <a:solidFill>
                  <a:srgbClr val="C00000"/>
                </a:solidFill>
                <a:cs typeface="Arial" panose="020B0604020202020204" pitchFamily="34" charset="0"/>
              </a:rPr>
              <a:t>dediğin gibi su akar yolunu bulur</a:t>
            </a:r>
            <a:r>
              <a:rPr lang="tr-TR" altLang="tr-TR" sz="2000" dirty="0">
                <a:solidFill>
                  <a:srgbClr val="222222"/>
                </a:solidFill>
                <a:cs typeface="Arial" panose="020B0604020202020204" pitchFamily="34" charset="0"/>
              </a:rPr>
              <a:t>.</a:t>
            </a:r>
            <a:r>
              <a:rPr lang="tr-TR" altLang="tr-TR" sz="2000" dirty="0"/>
              <a:t/>
            </a:r>
            <a:br>
              <a:rPr lang="tr-TR" altLang="tr-TR" sz="2000" dirty="0"/>
            </a:br>
            <a:endParaRPr lang="tr-TR" altLang="tr-TR" sz="2000" dirty="0">
              <a:latin typeface="Arial" panose="020B0604020202020204" pitchFamily="34" charset="0"/>
            </a:endParaRPr>
          </a:p>
          <a:p>
            <a:endParaRPr lang="tr-TR" sz="20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16825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188640"/>
            <a:ext cx="8229600" cy="778098"/>
          </a:xfrm>
        </p:spPr>
        <p:txBody>
          <a:bodyPr/>
          <a:lstStyle/>
          <a:p>
            <a:r>
              <a:rPr lang="tr-TR" dirty="0" err="1" smtClean="0">
                <a:solidFill>
                  <a:srgbClr val="C00000"/>
                </a:solidFill>
              </a:rPr>
              <a:t>Kiş</a:t>
            </a:r>
            <a:r>
              <a:rPr lang="tr-TR" dirty="0" smtClean="0">
                <a:solidFill>
                  <a:srgbClr val="C00000"/>
                </a:solidFill>
              </a:rPr>
              <a:t> (Su Samuru) ve Kişi</a:t>
            </a:r>
            <a:endParaRPr lang="tr-TR"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96752"/>
            <a:ext cx="4320480" cy="5112568"/>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pic>
        <p:nvPicPr>
          <p:cNvPr id="5" name="Resi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196752"/>
            <a:ext cx="4464496" cy="5112568"/>
          </a:xfrm>
          <a:prstGeom prst="rect">
            <a:avLst/>
          </a:prstGeom>
        </p:spPr>
      </p:pic>
    </p:spTree>
    <p:extLst>
      <p:ext uri="{BB962C8B-B14F-4D97-AF65-F5344CB8AC3E}">
        <p14:creationId xmlns:p14="http://schemas.microsoft.com/office/powerpoint/2010/main" val="3788902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94122"/>
          </a:xfrm>
        </p:spPr>
        <p:txBody>
          <a:bodyPr>
            <a:normAutofit fontScale="90000"/>
          </a:bodyPr>
          <a:lstStyle/>
          <a:p>
            <a:r>
              <a:rPr lang="tr-TR" b="1" i="1" dirty="0" smtClean="0"/>
              <a:t>    </a:t>
            </a:r>
            <a:r>
              <a:rPr lang="tr-TR" b="1" i="1" dirty="0" smtClean="0">
                <a:solidFill>
                  <a:srgbClr val="C00000"/>
                </a:solidFill>
              </a:rPr>
              <a:t>Kişi</a:t>
            </a:r>
            <a:r>
              <a:rPr lang="tr-TR" b="1" i="1" dirty="0">
                <a:solidFill>
                  <a:srgbClr val="C00000"/>
                </a:solidFill>
              </a:rPr>
              <a:t>:  “Yaşam, Ölüm, Yaratılan”        </a:t>
            </a:r>
            <a:r>
              <a:rPr lang="tr-TR" i="1" dirty="0">
                <a:solidFill>
                  <a:srgbClr val="C00000"/>
                </a:solidFill>
              </a:rPr>
              <a:t/>
            </a:r>
            <a:br>
              <a:rPr lang="tr-TR" i="1" dirty="0">
                <a:solidFill>
                  <a:srgbClr val="C00000"/>
                </a:solidFill>
              </a:rPr>
            </a:br>
            <a:r>
              <a:rPr lang="tr-TR" dirty="0" smtClean="0">
                <a:solidFill>
                  <a:srgbClr val="C00000"/>
                </a:solidFill>
              </a:rPr>
              <a:t>Su Felsefesi</a:t>
            </a:r>
            <a:endParaRPr lang="en-US" dirty="0">
              <a:solidFill>
                <a:srgbClr val="C00000"/>
              </a:solidFill>
            </a:endParaRPr>
          </a:p>
        </p:txBody>
      </p:sp>
      <p:sp>
        <p:nvSpPr>
          <p:cNvPr id="3" name="İçerik Yer Tutucusu 2"/>
          <p:cNvSpPr>
            <a:spLocks noGrp="1"/>
          </p:cNvSpPr>
          <p:nvPr>
            <p:ph idx="1"/>
          </p:nvPr>
        </p:nvSpPr>
        <p:spPr>
          <a:xfrm>
            <a:off x="107504" y="1484784"/>
            <a:ext cx="8856984" cy="5256584"/>
          </a:xfrm>
        </p:spPr>
        <p:txBody>
          <a:bodyPr>
            <a:normAutofit fontScale="77500" lnSpcReduction="20000"/>
          </a:bodyPr>
          <a:lstStyle/>
          <a:p>
            <a:r>
              <a:rPr lang="tr-TR" dirty="0"/>
              <a:t>Kişi, Sibirya’nın güneyindeki sulak yerlerde,  su kenarlarında yaşayan </a:t>
            </a:r>
            <a:r>
              <a:rPr lang="tr-TR" dirty="0" err="1"/>
              <a:t>kiş</a:t>
            </a:r>
            <a:r>
              <a:rPr lang="tr-TR" dirty="0"/>
              <a:t> (su samuru) ile ilintilidir.</a:t>
            </a:r>
          </a:p>
          <a:p>
            <a:r>
              <a:rPr lang="tr-TR" b="1" dirty="0"/>
              <a:t>Farabi</a:t>
            </a:r>
            <a:r>
              <a:rPr lang="tr-TR" dirty="0"/>
              <a:t>’de felsefi olarak ortaya konulan metinler, </a:t>
            </a:r>
            <a:r>
              <a:rPr lang="tr-TR" b="1" dirty="0"/>
              <a:t>Yunus Emre</a:t>
            </a:r>
            <a:r>
              <a:rPr lang="tr-TR" dirty="0"/>
              <a:t>’de dizelerle dile gelmiştir. Sibirya’nın güneyindeki su kenarlarında </a:t>
            </a:r>
            <a:r>
              <a:rPr lang="tr-TR" dirty="0" err="1"/>
              <a:t>kiş</a:t>
            </a:r>
            <a:r>
              <a:rPr lang="tr-TR" dirty="0"/>
              <a:t> (su samuru) ile başlayan insan yolculuğumuz, Küçük Asya’nın Sivrihisar kasabasında </a:t>
            </a:r>
            <a:r>
              <a:rPr lang="tr-TR" b="1" dirty="0"/>
              <a:t>Yunus Emre</a:t>
            </a:r>
            <a:r>
              <a:rPr lang="tr-TR" dirty="0"/>
              <a:t> ile nihai şeklini almıştır. </a:t>
            </a:r>
            <a:endParaRPr lang="tr-TR" dirty="0" smtClean="0"/>
          </a:p>
          <a:p>
            <a:r>
              <a:rPr lang="tr-TR" b="1" dirty="0" smtClean="0"/>
              <a:t>Yunus </a:t>
            </a:r>
            <a:r>
              <a:rPr lang="tr-TR" b="1" dirty="0"/>
              <a:t>Emre</a:t>
            </a:r>
            <a:r>
              <a:rPr lang="tr-TR" dirty="0"/>
              <a:t>’nin 417 şiirinde insanı ve evreni tüm yedi kavram ile tanımlayan Türkçe artık kıvamını bulmuş, en üst dereceden bir ifade gücünü kazanmıştır.</a:t>
            </a:r>
          </a:p>
          <a:p>
            <a:r>
              <a:rPr lang="tr-TR" b="1" dirty="0"/>
              <a:t>Humus (toprak) ve </a:t>
            </a:r>
            <a:r>
              <a:rPr lang="tr-TR" b="1" dirty="0" err="1"/>
              <a:t>Kiş</a:t>
            </a:r>
            <a:r>
              <a:rPr lang="tr-TR" b="1" dirty="0"/>
              <a:t> (su samuru) kökenli farklı etimolojik kökenlerin elverdiği, sabit ve dinamik kişilik farkları </a:t>
            </a:r>
            <a:r>
              <a:rPr lang="tr-TR" dirty="0"/>
              <a:t>da, birörnek (</a:t>
            </a:r>
            <a:r>
              <a:rPr lang="tr-TR" dirty="0" err="1"/>
              <a:t>uniform</a:t>
            </a:r>
            <a:r>
              <a:rPr lang="tr-TR" dirty="0"/>
              <a:t>) ve </a:t>
            </a:r>
            <a:r>
              <a:rPr lang="tr-TR" dirty="0" err="1"/>
              <a:t>binçiçek</a:t>
            </a:r>
            <a:r>
              <a:rPr lang="tr-TR" dirty="0"/>
              <a:t> (hercai) zenginliğinin zıtlıklarıdır. </a:t>
            </a:r>
            <a:endParaRPr lang="tr-TR" dirty="0" smtClean="0"/>
          </a:p>
          <a:p>
            <a:r>
              <a:rPr lang="tr-TR" dirty="0" err="1" smtClean="0"/>
              <a:t>Birey’in</a:t>
            </a:r>
            <a:r>
              <a:rPr lang="tr-TR" dirty="0" smtClean="0"/>
              <a:t> </a:t>
            </a:r>
            <a:r>
              <a:rPr lang="tr-TR" dirty="0"/>
              <a:t>“</a:t>
            </a:r>
            <a:r>
              <a:rPr lang="tr-TR" dirty="0" err="1"/>
              <a:t>bir”liği</a:t>
            </a:r>
            <a:r>
              <a:rPr lang="tr-TR" dirty="0"/>
              <a:t>, benciliği ve </a:t>
            </a:r>
            <a:r>
              <a:rPr lang="tr-TR" dirty="0" err="1"/>
              <a:t>gönülün</a:t>
            </a:r>
            <a:r>
              <a:rPr lang="tr-TR" dirty="0"/>
              <a:t> bencileyin zenginliği farkıdır bu.</a:t>
            </a:r>
          </a:p>
          <a:p>
            <a:endParaRPr lang="en-US"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436248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850106"/>
          </a:xfrm>
        </p:spPr>
        <p:txBody>
          <a:bodyPr/>
          <a:lstStyle/>
          <a:p>
            <a:r>
              <a:rPr lang="tr-TR" dirty="0" smtClean="0"/>
              <a:t>Yer Gök Su</a:t>
            </a:r>
            <a:endParaRPr lang="tr-TR" dirty="0"/>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96752"/>
            <a:ext cx="8928992" cy="5544616"/>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24945122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692696"/>
          </a:xfrm>
        </p:spPr>
        <p:txBody>
          <a:bodyPr>
            <a:normAutofit fontScale="90000"/>
          </a:bodyPr>
          <a:lstStyle/>
          <a:p>
            <a:r>
              <a:rPr lang="en-US" dirty="0" smtClean="0"/>
              <a:t/>
            </a:r>
            <a:br>
              <a:rPr lang="en-US" dirty="0" smtClean="0"/>
            </a:br>
            <a:r>
              <a:rPr lang="en-US" dirty="0" err="1" smtClean="0">
                <a:solidFill>
                  <a:srgbClr val="C00000"/>
                </a:solidFill>
              </a:rPr>
              <a:t>Yer</a:t>
            </a:r>
            <a:r>
              <a:rPr lang="en-US" dirty="0" smtClean="0">
                <a:solidFill>
                  <a:srgbClr val="C00000"/>
                </a:solidFill>
              </a:rPr>
              <a:t> </a:t>
            </a:r>
            <a:r>
              <a:rPr lang="tr-TR" dirty="0" smtClean="0">
                <a:solidFill>
                  <a:srgbClr val="C00000"/>
                </a:solidFill>
              </a:rPr>
              <a:t>Gök </a:t>
            </a:r>
            <a:r>
              <a:rPr lang="tr-TR" dirty="0" err="1" smtClean="0">
                <a:solidFill>
                  <a:srgbClr val="C00000"/>
                </a:solidFill>
              </a:rPr>
              <a:t>İduk</a:t>
            </a:r>
            <a:r>
              <a:rPr lang="tr-TR" dirty="0" smtClean="0">
                <a:solidFill>
                  <a:srgbClr val="C00000"/>
                </a:solidFill>
              </a:rPr>
              <a:t> Su</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496" y="1052736"/>
            <a:ext cx="9108504" cy="580526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398890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387424"/>
            <a:ext cx="8229600" cy="1224136"/>
          </a:xfrm>
        </p:spPr>
        <p:txBody>
          <a:bodyPr/>
          <a:lstStyle/>
          <a:p>
            <a:r>
              <a:rPr lang="tr-TR" dirty="0" smtClean="0">
                <a:solidFill>
                  <a:srgbClr val="C00000"/>
                </a:solidFill>
              </a:rPr>
              <a:t>Su</a:t>
            </a:r>
            <a:endParaRPr lang="tr-TR" dirty="0">
              <a:solidFill>
                <a:srgbClr val="C00000"/>
              </a:solidFill>
            </a:endParaRPr>
          </a:p>
        </p:txBody>
      </p:sp>
      <p:sp>
        <p:nvSpPr>
          <p:cNvPr id="3" name="İçerik Yer Tutucusu 2"/>
          <p:cNvSpPr>
            <a:spLocks noGrp="1"/>
          </p:cNvSpPr>
          <p:nvPr>
            <p:ph idx="1"/>
          </p:nvPr>
        </p:nvSpPr>
        <p:spPr>
          <a:xfrm>
            <a:off x="457200" y="620688"/>
            <a:ext cx="8229600" cy="6048672"/>
          </a:xfrm>
        </p:spPr>
        <p:txBody>
          <a:bodyPr>
            <a:normAutofit fontScale="77500" lnSpcReduction="20000"/>
          </a:bodyPr>
          <a:lstStyle/>
          <a:p>
            <a:pPr marL="0" indent="0">
              <a:buNone/>
            </a:pPr>
            <a:r>
              <a:rPr lang="tr-TR" dirty="0"/>
              <a:t>Kelimelerin etimolojik kökenlerine gittiğimiz zaman insan kavramı Arapçadır ve anlamakla ilintilidir. </a:t>
            </a:r>
            <a:r>
              <a:rPr lang="tr-TR" b="1" dirty="0">
                <a:solidFill>
                  <a:srgbClr val="C00000"/>
                </a:solidFill>
              </a:rPr>
              <a:t>Türklerde karşılığı kişi kavramının kökeni ise su ile alakalıdır.</a:t>
            </a:r>
          </a:p>
          <a:p>
            <a:pPr marL="0" indent="0">
              <a:buNone/>
            </a:pPr>
            <a:r>
              <a:rPr lang="tr-TR" b="1" dirty="0">
                <a:solidFill>
                  <a:srgbClr val="C00000"/>
                </a:solidFill>
              </a:rPr>
              <a:t>Dilimizde; yaşam, ölüm, kişi bu üç kavram su ile ilintilidir.</a:t>
            </a:r>
          </a:p>
          <a:p>
            <a:pPr marL="0" indent="0">
              <a:buNone/>
            </a:pPr>
            <a:r>
              <a:rPr lang="tr-TR" dirty="0"/>
              <a:t>Hint-Avrupa kökenli </a:t>
            </a:r>
            <a:r>
              <a:rPr lang="tr-TR" b="1" dirty="0">
                <a:solidFill>
                  <a:srgbClr val="C00000"/>
                </a:solidFill>
              </a:rPr>
              <a:t>insan</a:t>
            </a:r>
            <a:r>
              <a:rPr lang="tr-TR" dirty="0"/>
              <a:t> tabirinde esas olan anlamak iken, </a:t>
            </a:r>
            <a:r>
              <a:rPr lang="tr-TR" b="1" dirty="0">
                <a:solidFill>
                  <a:srgbClr val="C00000"/>
                </a:solidFill>
              </a:rPr>
              <a:t>kişi</a:t>
            </a:r>
            <a:r>
              <a:rPr lang="tr-TR" dirty="0"/>
              <a:t> tabirinde yaratılan olmak (insan tanrı tarafından yaratılmıştır) önem kazanmaktadır.</a:t>
            </a:r>
          </a:p>
          <a:p>
            <a:r>
              <a:rPr lang="tr-TR" dirty="0" err="1"/>
              <a:t>Tonyukuk</a:t>
            </a:r>
            <a:r>
              <a:rPr lang="tr-TR" dirty="0"/>
              <a:t>, Bilge Kağan ve </a:t>
            </a:r>
            <a:r>
              <a:rPr lang="tr-TR" dirty="0" err="1"/>
              <a:t>Kültigin</a:t>
            </a:r>
            <a:r>
              <a:rPr lang="tr-TR" dirty="0"/>
              <a:t> yazıtlarında bunlar açık açık ifade </a:t>
            </a:r>
            <a:r>
              <a:rPr lang="tr-TR" dirty="0" smtClean="0"/>
              <a:t>edilmiştir; </a:t>
            </a:r>
            <a:r>
              <a:rPr lang="tr-TR" dirty="0"/>
              <a:t>kişi ölümlüdür</a:t>
            </a:r>
            <a:r>
              <a:rPr lang="tr-TR" dirty="0" smtClean="0"/>
              <a:t>.</a:t>
            </a:r>
            <a:r>
              <a:rPr lang="tr-TR" b="1" i="1" dirty="0"/>
              <a:t> </a:t>
            </a:r>
            <a:endParaRPr lang="tr-TR" b="1" i="1" dirty="0" smtClean="0"/>
          </a:p>
          <a:p>
            <a:r>
              <a:rPr lang="tr-TR" b="1" i="1" dirty="0" smtClean="0"/>
              <a:t>Arapça </a:t>
            </a:r>
            <a:r>
              <a:rPr lang="tr-TR" b="1" i="1" dirty="0">
                <a:solidFill>
                  <a:srgbClr val="C00000"/>
                </a:solidFill>
              </a:rPr>
              <a:t>insan</a:t>
            </a:r>
            <a:r>
              <a:rPr lang="tr-TR" b="1" i="1" dirty="0"/>
              <a:t> </a:t>
            </a:r>
            <a:r>
              <a:rPr lang="tr-TR" b="1" i="1" dirty="0">
                <a:solidFill>
                  <a:srgbClr val="C00000"/>
                </a:solidFill>
              </a:rPr>
              <a:t>kavramının </a:t>
            </a:r>
            <a:r>
              <a:rPr lang="tr-TR" b="1" i="1" dirty="0"/>
              <a:t>kökünde Hint Avrupa kökü olan </a:t>
            </a:r>
            <a:r>
              <a:rPr lang="tr-TR" b="1" i="1" dirty="0" err="1"/>
              <a:t>ins</a:t>
            </a:r>
            <a:r>
              <a:rPr lang="tr-TR" b="1" i="1" dirty="0"/>
              <a:t> yer almaktadır, anlayan, duyan, bilen, tanıyan anlamlarını taşımaktadır. İnsan kavramı ise </a:t>
            </a:r>
            <a:r>
              <a:rPr lang="tr-TR" b="1" i="1" dirty="0" smtClean="0"/>
              <a:t>insan </a:t>
            </a:r>
            <a:r>
              <a:rPr lang="tr-TR" b="1" i="1" dirty="0"/>
              <a:t>yetilerinden sadece anlama, duyma, bilmeyi içermektedir.</a:t>
            </a:r>
            <a:endParaRPr lang="tr-TR" i="1" dirty="0"/>
          </a:p>
          <a:p>
            <a:r>
              <a:rPr lang="tr-TR" b="1" i="1" dirty="0">
                <a:solidFill>
                  <a:srgbClr val="C00000"/>
                </a:solidFill>
              </a:rPr>
              <a:t>Kişi kavramı </a:t>
            </a:r>
            <a:r>
              <a:rPr lang="tr-TR" b="1" i="1" dirty="0"/>
              <a:t>ise yaşam ve ölüm esaslıdır, insanın hayatının başını ve sonunu içermektedir. Yaşam ile ölüm arasındaki süre içerisindeki tüm yetileri içermektedir.  Kişi tabirinin kökeni Türkçedir, başka herhangi bir dilden alınmamıştır. Türklerin kendi yaşantılarından süzdükleri bir özdür.</a:t>
            </a:r>
            <a:endParaRPr lang="tr-TR" i="1" dirty="0"/>
          </a:p>
          <a:p>
            <a:pPr marL="0" indent="0">
              <a:buNone/>
            </a:pPr>
            <a:endParaRPr lang="tr-TR" dirty="0" smtClean="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55402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274042"/>
          </a:xfrm>
        </p:spPr>
        <p:txBody>
          <a:bodyPr>
            <a:normAutofit fontScale="90000"/>
          </a:bodyPr>
          <a:lstStyle/>
          <a:p>
            <a:r>
              <a:rPr lang="tr-TR" dirty="0" smtClean="0">
                <a:solidFill>
                  <a:srgbClr val="C00000"/>
                </a:solidFill>
              </a:rPr>
              <a:t>Toprak ve Su</a:t>
            </a:r>
            <a:endParaRPr lang="tr-TR" dirty="0">
              <a:solidFill>
                <a:srgbClr val="C00000"/>
              </a:solidFill>
            </a:endParaRPr>
          </a:p>
        </p:txBody>
      </p:sp>
      <p:sp>
        <p:nvSpPr>
          <p:cNvPr id="3" name="İçerik Yer Tutucusu 2"/>
          <p:cNvSpPr>
            <a:spLocks noGrp="1"/>
          </p:cNvSpPr>
          <p:nvPr>
            <p:ph idx="1"/>
          </p:nvPr>
        </p:nvSpPr>
        <p:spPr>
          <a:xfrm>
            <a:off x="0" y="692696"/>
            <a:ext cx="9036496" cy="6480720"/>
          </a:xfrm>
        </p:spPr>
        <p:txBody>
          <a:bodyPr>
            <a:noAutofit/>
          </a:bodyPr>
          <a:lstStyle/>
          <a:p>
            <a:r>
              <a:rPr lang="tr-TR" sz="2250" b="1" i="1" dirty="0"/>
              <a:t>Diğer bütün dillerde insan kavramı homo, humus, </a:t>
            </a:r>
            <a:r>
              <a:rPr lang="tr-TR" sz="2250" b="1" i="1" dirty="0" err="1"/>
              <a:t>human</a:t>
            </a:r>
            <a:r>
              <a:rPr lang="tr-TR" sz="2250" b="1" i="1" dirty="0"/>
              <a:t> olarak </a:t>
            </a:r>
            <a:r>
              <a:rPr lang="tr-TR" sz="2250" b="1" i="1" dirty="0">
                <a:solidFill>
                  <a:srgbClr val="C00000"/>
                </a:solidFill>
              </a:rPr>
              <a:t>toprak/zemin temelli bir kelime </a:t>
            </a:r>
            <a:r>
              <a:rPr lang="tr-TR" sz="2250" b="1" i="1" dirty="0"/>
              <a:t>olarak karşımıza çıkarken sadece Türk dilinde farklı bir kavram olarak </a:t>
            </a:r>
            <a:r>
              <a:rPr lang="tr-TR" sz="2250" b="1" i="1" dirty="0">
                <a:solidFill>
                  <a:srgbClr val="C00000"/>
                </a:solidFill>
              </a:rPr>
              <a:t>su temelli dinamik kişi kavramı </a:t>
            </a:r>
            <a:r>
              <a:rPr lang="tr-TR" sz="2250" b="1" i="1" dirty="0"/>
              <a:t>kullanılmaktadır ki bir özgünlük ve farklılık </a:t>
            </a:r>
            <a:r>
              <a:rPr lang="tr-TR" sz="2250" b="1" i="1" dirty="0" smtClean="0"/>
              <a:t>söz konusudur</a:t>
            </a:r>
            <a:r>
              <a:rPr lang="tr-TR" sz="2250" b="1" i="1" dirty="0"/>
              <a:t>.</a:t>
            </a:r>
            <a:endParaRPr lang="tr-TR" sz="2250" i="1" dirty="0"/>
          </a:p>
          <a:p>
            <a:r>
              <a:rPr lang="tr-TR" sz="2250" dirty="0" smtClean="0"/>
              <a:t>Türkçede </a:t>
            </a:r>
            <a:r>
              <a:rPr lang="tr-TR" sz="2250" dirty="0"/>
              <a:t>hayat anlamına gelen yaşamın kökü olan yaş, ıslak ya da nemli manasında kullanılmaktadır.</a:t>
            </a:r>
          </a:p>
          <a:p>
            <a:r>
              <a:rPr lang="tr-TR" sz="2250" dirty="0"/>
              <a:t>Türkçede ölüm teriminin kökü de suyla ilişkilidir. Ölüm, öl kökünden türetilmiştir. Öl, ıslak, yaş anlamına gelir.</a:t>
            </a:r>
          </a:p>
          <a:p>
            <a:r>
              <a:rPr lang="tr-TR" sz="2250" dirty="0"/>
              <a:t>İnsan teriminin kökü ve boyun suyla ilişkili oluşu, ayrıca dünyanın su üzerinde durduğu düşüncesi, suyun Türklerin yaratılışında birinci dereceden görev aldığını göstermektedir.</a:t>
            </a:r>
          </a:p>
          <a:p>
            <a:r>
              <a:rPr lang="tr-TR" sz="2250" dirty="0"/>
              <a:t>Suyun değişkenliği, toprağa nüfuz etmesi, buharlaşıp uçması, akışkan olması, ruhun içinde çeşitli katmanlarda dolaşmasını yansıtması açısından önemlidir. Hayatın su kökenli oluşu, yaşama sürecinde ortaya çıkan her türlü iniş çıkışlar ile zorlukları da açıklamaktadır.</a:t>
            </a:r>
          </a:p>
          <a:p>
            <a:r>
              <a:rPr lang="tr-TR" sz="2250" dirty="0"/>
              <a:t>Göktürk merkezli eski Türkler, insana ilişkin “su kökenli oluş” ve “yaratılmış olmak” üzere iki temel düşünce </a:t>
            </a:r>
            <a:r>
              <a:rPr lang="tr-TR" sz="2250" dirty="0" smtClean="0"/>
              <a:t>geliştirmişlerdir.</a:t>
            </a:r>
          </a:p>
          <a:p>
            <a:endParaRPr lang="tr-TR" sz="2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781463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476672"/>
          </a:xfrm>
        </p:spPr>
        <p:txBody>
          <a:bodyPr>
            <a:normAutofit fontScale="90000"/>
          </a:bodyPr>
          <a:lstStyle/>
          <a:p>
            <a:r>
              <a:rPr lang="tr-TR" dirty="0" smtClean="0">
                <a:solidFill>
                  <a:srgbClr val="C00000"/>
                </a:solidFill>
              </a:rPr>
              <a:t>Yer-Su</a:t>
            </a:r>
            <a:endParaRPr lang="tr-TR" dirty="0">
              <a:solidFill>
                <a:srgbClr val="C00000"/>
              </a:solidFill>
            </a:endParaRPr>
          </a:p>
        </p:txBody>
      </p:sp>
      <p:sp>
        <p:nvSpPr>
          <p:cNvPr id="3" name="İçerik Yer Tutucusu 2"/>
          <p:cNvSpPr>
            <a:spLocks noGrp="1"/>
          </p:cNvSpPr>
          <p:nvPr>
            <p:ph idx="1"/>
          </p:nvPr>
        </p:nvSpPr>
        <p:spPr>
          <a:xfrm>
            <a:off x="251520" y="620688"/>
            <a:ext cx="8784976" cy="6237312"/>
          </a:xfrm>
        </p:spPr>
        <p:txBody>
          <a:bodyPr>
            <a:noAutofit/>
          </a:bodyPr>
          <a:lstStyle/>
          <a:p>
            <a:r>
              <a:rPr lang="tr-TR" sz="1800" dirty="0"/>
              <a:t>EVRENSELCİ DİKOTOMİ:  İki Ana ilkeye İndirgenmiş Âlem Düzeni  ı. </a:t>
            </a:r>
            <a:r>
              <a:rPr lang="tr-TR" sz="1800" dirty="0" err="1"/>
              <a:t>Yaruk</a:t>
            </a:r>
            <a:r>
              <a:rPr lang="tr-TR" sz="1800" dirty="0"/>
              <a:t> ve </a:t>
            </a:r>
            <a:r>
              <a:rPr lang="tr-TR" sz="1800" dirty="0" err="1"/>
              <a:t>Karang</a:t>
            </a:r>
            <a:r>
              <a:rPr lang="tr-TR" sz="1800" dirty="0"/>
              <a:t> İlkeleri ile Unsurlar  Kâinatın bütün tezahürlerini </a:t>
            </a:r>
            <a:r>
              <a:rPr lang="tr-TR" sz="1800" dirty="0">
                <a:solidFill>
                  <a:srgbClr val="C00000"/>
                </a:solidFill>
              </a:rPr>
              <a:t>gök ve </a:t>
            </a:r>
            <a:r>
              <a:rPr lang="tr-TR" sz="1800" dirty="0" err="1">
                <a:solidFill>
                  <a:srgbClr val="C00000"/>
                </a:solidFill>
              </a:rPr>
              <a:t>yir-sub</a:t>
            </a:r>
            <a:r>
              <a:rPr lang="tr-TR" sz="1800" dirty="0">
                <a:solidFill>
                  <a:srgbClr val="C00000"/>
                </a:solidFill>
              </a:rPr>
              <a:t>/</a:t>
            </a:r>
            <a:r>
              <a:rPr lang="tr-TR" sz="1800" dirty="0" err="1">
                <a:solidFill>
                  <a:srgbClr val="C00000"/>
                </a:solidFill>
              </a:rPr>
              <a:t>v'un</a:t>
            </a:r>
            <a:r>
              <a:rPr lang="tr-TR" sz="1800" dirty="0">
                <a:solidFill>
                  <a:srgbClr val="C00000"/>
                </a:solidFill>
              </a:rPr>
              <a:t> (yer-su: yeryüzü) </a:t>
            </a:r>
            <a:r>
              <a:rPr lang="tr-TR" sz="1800" dirty="0"/>
              <a:t>temsil ettiği birbirine zıt, fakat birbirini tamamlayan iki  evrensel '</a:t>
            </a:r>
            <a:r>
              <a:rPr lang="tr-TR" sz="1800" dirty="0" err="1"/>
              <a:t>nefes'ten</a:t>
            </a:r>
            <a:r>
              <a:rPr lang="tr-TR" sz="1800" dirty="0"/>
              <a:t> oluşmuş olarak kabul eden sistem, </a:t>
            </a:r>
            <a:r>
              <a:rPr lang="tr-TR" sz="1800" b="1" dirty="0" err="1"/>
              <a:t>proto</a:t>
            </a:r>
            <a:r>
              <a:rPr lang="tr-TR" sz="1800" b="1" dirty="0"/>
              <a:t>-Türk</a:t>
            </a:r>
            <a:r>
              <a:rPr lang="tr-TR" sz="1800" dirty="0"/>
              <a:t> ve  Türklerin en eski, belki de öz kozmolojisiydi. </a:t>
            </a:r>
            <a:endParaRPr lang="tr-TR" sz="1800" dirty="0" smtClean="0"/>
          </a:p>
          <a:p>
            <a:r>
              <a:rPr lang="tr-TR" sz="1800" b="1" dirty="0" err="1" smtClean="0">
                <a:solidFill>
                  <a:srgbClr val="C00000"/>
                </a:solidFill>
              </a:rPr>
              <a:t>Eberhard'ın</a:t>
            </a:r>
            <a:r>
              <a:rPr lang="tr-TR" sz="1800" b="1" dirty="0">
                <a:solidFill>
                  <a:srgbClr val="C00000"/>
                </a:solidFill>
              </a:rPr>
              <a:t>, çoğunluğunu </a:t>
            </a:r>
            <a:r>
              <a:rPr lang="tr-TR" sz="1800" b="1" dirty="0" err="1">
                <a:solidFill>
                  <a:srgbClr val="C00000"/>
                </a:solidFill>
              </a:rPr>
              <a:t>proto</a:t>
            </a:r>
            <a:r>
              <a:rPr lang="tr-TR" sz="1800" b="1" dirty="0">
                <a:solidFill>
                  <a:srgbClr val="C00000"/>
                </a:solidFill>
              </a:rPr>
              <a:t>-Türk saydığı </a:t>
            </a:r>
            <a:r>
              <a:rPr lang="tr-TR" sz="1800" b="1" dirty="0" err="1" smtClean="0">
                <a:solidFill>
                  <a:srgbClr val="C00000"/>
                </a:solidFill>
              </a:rPr>
              <a:t>Çular’dan</a:t>
            </a:r>
            <a:r>
              <a:rPr lang="tr-TR" sz="1800" b="1" dirty="0" smtClean="0">
                <a:solidFill>
                  <a:srgbClr val="C00000"/>
                </a:solidFill>
              </a:rPr>
              <a:t>  </a:t>
            </a:r>
            <a:r>
              <a:rPr lang="tr-TR" sz="1800" b="1" dirty="0">
                <a:solidFill>
                  <a:srgbClr val="C00000"/>
                </a:solidFill>
              </a:rPr>
              <a:t>(MÖ 1059-249 ) </a:t>
            </a:r>
            <a:r>
              <a:rPr lang="tr-TR" sz="1800" dirty="0"/>
              <a:t>önce, bugünkü Kuzey Çin'e hâkim olan </a:t>
            </a:r>
            <a:r>
              <a:rPr lang="tr-TR" sz="1800" dirty="0" err="1"/>
              <a:t>Şang</a:t>
            </a:r>
            <a:r>
              <a:rPr lang="tr-TR" sz="1800" dirty="0"/>
              <a:t> sülalesi döneminde. Ti denilen gök tanrısına, doğa güçlerine ve atalara ibadet ediliyordu. Fakat </a:t>
            </a:r>
            <a:r>
              <a:rPr lang="tr-TR" sz="1800" dirty="0" err="1"/>
              <a:t>Şangların</a:t>
            </a:r>
            <a:r>
              <a:rPr lang="tr-TR" sz="1800" dirty="0"/>
              <a:t> kozmolojisi dağınık inançlardan ibaretti.  </a:t>
            </a:r>
            <a:endParaRPr lang="tr-TR" sz="1800" dirty="0" smtClean="0"/>
          </a:p>
          <a:p>
            <a:r>
              <a:rPr lang="tr-TR" sz="1800" b="1" dirty="0" smtClean="0">
                <a:solidFill>
                  <a:srgbClr val="C00000"/>
                </a:solidFill>
              </a:rPr>
              <a:t>Böylece</a:t>
            </a:r>
            <a:r>
              <a:rPr lang="tr-TR" sz="1800" b="1" dirty="0">
                <a:solidFill>
                  <a:srgbClr val="C00000"/>
                </a:solidFill>
              </a:rPr>
              <a:t>, kâinatın çeşitli  tezahürlerini, mekân ve zaman içinde tüm evreni kapsayan bir düzen  olarak açıklama girişimi, </a:t>
            </a:r>
            <a:r>
              <a:rPr lang="tr-TR" sz="1800" b="1" dirty="0" err="1">
                <a:solidFill>
                  <a:srgbClr val="C00000"/>
                </a:solidFill>
              </a:rPr>
              <a:t>proto</a:t>
            </a:r>
            <a:r>
              <a:rPr lang="tr-TR" sz="1800" b="1" dirty="0">
                <a:solidFill>
                  <a:srgbClr val="C00000"/>
                </a:solidFill>
              </a:rPr>
              <a:t>-Türk sanılan </a:t>
            </a:r>
            <a:r>
              <a:rPr lang="tr-TR" sz="1800" b="1" dirty="0" err="1" smtClean="0">
                <a:solidFill>
                  <a:srgbClr val="C00000"/>
                </a:solidFill>
              </a:rPr>
              <a:t>Çu’lara</a:t>
            </a:r>
            <a:r>
              <a:rPr lang="tr-TR" sz="1800" b="1" dirty="0" smtClean="0">
                <a:solidFill>
                  <a:srgbClr val="C00000"/>
                </a:solidFill>
              </a:rPr>
              <a:t> </a:t>
            </a:r>
            <a:r>
              <a:rPr lang="tr-TR" sz="1800" b="1" dirty="0">
                <a:solidFill>
                  <a:srgbClr val="C00000"/>
                </a:solidFill>
              </a:rPr>
              <a:t>atfedilmektedir ya  da </a:t>
            </a:r>
            <a:r>
              <a:rPr lang="tr-TR" sz="1800" b="1" dirty="0" err="1" smtClean="0">
                <a:solidFill>
                  <a:srgbClr val="C00000"/>
                </a:solidFill>
              </a:rPr>
              <a:t>Çu’lar</a:t>
            </a:r>
            <a:r>
              <a:rPr lang="tr-TR" sz="1800" b="1" dirty="0" smtClean="0">
                <a:solidFill>
                  <a:srgbClr val="C00000"/>
                </a:solidFill>
              </a:rPr>
              <a:t> </a:t>
            </a:r>
            <a:r>
              <a:rPr lang="tr-TR" sz="1800" b="1" dirty="0">
                <a:solidFill>
                  <a:srgbClr val="C00000"/>
                </a:solidFill>
              </a:rPr>
              <a:t>bu kozmolojiyi anavatanları olan İç Asya'dan getirmişlerdi.  </a:t>
            </a:r>
            <a:endParaRPr lang="tr-TR" sz="1800" b="1" dirty="0" smtClean="0">
              <a:solidFill>
                <a:srgbClr val="C00000"/>
              </a:solidFill>
            </a:endParaRPr>
          </a:p>
          <a:p>
            <a:r>
              <a:rPr lang="tr-TR" sz="1800" b="1" dirty="0" smtClean="0">
                <a:solidFill>
                  <a:srgbClr val="C00000"/>
                </a:solidFill>
              </a:rPr>
              <a:t>Evrensel </a:t>
            </a:r>
            <a:r>
              <a:rPr lang="tr-TR" sz="1800" b="1" dirty="0">
                <a:solidFill>
                  <a:srgbClr val="C00000"/>
                </a:solidFill>
              </a:rPr>
              <a:t>olma iddiasında bulunduğundan, zamanımız araştırmacıları  </a:t>
            </a:r>
            <a:r>
              <a:rPr lang="tr-TR" sz="1800" b="1" dirty="0" err="1">
                <a:solidFill>
                  <a:srgbClr val="C00000"/>
                </a:solidFill>
              </a:rPr>
              <a:t>Çu</a:t>
            </a:r>
            <a:r>
              <a:rPr lang="tr-TR" sz="1800" b="1" dirty="0">
                <a:solidFill>
                  <a:srgbClr val="C00000"/>
                </a:solidFill>
              </a:rPr>
              <a:t> kozmolojisine evrenselcilik veya </a:t>
            </a:r>
            <a:r>
              <a:rPr lang="tr-TR" sz="1800" b="1" dirty="0" err="1">
                <a:solidFill>
                  <a:srgbClr val="C00000"/>
                </a:solidFill>
              </a:rPr>
              <a:t>evrencilik</a:t>
            </a:r>
            <a:r>
              <a:rPr lang="tr-TR" sz="1800" b="1" dirty="0">
                <a:solidFill>
                  <a:srgbClr val="C00000"/>
                </a:solidFill>
              </a:rPr>
              <a:t> demektedir. </a:t>
            </a:r>
            <a:r>
              <a:rPr lang="tr-TR" sz="1800" b="1" dirty="0" err="1">
                <a:solidFill>
                  <a:srgbClr val="C00000"/>
                </a:solidFill>
              </a:rPr>
              <a:t>Çu</a:t>
            </a:r>
            <a:r>
              <a:rPr lang="tr-TR" sz="1800" b="1" dirty="0">
                <a:solidFill>
                  <a:srgbClr val="C00000"/>
                </a:solidFill>
              </a:rPr>
              <a:t>  kozmolojisi, 'gök' ve '</a:t>
            </a:r>
            <a:r>
              <a:rPr lang="tr-TR" sz="1800" b="1" dirty="0" err="1">
                <a:solidFill>
                  <a:srgbClr val="C00000"/>
                </a:solidFill>
              </a:rPr>
              <a:t>yer'in</a:t>
            </a:r>
            <a:r>
              <a:rPr lang="tr-TR" sz="1800" b="1" dirty="0">
                <a:solidFill>
                  <a:srgbClr val="C00000"/>
                </a:solidFill>
              </a:rPr>
              <a:t> temsil ettiği iki ilkeye dayandığı için de  </a:t>
            </a:r>
            <a:r>
              <a:rPr lang="tr-TR" sz="1800" b="1" dirty="0" err="1">
                <a:solidFill>
                  <a:srgbClr val="C00000"/>
                </a:solidFill>
              </a:rPr>
              <a:t>dikotomi</a:t>
            </a:r>
            <a:r>
              <a:rPr lang="tr-TR" sz="1800" b="1" dirty="0">
                <a:solidFill>
                  <a:srgbClr val="C00000"/>
                </a:solidFill>
              </a:rPr>
              <a:t> (iki ilkeli sistem) adını almaktadır. Evrenselcilik, merkeziyetçi devlet dini tarzındaydı</a:t>
            </a:r>
            <a:r>
              <a:rPr lang="tr-TR" sz="1800" dirty="0"/>
              <a:t>.</a:t>
            </a:r>
          </a:p>
          <a:p>
            <a:pPr marL="0" indent="0">
              <a:buNone/>
            </a:pPr>
            <a:endParaRPr lang="tr-TR" sz="1400" b="1" dirty="0" smtClean="0"/>
          </a:p>
          <a:p>
            <a:pPr marL="0" indent="0">
              <a:buNone/>
            </a:pPr>
            <a:r>
              <a:rPr lang="tr-TR" sz="1400" b="1" dirty="0" smtClean="0"/>
              <a:t>Emel </a:t>
            </a:r>
            <a:r>
              <a:rPr lang="tr-TR" sz="1400" b="1" dirty="0"/>
              <a:t>Esin </a:t>
            </a:r>
            <a:r>
              <a:rPr lang="tr-TR" sz="1400" dirty="0"/>
              <a:t>- </a:t>
            </a:r>
            <a:r>
              <a:rPr lang="tr-TR" sz="1400" dirty="0" err="1"/>
              <a:t>Turk</a:t>
            </a:r>
            <a:r>
              <a:rPr lang="tr-TR" sz="1400" dirty="0"/>
              <a:t> Kozmolojisine Giris.pdf</a:t>
            </a:r>
          </a:p>
          <a:p>
            <a:pPr marL="0" indent="0">
              <a:buNone/>
            </a:pPr>
            <a:r>
              <a:rPr lang="tr-TR" sz="1400" u="sng" dirty="0">
                <a:hlinkClick r:id="rId2"/>
              </a:rPr>
              <a:t>https://</a:t>
            </a:r>
            <a:r>
              <a:rPr lang="tr-TR" sz="1400" u="sng" dirty="0" smtClean="0">
                <a:hlinkClick r:id="rId2"/>
              </a:rPr>
              <a:t>www.academia.edu/38142636/Emel_Esin_Turk_Kozmolojisine_Giris_pdf</a:t>
            </a:r>
            <a:endParaRPr lang="tr-TR" sz="1400" u="sng" dirty="0" smtClean="0"/>
          </a:p>
          <a:p>
            <a:pPr marL="0" indent="0">
              <a:buNone/>
            </a:pPr>
            <a:endParaRPr lang="tr-TR" sz="1400" u="sng" dirty="0" smtClean="0"/>
          </a:p>
          <a:p>
            <a:pPr marL="0" indent="0">
              <a:buNone/>
            </a:pPr>
            <a:r>
              <a:rPr lang="tr-TR" sz="1400" dirty="0" smtClean="0"/>
              <a:t>Tek-Esin Vakfı Arama </a:t>
            </a:r>
            <a:r>
              <a:rPr lang="tr-TR" sz="1400" dirty="0" err="1" smtClean="0"/>
              <a:t>Veritabanı</a:t>
            </a:r>
            <a:r>
              <a:rPr lang="tr-TR" sz="1400" dirty="0" smtClean="0"/>
              <a:t> </a:t>
            </a:r>
            <a:endParaRPr lang="tr-TR" sz="1400" dirty="0"/>
          </a:p>
          <a:p>
            <a:pPr marL="0" indent="0">
              <a:buNone/>
            </a:pPr>
            <a:r>
              <a:rPr lang="tr-TR" sz="1400" dirty="0" smtClean="0"/>
              <a:t>http</a:t>
            </a:r>
            <a:r>
              <a:rPr lang="tr-TR" sz="1400" dirty="0"/>
              <a:t>://178.233.212.46:82/yordam/?</a:t>
            </a:r>
            <a:r>
              <a:rPr lang="tr-TR" sz="1400" dirty="0" smtClean="0"/>
              <a:t>p=1&amp;q=deniz&amp;alan=qEser_txt</a:t>
            </a:r>
          </a:p>
          <a:p>
            <a:pPr marL="0" indent="0">
              <a:buNone/>
            </a:pPr>
            <a:endParaRPr lang="tr-TR" sz="1800" dirty="0" smtClean="0"/>
          </a:p>
          <a:p>
            <a:pPr marL="0" indent="0">
              <a:buNone/>
            </a:pPr>
            <a:endParaRPr lang="tr-TR" sz="1800" dirty="0" smtClean="0"/>
          </a:p>
          <a:p>
            <a:pPr marL="0" indent="0">
              <a:buNone/>
            </a:pPr>
            <a:endParaRPr lang="tr-TR" sz="1800" dirty="0" smtClean="0"/>
          </a:p>
          <a:p>
            <a:pPr marL="0" indent="0">
              <a:buNone/>
            </a:pPr>
            <a:endParaRPr lang="tr-TR" sz="1800" dirty="0"/>
          </a:p>
          <a:p>
            <a:pPr marL="0" indent="0">
              <a:buNone/>
            </a:pP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287756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43408"/>
            <a:ext cx="8229600" cy="720080"/>
          </a:xfrm>
        </p:spPr>
        <p:txBody>
          <a:bodyPr>
            <a:noAutofit/>
          </a:bodyPr>
          <a:lstStyle/>
          <a:p>
            <a:r>
              <a:rPr lang="tr-TR" sz="5400" b="1" dirty="0" smtClean="0">
                <a:solidFill>
                  <a:srgbClr val="C00000"/>
                </a:solidFill>
              </a:rPr>
              <a:t/>
            </a:r>
            <a:br>
              <a:rPr lang="tr-TR" sz="5400" b="1" dirty="0" smtClean="0">
                <a:solidFill>
                  <a:srgbClr val="C00000"/>
                </a:solidFill>
              </a:rPr>
            </a:br>
            <a:r>
              <a:rPr lang="tr-TR" sz="5400" b="1" dirty="0" smtClean="0">
                <a:solidFill>
                  <a:srgbClr val="C00000"/>
                </a:solidFill>
              </a:rPr>
              <a:t>METOD.OLOJİ</a:t>
            </a:r>
            <a:r>
              <a:rPr lang="tr-TR" sz="2800" b="1" dirty="0" smtClean="0">
                <a:solidFill>
                  <a:srgbClr val="C00000"/>
                </a:solidFill>
              </a:rPr>
              <a:t> </a:t>
            </a:r>
            <a:br>
              <a:rPr lang="tr-TR" sz="2800" b="1" dirty="0" smtClean="0">
                <a:solidFill>
                  <a:srgbClr val="C00000"/>
                </a:solidFill>
              </a:rPr>
            </a:br>
            <a:r>
              <a:rPr lang="tr-TR" sz="2800" b="1" dirty="0" smtClean="0">
                <a:solidFill>
                  <a:srgbClr val="C00000"/>
                </a:solidFill>
              </a:rPr>
              <a:t>(3 BOYUT)</a:t>
            </a:r>
            <a:endParaRPr lang="tr-TR" sz="2800" b="1" dirty="0">
              <a:solidFill>
                <a:srgbClr val="C00000"/>
              </a:solidFill>
            </a:endParaRPr>
          </a:p>
        </p:txBody>
      </p:sp>
      <p:sp>
        <p:nvSpPr>
          <p:cNvPr id="3" name="İçerik Yer Tutucusu 2"/>
          <p:cNvSpPr>
            <a:spLocks noGrp="1"/>
          </p:cNvSpPr>
          <p:nvPr>
            <p:ph idx="1"/>
          </p:nvPr>
        </p:nvSpPr>
        <p:spPr>
          <a:xfrm>
            <a:off x="251520" y="44624"/>
            <a:ext cx="9073008" cy="6813376"/>
          </a:xfrm>
        </p:spPr>
        <p:txBody>
          <a:bodyPr>
            <a:noAutofit/>
          </a:bodyPr>
          <a:lstStyle/>
          <a:p>
            <a:pPr marL="0" indent="0">
              <a:buNone/>
            </a:pPr>
            <a:endParaRPr lang="tr-TR" sz="2400" b="1" dirty="0" smtClean="0">
              <a:latin typeface="Lucida Sans Typewriter" panose="020B0509030504030204" pitchFamily="49" charset="0"/>
            </a:endParaRPr>
          </a:p>
          <a:p>
            <a:pPr marL="0" indent="0">
              <a:buNone/>
            </a:pPr>
            <a:endParaRPr lang="tr-TR" sz="2400" b="1" dirty="0" smtClean="0">
              <a:latin typeface="Lucida Sans Typewriter" panose="020B0509030504030204" pitchFamily="49" charset="0"/>
            </a:endParaRPr>
          </a:p>
          <a:p>
            <a:r>
              <a:rPr lang="tr-TR" sz="2400" b="1" dirty="0" smtClean="0">
                <a:solidFill>
                  <a:srgbClr val="C00000"/>
                </a:solidFill>
                <a:latin typeface="Lucida Sans Typewriter" panose="020B0509030504030204" pitchFamily="49" charset="0"/>
              </a:rPr>
              <a:t>Z A M A N (Gök)                  (Derinlik)</a:t>
            </a:r>
          </a:p>
          <a:p>
            <a:r>
              <a:rPr lang="tr-TR" sz="2400" b="1" dirty="0" smtClean="0">
                <a:solidFill>
                  <a:srgbClr val="C00000"/>
                </a:solidFill>
                <a:latin typeface="Lucida Sans Typewriter" panose="020B0509030504030204" pitchFamily="49" charset="0"/>
              </a:rPr>
              <a:t>Z E M İ N  (Yer)                  (Enginlik)      </a:t>
            </a:r>
          </a:p>
          <a:p>
            <a:r>
              <a:rPr lang="tr-TR" sz="2400" b="1" dirty="0" smtClean="0">
                <a:solidFill>
                  <a:srgbClr val="C00000"/>
                </a:solidFill>
                <a:latin typeface="Lucida Sans Typewriter" panose="020B0509030504030204" pitchFamily="49" charset="0"/>
              </a:rPr>
              <a:t>Z İ H İ N  (Kişi)              (Düşünce Gücü)       </a:t>
            </a:r>
          </a:p>
          <a:p>
            <a:pPr marL="0" indent="0" algn="ctr">
              <a:buNone/>
            </a:pPr>
            <a:r>
              <a:rPr lang="tr-TR" sz="5400" b="1" dirty="0" smtClean="0">
                <a:solidFill>
                  <a:srgbClr val="C00000"/>
                </a:solidFill>
              </a:rPr>
              <a:t>TEOLOJİ</a:t>
            </a:r>
            <a:r>
              <a:rPr lang="tr-TR" sz="5400" b="1" dirty="0">
                <a:solidFill>
                  <a:srgbClr val="C00000"/>
                </a:solidFill>
              </a:rPr>
              <a:t/>
            </a:r>
            <a:br>
              <a:rPr lang="tr-TR" sz="5400" b="1" dirty="0">
                <a:solidFill>
                  <a:srgbClr val="C00000"/>
                </a:solidFill>
              </a:rPr>
            </a:br>
            <a:r>
              <a:rPr lang="tr-TR" sz="2400" b="1" dirty="0">
                <a:solidFill>
                  <a:srgbClr val="C00000"/>
                </a:solidFill>
              </a:rPr>
              <a:t>Gök (Zaman</a:t>
            </a:r>
            <a:r>
              <a:rPr lang="tr-TR" sz="2400" b="1" dirty="0" smtClean="0">
                <a:solidFill>
                  <a:srgbClr val="C00000"/>
                </a:solidFill>
              </a:rPr>
              <a:t>) Yer </a:t>
            </a:r>
            <a:r>
              <a:rPr lang="tr-TR" sz="2400" b="1" dirty="0">
                <a:solidFill>
                  <a:srgbClr val="C00000"/>
                </a:solidFill>
              </a:rPr>
              <a:t>(Zemin) </a:t>
            </a:r>
            <a:r>
              <a:rPr lang="tr-TR" sz="2400" b="1" dirty="0" smtClean="0">
                <a:solidFill>
                  <a:srgbClr val="C00000"/>
                </a:solidFill>
              </a:rPr>
              <a:t>Kişi </a:t>
            </a:r>
            <a:r>
              <a:rPr lang="tr-TR" sz="2400" b="1" dirty="0">
                <a:solidFill>
                  <a:srgbClr val="C00000"/>
                </a:solidFill>
              </a:rPr>
              <a:t>(Zihin)</a:t>
            </a:r>
            <a:endParaRPr lang="tr-TR" sz="2400" b="1" dirty="0">
              <a:solidFill>
                <a:srgbClr val="C00000"/>
              </a:solidFill>
              <a:latin typeface="Lucida Sans Typewriter" panose="020B0509030504030204" pitchFamily="49" charset="0"/>
            </a:endParaRPr>
          </a:p>
          <a:p>
            <a:r>
              <a:rPr lang="tr-TR" sz="1800" b="1" dirty="0">
                <a:latin typeface="Lucida Sans Typewriter" panose="020B0509030504030204" pitchFamily="49" charset="0"/>
              </a:rPr>
              <a:t>Üstte Kök (gök) Tanrı, altta yağız yer kılındığında ikisi arasında kişi oğlu kılınmış. </a:t>
            </a:r>
            <a:r>
              <a:rPr lang="tr-TR" sz="1800" dirty="0" smtClean="0">
                <a:latin typeface="Lucida Sans Typewriter" panose="020B0509030504030204" pitchFamily="49" charset="0"/>
              </a:rPr>
              <a:t>Bilge </a:t>
            </a:r>
            <a:r>
              <a:rPr lang="tr-TR" sz="1800" dirty="0">
                <a:latin typeface="Lucida Sans Typewriter" panose="020B0509030504030204" pitchFamily="49" charset="0"/>
              </a:rPr>
              <a:t>Kağan Yazıtı(732)</a:t>
            </a:r>
          </a:p>
          <a:p>
            <a:r>
              <a:rPr lang="tr-TR" sz="1800" b="1" dirty="0" smtClean="0">
                <a:latin typeface="Lucida Sans Typewriter" panose="020B0509030504030204" pitchFamily="49" charset="0"/>
              </a:rPr>
              <a:t>Zamanı </a:t>
            </a:r>
            <a:r>
              <a:rPr lang="tr-TR" sz="1800" b="1" dirty="0">
                <a:latin typeface="Lucida Sans Typewriter" panose="020B0509030504030204" pitchFamily="49" charset="0"/>
              </a:rPr>
              <a:t>tanrı yaşar, kişi oğlu hep ölmek için doğmuş /türemiş / yaratılmış. </a:t>
            </a:r>
            <a:r>
              <a:rPr lang="tr-TR" sz="1800" dirty="0" smtClean="0">
                <a:latin typeface="Lucida Sans Typewriter" panose="020B0509030504030204" pitchFamily="49" charset="0"/>
              </a:rPr>
              <a:t>Kül </a:t>
            </a:r>
            <a:r>
              <a:rPr lang="tr-TR" sz="1800" dirty="0" err="1">
                <a:latin typeface="Lucida Sans Typewriter" panose="020B0509030504030204" pitchFamily="49" charset="0"/>
              </a:rPr>
              <a:t>Tigin</a:t>
            </a:r>
            <a:r>
              <a:rPr lang="tr-TR" sz="1800" dirty="0">
                <a:latin typeface="Lucida Sans Typewriter" panose="020B0509030504030204" pitchFamily="49" charset="0"/>
              </a:rPr>
              <a:t> Yazıtı(732</a:t>
            </a:r>
            <a:r>
              <a:rPr lang="tr-TR" sz="1800" dirty="0" smtClean="0">
                <a:latin typeface="Lucida Sans Typewriter" panose="020B0509030504030204" pitchFamily="49" charset="0"/>
              </a:rPr>
              <a:t>)</a:t>
            </a:r>
          </a:p>
          <a:p>
            <a:pPr marL="0" indent="0" algn="ctr">
              <a:buNone/>
            </a:pPr>
            <a:r>
              <a:rPr lang="tr-TR" sz="5400" b="1" dirty="0" smtClean="0">
                <a:solidFill>
                  <a:srgbClr val="C00000"/>
                </a:solidFill>
              </a:rPr>
              <a:t>TEORİK   MODEL</a:t>
            </a:r>
            <a:endParaRPr lang="tr-TR" sz="5400" b="1" dirty="0" smtClean="0"/>
          </a:p>
          <a:p>
            <a:pPr marL="0" indent="0">
              <a:buNone/>
            </a:pPr>
            <a:r>
              <a:rPr lang="tr-TR" sz="2400" b="1" dirty="0" smtClean="0"/>
              <a:t>Kavramlar </a:t>
            </a:r>
            <a:r>
              <a:rPr lang="tr-TR" sz="2400" dirty="0"/>
              <a:t>Türk Deniz Jeopolitik</a:t>
            </a:r>
          </a:p>
          <a:p>
            <a:pPr marL="0" indent="0">
              <a:buNone/>
            </a:pPr>
            <a:r>
              <a:rPr lang="tr-TR" sz="2400" b="1" dirty="0"/>
              <a:t>Boyutlar </a:t>
            </a:r>
            <a:r>
              <a:rPr lang="tr-TR" sz="2400" dirty="0"/>
              <a:t>Zaman (Gök) Zemin (Yer) Zihin (Kişi)</a:t>
            </a:r>
          </a:p>
          <a:p>
            <a:pPr marL="0" indent="0">
              <a:buNone/>
            </a:pPr>
            <a:endParaRPr lang="tr-TR" sz="2400" dirty="0">
              <a:latin typeface="Lucida Sans Typewriter" panose="020B0509030504030204" pitchFamily="49" charset="0"/>
            </a:endParaRPr>
          </a:p>
          <a:p>
            <a:endParaRPr lang="tr-TR" sz="2400" b="1" dirty="0">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dirty="0" smtClean="0"/>
              <a:t>https://www.booksonturkey.com/</a:t>
            </a:r>
            <a:endParaRPr lang="en-US" dirty="0"/>
          </a:p>
        </p:txBody>
      </p:sp>
    </p:spTree>
    <p:extLst>
      <p:ext uri="{BB962C8B-B14F-4D97-AF65-F5344CB8AC3E}">
        <p14:creationId xmlns:p14="http://schemas.microsoft.com/office/powerpoint/2010/main" val="1067730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dirty="0" smtClean="0"/>
              <a:t>Kutsal Su</a:t>
            </a:r>
            <a:endParaRPr lang="tr-TR" dirty="0"/>
          </a:p>
        </p:txBody>
      </p:sp>
      <p:sp>
        <p:nvSpPr>
          <p:cNvPr id="3" name="İçerik Yer Tutucusu 2"/>
          <p:cNvSpPr>
            <a:spLocks noGrp="1"/>
          </p:cNvSpPr>
          <p:nvPr>
            <p:ph idx="1"/>
          </p:nvPr>
        </p:nvSpPr>
        <p:spPr>
          <a:xfrm>
            <a:off x="457200" y="1052736"/>
            <a:ext cx="8507288" cy="5544616"/>
          </a:xfrm>
        </p:spPr>
        <p:txBody>
          <a:bodyPr>
            <a:normAutofit fontScale="70000" lnSpcReduction="20000"/>
          </a:bodyPr>
          <a:lstStyle/>
          <a:p>
            <a:endParaRPr lang="tr-TR" dirty="0" smtClean="0"/>
          </a:p>
          <a:p>
            <a:r>
              <a:rPr lang="tr-TR" dirty="0" err="1" smtClean="0"/>
              <a:t>Köl-Tigin</a:t>
            </a:r>
            <a:r>
              <a:rPr lang="tr-TR" dirty="0"/>
              <a:t>, Bilge ve </a:t>
            </a:r>
            <a:r>
              <a:rPr lang="tr-TR" dirty="0" err="1"/>
              <a:t>Tunyukuk</a:t>
            </a:r>
            <a:r>
              <a:rPr lang="tr-TR" dirty="0"/>
              <a:t> kitabelerinden başka, </a:t>
            </a:r>
            <a:r>
              <a:rPr lang="tr-TR" b="1" dirty="0"/>
              <a:t>Yer-</a:t>
            </a:r>
            <a:r>
              <a:rPr lang="tr-TR" b="1" dirty="0" err="1"/>
              <a:t>Sub</a:t>
            </a:r>
            <a:r>
              <a:rPr lang="tr-TR" dirty="0" err="1"/>
              <a:t>'ın</a:t>
            </a:r>
            <a:r>
              <a:rPr lang="tr-TR" dirty="0"/>
              <a:t> eski Türk dili konuşan halklarda </a:t>
            </a:r>
            <a:r>
              <a:rPr lang="tr-TR" dirty="0" smtClean="0"/>
              <a:t>kutsal olduğunu </a:t>
            </a:r>
            <a:r>
              <a:rPr lang="tr-TR" dirty="0"/>
              <a:t>biliyoruz. Türk dilli halklar su ile ilgili kutsal görevlerini icra ederlerken: "Halk iki gruba ayrılıp, birbirlerini suya iterlerdi. </a:t>
            </a:r>
            <a:r>
              <a:rPr lang="tr-TR" dirty="0" err="1"/>
              <a:t>Kagan</a:t>
            </a:r>
            <a:r>
              <a:rPr lang="tr-TR" dirty="0"/>
              <a:t> da suya kendi elbisesi ile girerdi</a:t>
            </a:r>
            <a:r>
              <a:rPr lang="tr-TR" dirty="0" smtClean="0"/>
              <a:t>'.</a:t>
            </a:r>
          </a:p>
          <a:p>
            <a:r>
              <a:rPr lang="tr-TR" dirty="0" smtClean="0"/>
              <a:t>Bizans </a:t>
            </a:r>
            <a:r>
              <a:rPr lang="tr-TR" dirty="0"/>
              <a:t>kaynaklarına göre, 7. yüzyılda eski Türk halklarındaki suya atlama, üzerlerine su dökme adetleri onların </a:t>
            </a:r>
            <a:r>
              <a:rPr lang="tr-TR" dirty="0" smtClean="0"/>
              <a:t>suya </a:t>
            </a:r>
            <a:r>
              <a:rPr lang="tr-TR" dirty="0"/>
              <a:t>tapınmalarından kaynaklanıyordu. </a:t>
            </a:r>
            <a:endParaRPr lang="tr-TR" dirty="0" smtClean="0"/>
          </a:p>
          <a:p>
            <a:r>
              <a:rPr lang="tr-TR" dirty="0" smtClean="0"/>
              <a:t>Aynı </a:t>
            </a:r>
            <a:r>
              <a:rPr lang="tr-TR" dirty="0"/>
              <a:t>kaynaktan Türklerin suya kurban adadıklarını da </a:t>
            </a:r>
            <a:r>
              <a:rPr lang="tr-TR" dirty="0" smtClean="0"/>
              <a:t>öğreniyoruz. </a:t>
            </a:r>
            <a:r>
              <a:rPr lang="tr-TR" dirty="0"/>
              <a:t>7. yüzyıla ait tarihi bir kaynakta, </a:t>
            </a:r>
            <a:r>
              <a:rPr lang="tr-TR" b="1" dirty="0" smtClean="0"/>
              <a:t>Hunların adet </a:t>
            </a:r>
            <a:r>
              <a:rPr lang="tr-TR" b="1" dirty="0"/>
              <a:t>ve inançları anlatılırken onların suya </a:t>
            </a:r>
            <a:r>
              <a:rPr lang="tr-TR" b="1" dirty="0" smtClean="0"/>
              <a:t>taptığı yazılmıştı. </a:t>
            </a:r>
            <a:r>
              <a:rPr lang="tr-TR" dirty="0"/>
              <a:t>İdil </a:t>
            </a:r>
            <a:r>
              <a:rPr lang="tr-TR" dirty="0" smtClean="0"/>
              <a:t>halklarının </a:t>
            </a:r>
            <a:r>
              <a:rPr lang="tr-TR" dirty="0"/>
              <a:t>suya ibadetleri </a:t>
            </a:r>
            <a:r>
              <a:rPr lang="tr-TR" dirty="0" smtClean="0"/>
              <a:t>hakkındaki </a:t>
            </a:r>
            <a:r>
              <a:rPr lang="tr-TR" dirty="0"/>
              <a:t>belgeye ise, </a:t>
            </a:r>
            <a:r>
              <a:rPr lang="tr-TR" dirty="0" smtClean="0"/>
              <a:t>10.yüzyılın </a:t>
            </a:r>
            <a:r>
              <a:rPr lang="tr-TR" dirty="0"/>
              <a:t>Arap seyyahı ve ilim adamı </a:t>
            </a:r>
            <a:r>
              <a:rPr lang="tr-TR" dirty="0" err="1"/>
              <a:t>Ahmed</a:t>
            </a:r>
            <a:r>
              <a:rPr lang="tr-TR" dirty="0"/>
              <a:t> </a:t>
            </a:r>
            <a:r>
              <a:rPr lang="tr-TR" dirty="0" err="1"/>
              <a:t>İbn</a:t>
            </a:r>
            <a:r>
              <a:rPr lang="tr-TR" dirty="0"/>
              <a:t> </a:t>
            </a:r>
            <a:r>
              <a:rPr lang="tr-TR" dirty="0" err="1" smtClean="0"/>
              <a:t>Fadlan'ın</a:t>
            </a:r>
            <a:r>
              <a:rPr lang="tr-TR" dirty="0" smtClean="0"/>
              <a:t> kitabında rastlanıyor.</a:t>
            </a:r>
          </a:p>
          <a:p>
            <a:endParaRPr lang="tr-TR" dirty="0" smtClean="0"/>
          </a:p>
          <a:p>
            <a:endParaRPr lang="tr-TR" dirty="0"/>
          </a:p>
          <a:p>
            <a:endParaRPr lang="tr-TR" dirty="0" smtClean="0"/>
          </a:p>
          <a:p>
            <a:pPr marL="0" indent="0">
              <a:buNone/>
            </a:pPr>
            <a:r>
              <a:rPr lang="tr-TR" sz="2300" dirty="0"/>
              <a:t>ESKİ TÜRK KİTABELERİNDEKİ YER-SUB MESELESİ </a:t>
            </a:r>
            <a:r>
              <a:rPr lang="tr-TR" sz="2300" b="1" dirty="0" smtClean="0"/>
              <a:t>M.A.SEYİDOV</a:t>
            </a:r>
            <a:r>
              <a:rPr lang="tr-TR" sz="2300" dirty="0" smtClean="0"/>
              <a:t> </a:t>
            </a:r>
            <a:r>
              <a:rPr lang="tr-TR" sz="2300" dirty="0"/>
              <a:t>Çeviren </a:t>
            </a:r>
            <a:r>
              <a:rPr lang="tr-TR" sz="2300" dirty="0" err="1" smtClean="0"/>
              <a:t>S.Gömeç</a:t>
            </a:r>
            <a:r>
              <a:rPr lang="tr-TR" sz="2300" dirty="0" smtClean="0"/>
              <a:t> </a:t>
            </a:r>
            <a:r>
              <a:rPr lang="tr-TR" sz="2300" dirty="0" smtClean="0">
                <a:hlinkClick r:id="rId2"/>
              </a:rPr>
              <a:t>https</a:t>
            </a:r>
            <a:r>
              <a:rPr lang="tr-TR" sz="2300" dirty="0">
                <a:hlinkClick r:id="rId2"/>
              </a:rPr>
              <a:t>://</a:t>
            </a:r>
            <a:r>
              <a:rPr lang="tr-TR" sz="2300" dirty="0" smtClean="0">
                <a:hlinkClick r:id="rId2"/>
              </a:rPr>
              <a:t>dergipark.org.tr/tr/download/article-file/782617</a:t>
            </a:r>
            <a:endParaRPr lang="tr-TR" sz="2300" dirty="0" smtClean="0"/>
          </a:p>
          <a:p>
            <a:endParaRPr lang="tr-TR" sz="23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660855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solidFill>
                  <a:srgbClr val="C00000"/>
                </a:solidFill>
              </a:rPr>
              <a:t>Su Halkı: Sakalar (İskitler). Sümerler </a:t>
            </a:r>
            <a:endParaRPr lang="tr-TR" dirty="0">
              <a:solidFill>
                <a:srgbClr val="C00000"/>
              </a:solidFill>
            </a:endParaRPr>
          </a:p>
        </p:txBody>
      </p:sp>
      <p:sp>
        <p:nvSpPr>
          <p:cNvPr id="3" name="İçerik Yer Tutucusu 2"/>
          <p:cNvSpPr>
            <a:spLocks noGrp="1"/>
          </p:cNvSpPr>
          <p:nvPr>
            <p:ph idx="1"/>
          </p:nvPr>
        </p:nvSpPr>
        <p:spPr>
          <a:xfrm>
            <a:off x="323528" y="692696"/>
            <a:ext cx="8820472" cy="6480720"/>
          </a:xfrm>
        </p:spPr>
        <p:txBody>
          <a:bodyPr>
            <a:noAutofit/>
          </a:bodyPr>
          <a:lstStyle/>
          <a:p>
            <a:r>
              <a:rPr lang="tr-TR" sz="1600" dirty="0"/>
              <a:t>“Atlı” kavim  olarak nitelendirilen Sakalar , Oğuz’un en erken oluşan Karluk boyundan ayrı bir uruk olarak yaklaşık MÖ. 7000 veya 6000 yıllarında ortaya çıkarak , Kuzey Asya’dan farklı </a:t>
            </a:r>
            <a:r>
              <a:rPr lang="tr-TR" sz="1600" dirty="0" smtClean="0"/>
              <a:t>zamanlarda, bir </a:t>
            </a:r>
            <a:r>
              <a:rPr lang="tr-TR" sz="1600" dirty="0"/>
              <a:t>taraftan </a:t>
            </a:r>
            <a:r>
              <a:rPr lang="tr-TR" sz="1600" dirty="0" smtClean="0"/>
              <a:t>İran, Anadolu </a:t>
            </a:r>
            <a:r>
              <a:rPr lang="tr-TR" sz="1600" dirty="0"/>
              <a:t>ve Hindistan’ın </a:t>
            </a:r>
            <a:r>
              <a:rPr lang="tr-TR" sz="1600" dirty="0" err="1"/>
              <a:t>İndus</a:t>
            </a:r>
            <a:r>
              <a:rPr lang="tr-TR" sz="1600" dirty="0"/>
              <a:t> nehri kıyılarına , diğer taraftan Kafkaslardan Doğu Avrupa ve </a:t>
            </a:r>
            <a:r>
              <a:rPr lang="tr-TR" sz="1600" dirty="0" smtClean="0"/>
              <a:t>Balkanlara </a:t>
            </a:r>
            <a:r>
              <a:rPr lang="tr-TR" sz="1600" dirty="0"/>
              <a:t>kadar yaklaşık 10.000 km2 bir alana yayılmışlardır.  s.24 </a:t>
            </a:r>
          </a:p>
          <a:p>
            <a:r>
              <a:rPr lang="tr-TR" sz="1600" dirty="0"/>
              <a:t>Eski </a:t>
            </a:r>
            <a:r>
              <a:rPr lang="tr-TR" sz="1600" dirty="0" smtClean="0"/>
              <a:t>Yunan, </a:t>
            </a:r>
            <a:r>
              <a:rPr lang="tr-TR" sz="1600" dirty="0"/>
              <a:t>Latin (Roma), </a:t>
            </a:r>
            <a:r>
              <a:rPr lang="tr-TR" sz="1600" dirty="0" smtClean="0"/>
              <a:t>Bizans, Arap, Pers </a:t>
            </a:r>
            <a:r>
              <a:rPr lang="tr-TR" sz="1600" dirty="0"/>
              <a:t>tarihçilerinin ve yazarlarının </a:t>
            </a:r>
            <a:r>
              <a:rPr lang="tr-TR" sz="1600" dirty="0" smtClean="0"/>
              <a:t>hiçbirisi, Sakaların kültürleri, inançları </a:t>
            </a:r>
            <a:r>
              <a:rPr lang="tr-TR" sz="1600" dirty="0"/>
              <a:t>ve ahlaklarına ait en küçük ayrıntılara vurgu yapmalarına rağmen ,onların Pers (İran ) dilini konuştuklarını savunmamışlardır. s.23</a:t>
            </a:r>
          </a:p>
          <a:p>
            <a:r>
              <a:rPr lang="tr-TR" sz="1600" b="1" dirty="0" smtClean="0">
                <a:solidFill>
                  <a:srgbClr val="C00000"/>
                </a:solidFill>
              </a:rPr>
              <a:t>Hatta </a:t>
            </a:r>
            <a:r>
              <a:rPr lang="tr-TR" sz="1600" b="1" dirty="0">
                <a:solidFill>
                  <a:srgbClr val="C00000"/>
                </a:solidFill>
              </a:rPr>
              <a:t>Saka </a:t>
            </a:r>
            <a:r>
              <a:rPr lang="tr-TR" sz="1600" b="1" dirty="0" smtClean="0">
                <a:solidFill>
                  <a:srgbClr val="C00000"/>
                </a:solidFill>
              </a:rPr>
              <a:t>adı, eski Fenike, Babil </a:t>
            </a:r>
            <a:r>
              <a:rPr lang="tr-TR" sz="1600" b="1" dirty="0">
                <a:solidFill>
                  <a:srgbClr val="C00000"/>
                </a:solidFill>
              </a:rPr>
              <a:t>ve Bizans kaynaklarında bütün Türk soylular veya Turaniler için kullanılmış bir cins isimdir.</a:t>
            </a:r>
          </a:p>
          <a:p>
            <a:r>
              <a:rPr lang="tr-TR" sz="1600" dirty="0"/>
              <a:t>Türk bilginleri arasında Sakaların Türk ve Türk soylu olduklarını ilk </a:t>
            </a:r>
            <a:r>
              <a:rPr lang="tr-TR" sz="1600" dirty="0" smtClean="0"/>
              <a:t>söyleyen, Molla </a:t>
            </a:r>
            <a:r>
              <a:rPr lang="tr-TR" sz="1600" dirty="0"/>
              <a:t>Mehmet </a:t>
            </a:r>
            <a:r>
              <a:rPr lang="tr-TR" sz="1600" dirty="0" err="1"/>
              <a:t>El’abeşidir</a:t>
            </a:r>
            <a:r>
              <a:rPr lang="tr-TR" sz="1600" dirty="0"/>
              <a:t>. s.26</a:t>
            </a:r>
          </a:p>
          <a:p>
            <a:r>
              <a:rPr lang="tr-TR" sz="1600" b="1" dirty="0">
                <a:solidFill>
                  <a:srgbClr val="C00000"/>
                </a:solidFill>
              </a:rPr>
              <a:t>Bazı kaynaklara göre , Sakalar kendilerine “</a:t>
            </a:r>
            <a:r>
              <a:rPr lang="tr-TR" sz="1600" b="1" dirty="0" err="1">
                <a:solidFill>
                  <a:srgbClr val="C00000"/>
                </a:solidFill>
              </a:rPr>
              <a:t>Sakei</a:t>
            </a:r>
            <a:r>
              <a:rPr lang="tr-TR" sz="1600" b="1" dirty="0">
                <a:solidFill>
                  <a:srgbClr val="C00000"/>
                </a:solidFill>
              </a:rPr>
              <a:t>” (</a:t>
            </a:r>
            <a:r>
              <a:rPr lang="tr-TR" sz="1600" b="1" dirty="0" err="1">
                <a:solidFill>
                  <a:srgbClr val="C00000"/>
                </a:solidFill>
              </a:rPr>
              <a:t>Sakey</a:t>
            </a:r>
            <a:r>
              <a:rPr lang="tr-TR" sz="1600" b="1" dirty="0">
                <a:solidFill>
                  <a:srgbClr val="C00000"/>
                </a:solidFill>
              </a:rPr>
              <a:t>) veya “</a:t>
            </a:r>
            <a:r>
              <a:rPr lang="tr-TR" sz="1600" b="1" dirty="0" err="1">
                <a:solidFill>
                  <a:srgbClr val="C00000"/>
                </a:solidFill>
              </a:rPr>
              <a:t>Sakai</a:t>
            </a:r>
            <a:r>
              <a:rPr lang="tr-TR" sz="1600" b="1" dirty="0">
                <a:solidFill>
                  <a:srgbClr val="C00000"/>
                </a:solidFill>
              </a:rPr>
              <a:t>” (</a:t>
            </a:r>
            <a:r>
              <a:rPr lang="tr-TR" sz="1600" b="1" dirty="0" err="1">
                <a:solidFill>
                  <a:srgbClr val="C00000"/>
                </a:solidFill>
              </a:rPr>
              <a:t>Sakay</a:t>
            </a:r>
            <a:r>
              <a:rPr lang="tr-TR" sz="1600" b="1" dirty="0">
                <a:solidFill>
                  <a:srgbClr val="C00000"/>
                </a:solidFill>
              </a:rPr>
              <a:t>) derlermiş</a:t>
            </a:r>
            <a:r>
              <a:rPr lang="tr-TR" sz="1600" b="1" dirty="0" smtClean="0">
                <a:solidFill>
                  <a:srgbClr val="C00000"/>
                </a:solidFill>
              </a:rPr>
              <a:t>. Bu kelime, </a:t>
            </a:r>
            <a:r>
              <a:rPr lang="tr-TR" sz="1600" b="1" dirty="0">
                <a:solidFill>
                  <a:srgbClr val="C00000"/>
                </a:solidFill>
              </a:rPr>
              <a:t>“Su” anlamındaki “</a:t>
            </a:r>
            <a:r>
              <a:rPr lang="tr-TR" sz="1600" b="1" dirty="0" err="1">
                <a:solidFill>
                  <a:srgbClr val="C00000"/>
                </a:solidFill>
              </a:rPr>
              <a:t>Sa</a:t>
            </a:r>
            <a:r>
              <a:rPr lang="tr-TR" sz="1600" b="1" dirty="0">
                <a:solidFill>
                  <a:srgbClr val="C00000"/>
                </a:solidFill>
              </a:rPr>
              <a:t>” (aslında </a:t>
            </a:r>
            <a:r>
              <a:rPr lang="tr-TR" sz="1600" b="1" dirty="0" err="1">
                <a:solidFill>
                  <a:srgbClr val="C00000"/>
                </a:solidFill>
              </a:rPr>
              <a:t>Sa</a:t>
            </a:r>
            <a:r>
              <a:rPr lang="tr-TR" sz="1600" b="1" dirty="0">
                <a:solidFill>
                  <a:srgbClr val="C00000"/>
                </a:solidFill>
              </a:rPr>
              <a:t>, Su kelimesinin farklı telaffuzudur)</a:t>
            </a:r>
          </a:p>
          <a:p>
            <a:r>
              <a:rPr lang="tr-TR" sz="1600" b="1" dirty="0">
                <a:solidFill>
                  <a:srgbClr val="C00000"/>
                </a:solidFill>
              </a:rPr>
              <a:t>Su (</a:t>
            </a:r>
            <a:r>
              <a:rPr lang="tr-TR" sz="1600" b="1" dirty="0" err="1">
                <a:solidFill>
                  <a:srgbClr val="C00000"/>
                </a:solidFill>
              </a:rPr>
              <a:t>Sa</a:t>
            </a:r>
            <a:r>
              <a:rPr lang="tr-TR" sz="1600" b="1" dirty="0">
                <a:solidFill>
                  <a:srgbClr val="C00000"/>
                </a:solidFill>
              </a:rPr>
              <a:t> ) Türk soyluların kendilerine verdikleri ilk isimlerden birisidir. Dolayısıyla </a:t>
            </a:r>
            <a:r>
              <a:rPr lang="tr-TR" sz="1600" b="1" dirty="0" err="1">
                <a:solidFill>
                  <a:srgbClr val="C00000"/>
                </a:solidFill>
              </a:rPr>
              <a:t>Sakai</a:t>
            </a:r>
            <a:r>
              <a:rPr lang="tr-TR" sz="1600" b="1" dirty="0">
                <a:solidFill>
                  <a:srgbClr val="C00000"/>
                </a:solidFill>
              </a:rPr>
              <a:t> veya </a:t>
            </a:r>
            <a:r>
              <a:rPr lang="tr-TR" sz="1600" b="1" dirty="0" err="1">
                <a:solidFill>
                  <a:srgbClr val="C00000"/>
                </a:solidFill>
              </a:rPr>
              <a:t>Sakei</a:t>
            </a:r>
            <a:r>
              <a:rPr lang="tr-TR" sz="1600" b="1" dirty="0">
                <a:solidFill>
                  <a:srgbClr val="C00000"/>
                </a:solidFill>
              </a:rPr>
              <a:t> , “Su Halkı</a:t>
            </a:r>
            <a:r>
              <a:rPr lang="tr-TR" sz="1600" b="1" dirty="0" smtClean="0">
                <a:solidFill>
                  <a:srgbClr val="C00000"/>
                </a:solidFill>
              </a:rPr>
              <a:t>”, </a:t>
            </a:r>
            <a:r>
              <a:rPr lang="tr-TR" sz="1600" b="1" dirty="0">
                <a:solidFill>
                  <a:srgbClr val="C00000"/>
                </a:solidFill>
              </a:rPr>
              <a:t>“ Su Beyi “ demektir.</a:t>
            </a:r>
          </a:p>
          <a:p>
            <a:r>
              <a:rPr lang="tr-TR" sz="1600" b="1" dirty="0" err="1">
                <a:solidFill>
                  <a:srgbClr val="C00000"/>
                </a:solidFill>
              </a:rPr>
              <a:t>Sumer</a:t>
            </a:r>
            <a:r>
              <a:rPr lang="tr-TR" sz="1600" b="1" dirty="0">
                <a:solidFill>
                  <a:srgbClr val="C00000"/>
                </a:solidFill>
              </a:rPr>
              <a:t> (</a:t>
            </a:r>
            <a:r>
              <a:rPr lang="tr-TR" sz="1600" b="1" dirty="0" err="1">
                <a:solidFill>
                  <a:srgbClr val="C00000"/>
                </a:solidFill>
              </a:rPr>
              <a:t>Su+mi+er</a:t>
            </a:r>
            <a:r>
              <a:rPr lang="tr-TR" sz="1600" b="1" dirty="0">
                <a:solidFill>
                  <a:srgbClr val="C00000"/>
                </a:solidFill>
              </a:rPr>
              <a:t>) adı da , batılıların çevirdiği gibi “Su Halkı “ demektir</a:t>
            </a:r>
            <a:r>
              <a:rPr lang="tr-TR" sz="1600" b="1" dirty="0" smtClean="0">
                <a:solidFill>
                  <a:srgbClr val="C00000"/>
                </a:solidFill>
              </a:rPr>
              <a:t>. </a:t>
            </a:r>
            <a:r>
              <a:rPr lang="tr-TR" sz="1600" dirty="0" smtClean="0"/>
              <a:t>Batılıların </a:t>
            </a:r>
            <a:r>
              <a:rPr lang="tr-TR" sz="1600" dirty="0"/>
              <a:t>“Susa” dedikleri “</a:t>
            </a:r>
            <a:r>
              <a:rPr lang="tr-TR" sz="1600" dirty="0" err="1"/>
              <a:t>Susu”larda</a:t>
            </a:r>
            <a:r>
              <a:rPr lang="tr-TR" sz="1600" dirty="0"/>
              <a:t> vardır ki , bu Asurluların kendi telaffuzlarına göre bozdukları “Zaza”  kelimesinin de aslıdır. s.30</a:t>
            </a:r>
          </a:p>
          <a:p>
            <a:r>
              <a:rPr lang="tr-TR" sz="1600" dirty="0" err="1"/>
              <a:t>Oğuz’ların</a:t>
            </a:r>
            <a:r>
              <a:rPr lang="tr-TR" sz="1600" dirty="0"/>
              <a:t> Karluk boyundan gelen Sakalar , uzun tarihi süreçlerinde çeşitli alt kavimlere bölünmüştür; </a:t>
            </a:r>
            <a:r>
              <a:rPr lang="tr-TR" sz="1600" dirty="0" err="1"/>
              <a:t>Arsaklar</a:t>
            </a:r>
            <a:r>
              <a:rPr lang="tr-TR" sz="1600" dirty="0"/>
              <a:t> (</a:t>
            </a:r>
            <a:r>
              <a:rPr lang="tr-TR" sz="1600" dirty="0" err="1"/>
              <a:t>Partlılar</a:t>
            </a:r>
            <a:r>
              <a:rPr lang="tr-TR" sz="1600" dirty="0"/>
              <a:t>) , </a:t>
            </a:r>
            <a:r>
              <a:rPr lang="tr-TR" sz="1600" dirty="0" err="1"/>
              <a:t>Katdular</a:t>
            </a:r>
            <a:r>
              <a:rPr lang="tr-TR" sz="1600" dirty="0"/>
              <a:t> (</a:t>
            </a:r>
            <a:r>
              <a:rPr lang="tr-TR" sz="1600" dirty="0" err="1"/>
              <a:t>Kardukhoi</a:t>
            </a:r>
            <a:r>
              <a:rPr lang="tr-TR" sz="1600" dirty="0"/>
              <a:t> ) </a:t>
            </a:r>
            <a:r>
              <a:rPr lang="tr-TR" sz="1600" dirty="0" err="1" smtClean="0"/>
              <a:t>Masagetler</a:t>
            </a:r>
            <a:r>
              <a:rPr lang="tr-TR" sz="1600" dirty="0" smtClean="0"/>
              <a:t>, </a:t>
            </a:r>
            <a:r>
              <a:rPr lang="tr-TR" sz="1600" dirty="0" err="1" smtClean="0"/>
              <a:t>Alan’lar</a:t>
            </a:r>
            <a:r>
              <a:rPr lang="tr-TR" sz="1600" dirty="0" smtClean="0"/>
              <a:t>, </a:t>
            </a:r>
            <a:r>
              <a:rPr lang="tr-TR" sz="1600" dirty="0" err="1" smtClean="0"/>
              <a:t>Alban’lar</a:t>
            </a:r>
            <a:r>
              <a:rPr lang="tr-TR" sz="1600" dirty="0" smtClean="0"/>
              <a:t>, Avarlar, Peçenekler</a:t>
            </a:r>
            <a:r>
              <a:rPr lang="tr-TR" sz="1600" dirty="0"/>
              <a:t>, Tatarlar, bugünkü </a:t>
            </a:r>
            <a:r>
              <a:rPr lang="tr-TR" sz="1600" dirty="0" err="1"/>
              <a:t>Osedayalılar</a:t>
            </a:r>
            <a:r>
              <a:rPr lang="tr-TR" sz="1600" dirty="0"/>
              <a:t> ve </a:t>
            </a:r>
            <a:r>
              <a:rPr lang="tr-TR" sz="1600" dirty="0" smtClean="0"/>
              <a:t>Moğollar da </a:t>
            </a:r>
            <a:r>
              <a:rPr lang="tr-TR" sz="1600" dirty="0"/>
              <a:t>Sakalardan sayılırlar. s.31</a:t>
            </a:r>
          </a:p>
          <a:p>
            <a:pPr marL="0" indent="0">
              <a:buNone/>
            </a:pPr>
            <a:endParaRPr lang="tr-TR" sz="1600" dirty="0" smtClean="0"/>
          </a:p>
          <a:p>
            <a:pPr marL="0" indent="0">
              <a:buNone/>
            </a:pPr>
            <a:r>
              <a:rPr lang="tr-TR" sz="1600" dirty="0" smtClean="0"/>
              <a:t>YUNANİSTAN’DA </a:t>
            </a:r>
            <a:r>
              <a:rPr lang="tr-TR" sz="1600" dirty="0"/>
              <a:t>SAKA TÜRK’Ü ÜÇ FİLOZOF. Yazar: </a:t>
            </a:r>
            <a:r>
              <a:rPr lang="tr-TR" sz="1600" b="1" dirty="0"/>
              <a:t>Prof</a:t>
            </a:r>
            <a:r>
              <a:rPr lang="tr-TR" sz="1600" b="1" dirty="0" smtClean="0"/>
              <a:t>. Dr</a:t>
            </a:r>
            <a:r>
              <a:rPr lang="tr-TR" sz="1600" b="1" dirty="0"/>
              <a:t>. Mehmet Bayraktar.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986910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solidFill>
                  <a:srgbClr val="C00000"/>
                </a:solidFill>
              </a:rPr>
              <a:t>Deniz ve Türkler</a:t>
            </a:r>
            <a:endParaRPr lang="tr-TR" dirty="0">
              <a:solidFill>
                <a:srgbClr val="C00000"/>
              </a:solidFill>
            </a:endParaRPr>
          </a:p>
        </p:txBody>
      </p:sp>
      <p:sp>
        <p:nvSpPr>
          <p:cNvPr id="4" name="Rectangle 1"/>
          <p:cNvSpPr>
            <a:spLocks noGrp="1" noChangeArrowheads="1"/>
          </p:cNvSpPr>
          <p:nvPr>
            <p:ph idx="1"/>
          </p:nvPr>
        </p:nvSpPr>
        <p:spPr bwMode="auto">
          <a:xfrm>
            <a:off x="107504" y="808500"/>
            <a:ext cx="9073008" cy="610936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lvl="0" indent="0">
              <a:buNone/>
            </a:pPr>
            <a:r>
              <a:rPr kumimoji="0" lang="tr-TR" altLang="tr-TR" sz="1500" b="0" i="0" u="none" strike="noStrike" cap="none" normalizeH="0" baseline="0" dirty="0" err="1" smtClean="0">
                <a:ln>
                  <a:noFill/>
                </a:ln>
                <a:solidFill>
                  <a:srgbClr val="222222"/>
                </a:solidFill>
                <a:effectLst/>
                <a:cs typeface="Arial" panose="020B0604020202020204" pitchFamily="34" charset="0"/>
              </a:rPr>
              <a:t>Doç</a:t>
            </a:r>
            <a:r>
              <a:rPr kumimoji="0" lang="tr-TR" altLang="tr-TR" sz="1500" b="0" i="0" u="none" strike="noStrike" cap="none" normalizeH="0" baseline="0" dirty="0" smtClean="0">
                <a:ln>
                  <a:noFill/>
                </a:ln>
                <a:solidFill>
                  <a:srgbClr val="222222"/>
                </a:solidFill>
                <a:effectLst/>
                <a:cs typeface="Arial" panose="020B0604020202020204" pitchFamily="34" charset="0"/>
              </a:rPr>
              <a:t> </a:t>
            </a:r>
            <a:r>
              <a:rPr kumimoji="0" lang="tr-TR" altLang="tr-TR" sz="1500" b="0" i="0" u="none" strike="noStrike" cap="none" normalizeH="0" baseline="0" dirty="0" err="1" smtClean="0">
                <a:ln>
                  <a:noFill/>
                </a:ln>
                <a:solidFill>
                  <a:srgbClr val="222222"/>
                </a:solidFill>
                <a:effectLst/>
                <a:cs typeface="Arial" panose="020B0604020202020204" pitchFamily="34" charset="0"/>
              </a:rPr>
              <a:t>Dr</a:t>
            </a:r>
            <a:r>
              <a:rPr kumimoji="0" lang="tr-TR" altLang="tr-TR" sz="1500" b="0" i="0" u="none" strike="noStrike" cap="none" normalizeH="0" baseline="0" dirty="0" smtClean="0">
                <a:ln>
                  <a:noFill/>
                </a:ln>
                <a:solidFill>
                  <a:srgbClr val="222222"/>
                </a:solidFill>
                <a:effectLst/>
                <a:cs typeface="Arial" panose="020B0604020202020204" pitchFamily="34" charset="0"/>
              </a:rPr>
              <a:t> Haluk Berkmen web sitesindeki </a:t>
            </a:r>
            <a:r>
              <a:rPr lang="tr-TR" altLang="tr-TR" sz="1500" dirty="0">
                <a:solidFill>
                  <a:srgbClr val="1155CC"/>
                </a:solidFill>
                <a:cs typeface="Arial" panose="020B0604020202020204" pitchFamily="34" charset="0"/>
                <a:hlinkClick r:id="rId3"/>
              </a:rPr>
              <a:t>https://www.facebook.com/haluk.berkmen</a:t>
            </a:r>
            <a:r>
              <a:rPr lang="tr-TR" altLang="tr-TR" sz="1500" dirty="0" smtClean="0">
                <a:solidFill>
                  <a:srgbClr val="1155CC"/>
                </a:solidFill>
                <a:cs typeface="Arial" panose="020B0604020202020204" pitchFamily="34" charset="0"/>
                <a:hlinkClick r:id="rId3"/>
              </a:rPr>
              <a:t>/</a:t>
            </a:r>
            <a:r>
              <a:rPr kumimoji="0" lang="tr-TR" altLang="tr-TR" sz="1500" b="0" i="0" u="none" strike="noStrike" cap="none" normalizeH="0" baseline="0" dirty="0" smtClean="0">
                <a:ln>
                  <a:noFill/>
                </a:ln>
                <a:solidFill>
                  <a:srgbClr val="222222"/>
                </a:solidFill>
                <a:effectLst/>
                <a:cs typeface="Arial" panose="020B0604020202020204" pitchFamily="34" charset="0"/>
              </a:rPr>
              <a:t> ve </a:t>
            </a:r>
            <a:r>
              <a:rPr kumimoji="0" lang="tr-TR" altLang="tr-TR" sz="1500" b="0" i="0" u="none" strike="noStrike" cap="none" normalizeH="0" baseline="0" dirty="0" err="1" smtClean="0">
                <a:ln>
                  <a:noFill/>
                </a:ln>
                <a:solidFill>
                  <a:srgbClr val="222222"/>
                </a:solidFill>
                <a:effectLst/>
                <a:cs typeface="Arial" panose="020B0604020202020204" pitchFamily="34" charset="0"/>
              </a:rPr>
              <a:t>facebook</a:t>
            </a:r>
            <a:r>
              <a:rPr kumimoji="0" lang="tr-TR" altLang="tr-TR" sz="1500" b="0" i="0" u="none" strike="noStrike" cap="none" normalizeH="0" baseline="0" dirty="0" smtClean="0">
                <a:ln>
                  <a:noFill/>
                </a:ln>
                <a:solidFill>
                  <a:srgbClr val="222222"/>
                </a:solidFill>
                <a:effectLst/>
                <a:cs typeface="Arial" panose="020B0604020202020204" pitchFamily="34" charset="0"/>
              </a:rPr>
              <a:t> üzerinde yayınladığı Türkçe’nin Felsefesi başlıklı elli sayısına yaklaşan yazılarında dil üzerinden giderek </a:t>
            </a:r>
            <a:r>
              <a:rPr kumimoji="0" lang="tr-TR" altLang="tr-TR" sz="1500" b="1" i="0" u="none" strike="noStrike" cap="none" normalizeH="0" baseline="0" dirty="0" smtClean="0">
                <a:ln>
                  <a:noFill/>
                </a:ln>
                <a:solidFill>
                  <a:srgbClr val="222222"/>
                </a:solidFill>
                <a:effectLst/>
                <a:cs typeface="Arial" panose="020B0604020202020204" pitchFamily="34" charset="0"/>
              </a:rPr>
              <a:t>Türklerin saklı tarihini, kaya yazılarındaki ve yazıtlardaki saklanmış tarihini </a:t>
            </a:r>
            <a:r>
              <a:rPr kumimoji="0" lang="tr-TR" altLang="tr-TR" sz="1500" b="0" i="0" u="none" strike="noStrike" cap="none" normalizeH="0" baseline="0" dirty="0" smtClean="0">
                <a:ln>
                  <a:noFill/>
                </a:ln>
                <a:solidFill>
                  <a:srgbClr val="222222"/>
                </a:solidFill>
                <a:effectLst/>
                <a:cs typeface="Arial" panose="020B0604020202020204" pitchFamily="34" charset="0"/>
              </a:rPr>
              <a:t>gün yüzüne çıkarmaktadır.</a:t>
            </a: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Tespitten şu soruya da gidebiliriz. Türklerin tarihini kimler ve neden saklamışlardır. Bu önemli bir sorudur ve insanlık tarihinde ilk kez konuşmanın başladığı Afrika kıtasındaki Afrikalılar gibi Batı tarafından ve özellikle de Hristiyanlık üzerinden kurgulanan entrikalar ve oyunlar ile inkar edilmektedir.</a:t>
            </a: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Konuşma ilk kez Afrika’da başladı ve Afrikalılar Batı tarafından köleleştirildi. Yazı ise Türklerle başladığı için üzerine kalın bir duvar örtüldü.</a:t>
            </a: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Türklerin insanlık tarihine kazandırdıklarının temelinde evren algıları ve </a:t>
            </a:r>
            <a:r>
              <a:rPr kumimoji="0" lang="tr-TR" altLang="tr-TR" sz="1500" b="1" i="0" u="none" strike="noStrike" cap="none" normalizeH="0" baseline="0" dirty="0" err="1" smtClean="0">
                <a:ln>
                  <a:noFill/>
                </a:ln>
                <a:solidFill>
                  <a:srgbClr val="C00000"/>
                </a:solidFill>
                <a:effectLst/>
                <a:cs typeface="Arial" panose="020B0604020202020204" pitchFamily="34" charset="0"/>
              </a:rPr>
              <a:t>Tengri</a:t>
            </a:r>
            <a:r>
              <a:rPr kumimoji="0" lang="tr-TR" altLang="tr-TR" sz="1500" b="1" i="0" u="none" strike="noStrike" cap="none" normalizeH="0" baseline="0" dirty="0" smtClean="0">
                <a:ln>
                  <a:noFill/>
                </a:ln>
                <a:solidFill>
                  <a:srgbClr val="C00000"/>
                </a:solidFill>
                <a:effectLst/>
                <a:cs typeface="Arial" panose="020B0604020202020204" pitchFamily="34" charset="0"/>
              </a:rPr>
              <a:t> anlayışları yatmaktadır. Sadece Avrasya kıtası değil dünyanın tüm kıtalarında Amerika, Afrika Avustralya dahil Türklerin kültür izlerine rastlamaktayız.</a:t>
            </a:r>
            <a:r>
              <a:rPr kumimoji="0" lang="tr-TR" altLang="tr-TR" sz="1500" b="1" i="0" u="none" strike="noStrike" cap="none" normalizeH="0" baseline="0" dirty="0" smtClean="0">
                <a:ln>
                  <a:noFill/>
                </a:ln>
                <a:solidFill>
                  <a:srgbClr val="C00000"/>
                </a:solidFill>
                <a:effectLst/>
              </a:rPr>
              <a:t/>
            </a:r>
            <a:br>
              <a:rPr kumimoji="0" lang="tr-TR" altLang="tr-TR" sz="1500" b="1" i="0" u="none" strike="noStrike" cap="none" normalizeH="0" baseline="0" dirty="0" smtClean="0">
                <a:ln>
                  <a:noFill/>
                </a:ln>
                <a:solidFill>
                  <a:srgbClr val="C00000"/>
                </a:solidFill>
                <a:effectLst/>
              </a:rPr>
            </a:b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1" i="0" u="none" strike="noStrike" cap="none" normalizeH="0" baseline="0" dirty="0" smtClean="0">
                <a:ln>
                  <a:noFill/>
                </a:ln>
                <a:solidFill>
                  <a:srgbClr val="C00000"/>
                </a:solidFill>
                <a:effectLst/>
                <a:cs typeface="Arial" panose="020B0604020202020204" pitchFamily="34" charset="0"/>
              </a:rPr>
              <a:t>Bu neden böyle olmuştur, çünkü Türk kendisini </a:t>
            </a:r>
            <a:r>
              <a:rPr kumimoji="0" lang="tr-TR" altLang="tr-TR" sz="1500" b="1" i="0" u="none" strike="noStrike" cap="none" normalizeH="0" baseline="0" dirty="0" err="1" smtClean="0">
                <a:ln>
                  <a:noFill/>
                </a:ln>
                <a:solidFill>
                  <a:srgbClr val="C00000"/>
                </a:solidFill>
                <a:effectLst/>
                <a:cs typeface="Arial" panose="020B0604020202020204" pitchFamily="34" charset="0"/>
              </a:rPr>
              <a:t>Törük</a:t>
            </a:r>
            <a:r>
              <a:rPr kumimoji="0" lang="tr-TR" altLang="tr-TR" sz="1500" b="1" i="0" u="none" strike="noStrike" cap="none" normalizeH="0" baseline="0" dirty="0" smtClean="0">
                <a:ln>
                  <a:noFill/>
                </a:ln>
                <a:solidFill>
                  <a:srgbClr val="C00000"/>
                </a:solidFill>
                <a:effectLst/>
                <a:cs typeface="Arial" panose="020B0604020202020204" pitchFamily="34" charset="0"/>
              </a:rPr>
              <a:t> olarak (yaratılan, yaratılmış) olarak görmüştür ve insanı esas almıştır. İnsanı, ırklarına ve renklerine göre sınıflandırmamıştır. Bunun neticesinde ulaşılan bilgelik Türkleri, Kutadgu Bilig seviyesine çıkarmıştır. </a:t>
            </a:r>
            <a:r>
              <a:rPr kumimoji="0" lang="tr-TR" altLang="tr-TR" sz="1500" b="1" i="0" u="none" strike="noStrike" cap="none" normalizeH="0" baseline="0" dirty="0" err="1" smtClean="0">
                <a:ln>
                  <a:noFill/>
                </a:ln>
                <a:solidFill>
                  <a:srgbClr val="C00000"/>
                </a:solidFill>
                <a:effectLst/>
                <a:cs typeface="Arial" panose="020B0604020202020204" pitchFamily="34" charset="0"/>
              </a:rPr>
              <a:t>Aslolan</a:t>
            </a:r>
            <a:r>
              <a:rPr kumimoji="0" lang="tr-TR" altLang="tr-TR" sz="1500" b="1" i="0" u="none" strike="noStrike" cap="none" normalizeH="0" baseline="0" dirty="0" smtClean="0">
                <a:ln>
                  <a:noFill/>
                </a:ln>
                <a:solidFill>
                  <a:srgbClr val="C00000"/>
                </a:solidFill>
                <a:effectLst/>
                <a:cs typeface="Arial" panose="020B0604020202020204" pitchFamily="34" charset="0"/>
              </a:rPr>
              <a:t> bilgidir.</a:t>
            </a: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0" i="0" u="none" strike="noStrike" cap="none" normalizeH="0" baseline="0" dirty="0" smtClean="0">
                <a:ln>
                  <a:noFill/>
                </a:ln>
                <a:solidFill>
                  <a:schemeClr val="tx1"/>
                </a:solidFill>
                <a:effectLst/>
              </a:rPr>
              <a:t/>
            </a:r>
            <a:br>
              <a:rPr kumimoji="0" lang="tr-TR" altLang="tr-TR" sz="1500" b="0" i="0" u="none" strike="noStrike" cap="none" normalizeH="0" baseline="0" dirty="0" smtClean="0">
                <a:ln>
                  <a:noFill/>
                </a:ln>
                <a:solidFill>
                  <a:schemeClr val="tx1"/>
                </a:solidFill>
                <a:effectLst/>
              </a:rPr>
            </a:br>
            <a:r>
              <a:rPr kumimoji="0" lang="tr-TR" altLang="tr-TR" sz="1500" b="0" i="0" u="none" strike="noStrike" cap="none" normalizeH="0" baseline="0" dirty="0" smtClean="0">
                <a:ln>
                  <a:noFill/>
                </a:ln>
                <a:solidFill>
                  <a:srgbClr val="222222"/>
                </a:solidFill>
                <a:effectLst/>
                <a:cs typeface="Arial" panose="020B0604020202020204" pitchFamily="34" charset="0"/>
              </a:rPr>
              <a:t>Haluk Berkmen bey 47 </a:t>
            </a:r>
            <a:r>
              <a:rPr kumimoji="0" lang="tr-TR" altLang="tr-TR" sz="1500" b="0" i="0" u="none" strike="noStrike" cap="none" normalizeH="0" baseline="0" dirty="0" err="1" smtClean="0">
                <a:ln>
                  <a:noFill/>
                </a:ln>
                <a:solidFill>
                  <a:srgbClr val="222222"/>
                </a:solidFill>
                <a:effectLst/>
                <a:cs typeface="Arial" panose="020B0604020202020204" pitchFamily="34" charset="0"/>
              </a:rPr>
              <a:t>nolu</a:t>
            </a:r>
            <a:r>
              <a:rPr kumimoji="0" lang="tr-TR" altLang="tr-TR" sz="1500" b="0" i="0" u="none" strike="noStrike" cap="none" normalizeH="0" baseline="0" dirty="0" smtClean="0">
                <a:ln>
                  <a:noFill/>
                </a:ln>
                <a:solidFill>
                  <a:srgbClr val="222222"/>
                </a:solidFill>
                <a:effectLst/>
                <a:cs typeface="Arial" panose="020B0604020202020204" pitchFamily="34" charset="0"/>
              </a:rPr>
              <a:t> yazısında </a:t>
            </a:r>
            <a:r>
              <a:rPr kumimoji="0" lang="tr-TR" altLang="tr-TR" sz="1500" b="1" i="0" u="none" strike="noStrike" cap="none" normalizeH="0" baseline="0" dirty="0" err="1" smtClean="0">
                <a:ln>
                  <a:noFill/>
                </a:ln>
                <a:solidFill>
                  <a:srgbClr val="C00000"/>
                </a:solidFill>
                <a:effectLst/>
                <a:cs typeface="Arial" panose="020B0604020202020204" pitchFamily="34" charset="0"/>
              </a:rPr>
              <a:t>Tengri</a:t>
            </a:r>
            <a:r>
              <a:rPr kumimoji="0" lang="tr-TR" altLang="tr-TR" sz="1500" b="1" i="0" u="none" strike="noStrike" cap="none" normalizeH="0" baseline="0" dirty="0" smtClean="0">
                <a:ln>
                  <a:noFill/>
                </a:ln>
                <a:solidFill>
                  <a:srgbClr val="C00000"/>
                </a:solidFill>
                <a:effectLst/>
                <a:cs typeface="Arial" panose="020B0604020202020204" pitchFamily="34" charset="0"/>
              </a:rPr>
              <a:t> (</a:t>
            </a:r>
            <a:r>
              <a:rPr kumimoji="0" lang="tr-TR" altLang="tr-TR" sz="1500" b="1" i="0" u="none" strike="noStrike" cap="none" normalizeH="0" baseline="0" dirty="0" err="1" smtClean="0">
                <a:ln>
                  <a:noFill/>
                </a:ln>
                <a:solidFill>
                  <a:srgbClr val="C00000"/>
                </a:solidFill>
                <a:effectLst/>
                <a:cs typeface="Arial" panose="020B0604020202020204" pitchFamily="34" charset="0"/>
              </a:rPr>
              <a:t>GökTanrı</a:t>
            </a:r>
            <a:r>
              <a:rPr kumimoji="0" lang="tr-TR" altLang="tr-TR" sz="1500" b="1" i="0" u="none" strike="noStrike" cap="none" normalizeH="0" baseline="0" dirty="0" smtClean="0">
                <a:ln>
                  <a:noFill/>
                </a:ln>
                <a:solidFill>
                  <a:srgbClr val="C00000"/>
                </a:solidFill>
                <a:effectLst/>
                <a:cs typeface="Arial" panose="020B0604020202020204" pitchFamily="34" charset="0"/>
              </a:rPr>
              <a:t>) ve Deniz (Su) arasındaki bağlantının Avrasya kıtasının kuzey batı köşesindeki Vikinglere yansıyan yönünü</a:t>
            </a:r>
            <a:r>
              <a:rPr kumimoji="0" lang="tr-TR" altLang="tr-TR" sz="1500" b="0" i="0" u="none" strike="noStrike" cap="none" normalizeH="0" baseline="0" dirty="0" smtClean="0">
                <a:ln>
                  <a:noFill/>
                </a:ln>
                <a:solidFill>
                  <a:srgbClr val="222222"/>
                </a:solidFill>
                <a:effectLst/>
                <a:cs typeface="Arial" panose="020B0604020202020204" pitchFamily="34" charset="0"/>
              </a:rPr>
              <a:t> aydınlatmaktadır. Yazının bizlere verdiği mesaj </a:t>
            </a:r>
            <a:r>
              <a:rPr kumimoji="0" lang="tr-TR" altLang="tr-TR" sz="1500" b="1" i="0" u="none" strike="noStrike" cap="none" normalizeH="0" baseline="0" dirty="0" smtClean="0">
                <a:ln>
                  <a:noFill/>
                </a:ln>
                <a:solidFill>
                  <a:srgbClr val="C00000"/>
                </a:solidFill>
                <a:effectLst/>
                <a:cs typeface="Arial" panose="020B0604020202020204" pitchFamily="34" charset="0"/>
              </a:rPr>
              <a:t>kültürel değerler üzerinden Türklerin hep birlikte bir zihniyet birliğine ulaşması idealini</a:t>
            </a:r>
            <a:r>
              <a:rPr kumimoji="0" lang="tr-TR" altLang="tr-TR" sz="1500" b="0" i="0" u="none" strike="noStrike" cap="none" normalizeH="0" baseline="0" dirty="0" smtClean="0">
                <a:ln>
                  <a:noFill/>
                </a:ln>
                <a:solidFill>
                  <a:srgbClr val="222222"/>
                </a:solidFill>
                <a:effectLst/>
                <a:cs typeface="Arial" panose="020B0604020202020204" pitchFamily="34" charset="0"/>
              </a:rPr>
              <a:t> taşımaktadır. </a:t>
            </a:r>
          </a:p>
          <a:p>
            <a:pPr marL="0" lvl="0" indent="0">
              <a:buNone/>
            </a:pPr>
            <a:endParaRPr kumimoji="0" lang="tr-TR" altLang="tr-TR" sz="1600" b="1" i="0" u="none" strike="noStrike" cap="none" normalizeH="0" baseline="0" dirty="0" smtClean="0">
              <a:ln>
                <a:noFill/>
              </a:ln>
              <a:solidFill>
                <a:srgbClr val="C00000"/>
              </a:solidFill>
              <a:effectLst/>
              <a:cs typeface="Arial" panose="020B0604020202020204" pitchFamily="34" charset="0"/>
            </a:endParaRPr>
          </a:p>
        </p:txBody>
      </p:sp>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2919593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44624"/>
            <a:ext cx="8229600" cy="864096"/>
          </a:xfrm>
        </p:spPr>
        <p:txBody>
          <a:bodyPr>
            <a:normAutofit fontScale="90000"/>
          </a:bodyPr>
          <a:lstStyle/>
          <a:p>
            <a:r>
              <a:rPr lang="tr-TR" dirty="0" smtClean="0"/>
              <a:t/>
            </a:r>
            <a:br>
              <a:rPr lang="tr-TR" dirty="0" smtClean="0"/>
            </a:br>
            <a:r>
              <a:rPr lang="tr-TR" sz="2700" dirty="0" err="1" smtClean="0"/>
              <a:t>Tenger</a:t>
            </a:r>
            <a:r>
              <a:rPr lang="tr-TR" sz="2700" dirty="0" smtClean="0"/>
              <a:t> ve </a:t>
            </a:r>
            <a:r>
              <a:rPr lang="tr-TR" sz="2700" dirty="0" err="1" smtClean="0"/>
              <a:t>Tengiz</a:t>
            </a:r>
            <a:r>
              <a:rPr lang="tr-TR" dirty="0" smtClean="0"/>
              <a:t/>
            </a:r>
            <a:br>
              <a:rPr lang="tr-TR" dirty="0" smtClean="0"/>
            </a:br>
            <a:r>
              <a:rPr lang="es-ES" sz="1200" dirty="0" smtClean="0">
                <a:hlinkClick r:id="rId2"/>
              </a:rPr>
              <a:t>https</a:t>
            </a:r>
            <a:r>
              <a:rPr lang="es-ES" sz="1200" dirty="0">
                <a:hlinkClick r:id="rId2"/>
              </a:rPr>
              <a:t>://denizkarakurt.com.tr/makaleler/tenger-ve-tengiz</a:t>
            </a:r>
            <a:r>
              <a:rPr lang="tr-TR" sz="2000" dirty="0"/>
              <a:t/>
            </a:r>
            <a:br>
              <a:rPr lang="tr-TR" sz="2000" dirty="0"/>
            </a:br>
            <a:r>
              <a:rPr lang="tr-TR" dirty="0"/>
              <a:t> </a:t>
            </a:r>
          </a:p>
        </p:txBody>
      </p:sp>
      <p:sp>
        <p:nvSpPr>
          <p:cNvPr id="3" name="İçerik Yer Tutucusu 2"/>
          <p:cNvSpPr>
            <a:spLocks noGrp="1"/>
          </p:cNvSpPr>
          <p:nvPr>
            <p:ph idx="1"/>
          </p:nvPr>
        </p:nvSpPr>
        <p:spPr>
          <a:xfrm>
            <a:off x="179512" y="836712"/>
            <a:ext cx="8964488" cy="6021288"/>
          </a:xfrm>
        </p:spPr>
        <p:txBody>
          <a:bodyPr>
            <a:normAutofit fontScale="25000" lnSpcReduction="20000"/>
          </a:bodyPr>
          <a:lstStyle/>
          <a:p>
            <a:pPr marL="0" indent="0">
              <a:buNone/>
            </a:pPr>
            <a:r>
              <a:rPr lang="tr-TR" sz="5600" dirty="0" err="1" smtClean="0"/>
              <a:t>Tenger</a:t>
            </a:r>
            <a:r>
              <a:rPr lang="tr-TR" sz="5600" dirty="0" smtClean="0"/>
              <a:t> </a:t>
            </a:r>
            <a:r>
              <a:rPr lang="tr-TR" sz="5600" dirty="0"/>
              <a:t>günümüzde bile bazı Türk dillerinde </a:t>
            </a:r>
            <a:r>
              <a:rPr lang="tr-TR" sz="5600" b="1" dirty="0"/>
              <a:t>gökyüzü</a:t>
            </a:r>
            <a:r>
              <a:rPr lang="tr-TR" sz="5600" dirty="0"/>
              <a:t> anlamında kullanılan bir kelimedir. </a:t>
            </a:r>
            <a:r>
              <a:rPr lang="tr-TR" sz="5600" dirty="0" err="1"/>
              <a:t>Tengiz</a:t>
            </a:r>
            <a:r>
              <a:rPr lang="tr-TR" sz="5600" dirty="0"/>
              <a:t> ise Anadolu Türkçesi'ndeki </a:t>
            </a:r>
            <a:r>
              <a:rPr lang="tr-TR" sz="5600" b="1" dirty="0"/>
              <a:t>Deniz</a:t>
            </a:r>
            <a:r>
              <a:rPr lang="tr-TR" sz="5600" dirty="0"/>
              <a:t> sözcüğünün ilk biçimidir.</a:t>
            </a:r>
          </a:p>
          <a:p>
            <a:pPr marL="0" indent="0">
              <a:buNone/>
            </a:pPr>
            <a:r>
              <a:rPr lang="tr-TR" sz="5600" dirty="0"/>
              <a:t> </a:t>
            </a:r>
          </a:p>
          <a:p>
            <a:pPr marL="0" indent="0">
              <a:buNone/>
            </a:pPr>
            <a:r>
              <a:rPr lang="tr-TR" sz="5600" dirty="0"/>
              <a:t>“Deniz” sözcüğünün etimolojisini açıklayamayanlar yine her zamanki gibi çeşitli biçimlerde Türkçe değildir diyerek işin içinden çıkmaya çalışmışlardır. Hatta o kadar ki, </a:t>
            </a:r>
            <a:r>
              <a:rPr lang="tr-TR" sz="5600" b="1" dirty="0"/>
              <a:t>Türkler yaşadıkları coğrafya gereği gölden daha büyük su kütlesi görmemişlerdi, bu nedenle denizi tanımlamaya ihtiyaçları yoktu, </a:t>
            </a:r>
            <a:r>
              <a:rPr lang="tr-TR" sz="5600" dirty="0"/>
              <a:t>bu kavram da olsa olsa deniz görmüş, deniz kıyısında yaşayan kavimlerin dilinden gelmiştir gibi açıklamalar bile yapılmıştır. Ancak bu kavmin hangisi olduğu, “</a:t>
            </a:r>
            <a:r>
              <a:rPr lang="tr-TR" sz="5600" dirty="0" err="1"/>
              <a:t>Deniz”e</a:t>
            </a:r>
            <a:r>
              <a:rPr lang="tr-TR" sz="5600" dirty="0"/>
              <a:t> benzer bir sözcüğün hangi yabancı dilde yer aldığı da hiçbir zaman bulunamamıştır. </a:t>
            </a:r>
          </a:p>
          <a:p>
            <a:pPr marL="0" indent="0">
              <a:buNone/>
            </a:pPr>
            <a:r>
              <a:rPr lang="tr-TR" sz="5600" dirty="0" smtClean="0"/>
              <a:t>Oysa </a:t>
            </a:r>
            <a:r>
              <a:rPr lang="tr-TR" sz="5600" dirty="0"/>
              <a:t>ki bugün ilkel diye nitelediğimiz çok eski çağlarda yaşayan insanların anlayışına göre (bunu çeşitli anlatılarda görebilmekteyiz) ucu görünmeyen her su kitlesi denizdir. Bu bağlamda büyük göllerin hepsi deniz olarak algılanmıştır. Hatta karşı kıyısı göründüğü halde bile büyük ırmaklara da deniz benzetmesi veya tanımlaması yapıldığı bilinmektedir. </a:t>
            </a:r>
            <a:r>
              <a:rPr lang="tr-TR" sz="5600" b="1" dirty="0"/>
              <a:t>Yani </a:t>
            </a:r>
            <a:r>
              <a:rPr lang="tr-TR" sz="5600" b="1" dirty="0" smtClean="0"/>
              <a:t>her şeyden </a:t>
            </a:r>
            <a:r>
              <a:rPr lang="tr-TR" sz="5600" b="1" dirty="0"/>
              <a:t>önce “Deniz” kavramını” türetmiş olmak için deniz görmeye asla gerek yoktur. </a:t>
            </a:r>
            <a:endParaRPr lang="tr-TR" sz="5600" b="1" dirty="0" smtClean="0"/>
          </a:p>
          <a:p>
            <a:pPr marL="0" indent="0">
              <a:buNone/>
            </a:pPr>
            <a:endParaRPr lang="tr-TR" sz="5600" dirty="0"/>
          </a:p>
          <a:p>
            <a:pPr marL="0" indent="0">
              <a:buNone/>
            </a:pPr>
            <a:r>
              <a:rPr lang="tr-TR" sz="5600" dirty="0" smtClean="0"/>
              <a:t>Üstelik </a:t>
            </a:r>
            <a:r>
              <a:rPr lang="tr-TR" sz="5600" b="1" dirty="0"/>
              <a:t>Türklerin hiç deniz görmediği iddiası </a:t>
            </a:r>
            <a:r>
              <a:rPr lang="tr-TR" sz="5600" dirty="0"/>
              <a:t>da zaten ayrıca gülünçtür. İnsanlar en ilkel çağlar hariç ticari amaçla bile olsa çeşitli diyarlara mutlaka yolculuklar yapmışlardır. Birileri de denizi görerek geri dönmüştür. Ancak birazdan bahsedileceği üzere </a:t>
            </a:r>
            <a:r>
              <a:rPr lang="tr-TR" sz="5600" b="1" dirty="0"/>
              <a:t>Türkler “Deniz” kavramını zaten başka bir mantıkla türetmişlerdir ki</a:t>
            </a:r>
            <a:r>
              <a:rPr lang="tr-TR" sz="5600" dirty="0"/>
              <a:t>, bu mantık için </a:t>
            </a:r>
            <a:r>
              <a:rPr lang="tr-TR" sz="5600" dirty="0" smtClean="0"/>
              <a:t>bugünkü </a:t>
            </a:r>
            <a:r>
              <a:rPr lang="tr-TR" sz="5600" dirty="0"/>
              <a:t>ölçülerde bir deniz görmüş olmaya hiç gerek yoktur. Fakat kesin olan şudur, bugüne kadar “Deniz” kelimesinin etimolojisi gerçekten de net olarak açıklanamamıştır. Oysa ki açıklama zeka ürünü muhteşem bir benzetmeye dayalıdır. </a:t>
            </a:r>
          </a:p>
          <a:p>
            <a:pPr marL="0" indent="0">
              <a:buNone/>
            </a:pPr>
            <a:r>
              <a:rPr lang="tr-TR" sz="5600" dirty="0"/>
              <a:t> </a:t>
            </a:r>
          </a:p>
          <a:p>
            <a:pPr marL="0" indent="0">
              <a:buNone/>
            </a:pPr>
            <a:r>
              <a:rPr lang="tr-TR" sz="6400" b="1" dirty="0" err="1">
                <a:solidFill>
                  <a:srgbClr val="C00000"/>
                </a:solidFill>
              </a:rPr>
              <a:t>Tenger</a:t>
            </a:r>
            <a:r>
              <a:rPr lang="tr-TR" sz="6400" b="1" dirty="0">
                <a:solidFill>
                  <a:srgbClr val="C00000"/>
                </a:solidFill>
              </a:rPr>
              <a:t> sözcüğü Türkçe’nin değişik lehçe ve şivelerinde gökyüzü demektir. </a:t>
            </a:r>
            <a:r>
              <a:rPr lang="tr-TR" sz="6400" b="1" dirty="0" err="1">
                <a:solidFill>
                  <a:srgbClr val="C00000"/>
                </a:solidFill>
              </a:rPr>
              <a:t>Teng</a:t>
            </a:r>
            <a:r>
              <a:rPr lang="tr-TR" sz="6400" b="1" dirty="0">
                <a:solidFill>
                  <a:srgbClr val="C00000"/>
                </a:solidFill>
              </a:rPr>
              <a:t>/</a:t>
            </a:r>
            <a:r>
              <a:rPr lang="tr-TR" sz="6400" b="1" dirty="0" err="1">
                <a:solidFill>
                  <a:srgbClr val="C00000"/>
                </a:solidFill>
              </a:rPr>
              <a:t>Teg</a:t>
            </a:r>
            <a:r>
              <a:rPr lang="tr-TR" sz="6400" b="1" dirty="0">
                <a:solidFill>
                  <a:srgbClr val="C00000"/>
                </a:solidFill>
              </a:rPr>
              <a:t>/Tek kökü ise dönüş bildirir, örneğin göğün dönüşü gibi. </a:t>
            </a:r>
            <a:r>
              <a:rPr lang="tr-TR" sz="6400" b="1" dirty="0" err="1">
                <a:solidFill>
                  <a:srgbClr val="C00000"/>
                </a:solidFill>
              </a:rPr>
              <a:t>Tengiz</a:t>
            </a:r>
            <a:r>
              <a:rPr lang="tr-TR" sz="6400" b="1" dirty="0">
                <a:solidFill>
                  <a:srgbClr val="C00000"/>
                </a:solidFill>
              </a:rPr>
              <a:t> ise sondaki eşitlik belirten -iz eki ile göğün eşiti olan varlık demektir. Burada akla gelecek olan son soru da </a:t>
            </a:r>
            <a:r>
              <a:rPr lang="tr-TR" sz="6400" b="1" dirty="0" err="1">
                <a:solidFill>
                  <a:srgbClr val="C00000"/>
                </a:solidFill>
              </a:rPr>
              <a:t>elbetteki</a:t>
            </a:r>
            <a:r>
              <a:rPr lang="tr-TR" sz="6400" b="1" dirty="0">
                <a:solidFill>
                  <a:srgbClr val="C00000"/>
                </a:solidFill>
              </a:rPr>
              <a:t>, niye göğün eşiti olduğudur? Yanıt aslında çok basittir. Deniz göğün maviliğini yansıttığı için…</a:t>
            </a:r>
            <a:r>
              <a:rPr lang="tr-TR" sz="5600" b="1" dirty="0">
                <a:solidFill>
                  <a:srgbClr val="C00000"/>
                </a:solidFill>
              </a:rPr>
              <a:t> </a:t>
            </a:r>
          </a:p>
          <a:p>
            <a:pPr marL="0" indent="0">
              <a:buNone/>
            </a:pPr>
            <a:endParaRPr lang="tr-TR" sz="5600" dirty="0" smtClean="0"/>
          </a:p>
          <a:p>
            <a:pPr marL="0" indent="0">
              <a:buNone/>
            </a:pPr>
            <a:r>
              <a:rPr lang="tr-TR" sz="5600" dirty="0" smtClean="0"/>
              <a:t>Sorunun Çözümü Buradadır:</a:t>
            </a:r>
          </a:p>
          <a:p>
            <a:pPr marL="0" indent="0">
              <a:buNone/>
            </a:pPr>
            <a:endParaRPr lang="tr-TR" sz="5600" dirty="0" smtClean="0"/>
          </a:p>
          <a:p>
            <a:pPr marL="0" indent="0">
              <a:buNone/>
            </a:pPr>
            <a:r>
              <a:rPr lang="tr-TR" sz="5600" b="1" dirty="0" smtClean="0"/>
              <a:t>Deniz </a:t>
            </a:r>
            <a:r>
              <a:rPr lang="tr-TR" sz="5600" b="1" dirty="0"/>
              <a:t>kıyısında  (veya yeterince </a:t>
            </a:r>
            <a:r>
              <a:rPr lang="tr-TR" sz="5600" b="1" dirty="0" smtClean="0"/>
              <a:t>büyük </a:t>
            </a:r>
            <a:r>
              <a:rPr lang="tr-TR" sz="5600" b="1" dirty="0"/>
              <a:t>bir gölün kenarında) duran bir kişi ufka doğru baktığında uçsuz bucaksız sonsuzlukta birbirinin eşiti olan ve birbirinin rengine sahip olan iki varlık görecektir; </a:t>
            </a:r>
            <a:r>
              <a:rPr lang="tr-TR" sz="5600" b="1" dirty="0" err="1"/>
              <a:t>Tenger</a:t>
            </a:r>
            <a:r>
              <a:rPr lang="tr-TR" sz="5600" b="1" dirty="0"/>
              <a:t> ve </a:t>
            </a:r>
            <a:r>
              <a:rPr lang="tr-TR" sz="5600" b="1" dirty="0" err="1"/>
              <a:t>Tengiz</a:t>
            </a:r>
            <a:r>
              <a:rPr lang="tr-TR" sz="5600" b="1" dirty="0"/>
              <a:t>… Bu durumu desteklemekte olan bir hususu da </a:t>
            </a:r>
            <a:r>
              <a:rPr lang="tr-TR" sz="5600" b="1" dirty="0" smtClean="0"/>
              <a:t>belirtmekte </a:t>
            </a:r>
            <a:r>
              <a:rPr lang="tr-TR" sz="5600" b="1" dirty="0"/>
              <a:t>fayda olacaktır. </a:t>
            </a:r>
            <a:r>
              <a:rPr lang="tr-TR" sz="5600" b="1" dirty="0" err="1"/>
              <a:t>Macarca’da</a:t>
            </a:r>
            <a:r>
              <a:rPr lang="tr-TR" sz="5600" b="1" dirty="0"/>
              <a:t> </a:t>
            </a:r>
            <a:r>
              <a:rPr lang="tr-TR" sz="5600" b="1" dirty="0" err="1"/>
              <a:t>Tenger</a:t>
            </a:r>
            <a:r>
              <a:rPr lang="tr-TR" sz="5600" b="1" dirty="0"/>
              <a:t> sözcüğü “Deniz” manasına gelmektedir.</a:t>
            </a:r>
          </a:p>
          <a:p>
            <a:pPr marL="0" indent="0">
              <a:buNone/>
            </a:pPr>
            <a:r>
              <a:rPr lang="tr-TR" sz="5600" dirty="0"/>
              <a:t> </a:t>
            </a:r>
            <a:r>
              <a:rPr lang="tr-TR" sz="5600" dirty="0" smtClean="0"/>
              <a:t>- </a:t>
            </a:r>
            <a:r>
              <a:rPr lang="tr-TR" sz="5600" dirty="0"/>
              <a:t>Aktarma Sözlüğü, Sayfa: 461, Dipnot: 1393, </a:t>
            </a:r>
            <a:r>
              <a:rPr lang="tr-TR" sz="5600" b="1" dirty="0"/>
              <a:t>Deniz </a:t>
            </a:r>
            <a:r>
              <a:rPr lang="tr-TR" sz="5600" b="1" dirty="0" err="1"/>
              <a:t>Karakurt</a:t>
            </a:r>
            <a:endParaRPr lang="tr-TR" sz="5600" b="1" dirty="0"/>
          </a:p>
          <a:p>
            <a:pPr marL="0" indent="0">
              <a:buNone/>
            </a:pPr>
            <a:endParaRPr lang="es-ES" sz="6400" b="1" dirty="0"/>
          </a:p>
          <a:p>
            <a:pPr marL="0" indent="0">
              <a:buNone/>
            </a:pPr>
            <a:endParaRPr lang="es-ES" sz="4300" dirty="0"/>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5596890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smtClean="0">
                <a:solidFill>
                  <a:srgbClr val="C00000"/>
                </a:solidFill>
              </a:rPr>
              <a:t>Su, </a:t>
            </a:r>
            <a:r>
              <a:rPr lang="tr-TR" dirty="0" err="1" smtClean="0">
                <a:solidFill>
                  <a:srgbClr val="C00000"/>
                </a:solidFill>
              </a:rPr>
              <a:t>Sa</a:t>
            </a:r>
            <a:r>
              <a:rPr lang="tr-TR" dirty="0" smtClean="0">
                <a:solidFill>
                  <a:srgbClr val="C00000"/>
                </a:solidFill>
              </a:rPr>
              <a:t>, Saka, Si, Sibirya  </a:t>
            </a:r>
            <a:endParaRPr lang="tr-TR" dirty="0">
              <a:solidFill>
                <a:srgbClr val="C00000"/>
              </a:solidFill>
            </a:endParaRPr>
          </a:p>
        </p:txBody>
      </p:sp>
      <p:sp>
        <p:nvSpPr>
          <p:cNvPr id="3" name="İçerik Yer Tutucusu 2"/>
          <p:cNvSpPr>
            <a:spLocks noGrp="1"/>
          </p:cNvSpPr>
          <p:nvPr>
            <p:ph idx="1"/>
          </p:nvPr>
        </p:nvSpPr>
        <p:spPr>
          <a:xfrm>
            <a:off x="0" y="764704"/>
            <a:ext cx="9144000" cy="6264696"/>
          </a:xfrm>
        </p:spPr>
        <p:txBody>
          <a:bodyPr>
            <a:noAutofit/>
          </a:bodyPr>
          <a:lstStyle/>
          <a:p>
            <a:r>
              <a:rPr lang="tr-TR" sz="1900" dirty="0"/>
              <a:t>Çünkü </a:t>
            </a:r>
            <a:r>
              <a:rPr lang="tr-TR" sz="1900" b="1" dirty="0"/>
              <a:t>su</a:t>
            </a:r>
            <a:r>
              <a:rPr lang="tr-TR" sz="1900" dirty="0"/>
              <a:t> kelimesinden </a:t>
            </a:r>
            <a:r>
              <a:rPr lang="tr-TR" sz="1900" dirty="0" smtClean="0"/>
              <a:t>Persler </a:t>
            </a:r>
            <a:r>
              <a:rPr lang="tr-TR" sz="1900" dirty="0"/>
              <a:t>de o şekilde </a:t>
            </a:r>
            <a:r>
              <a:rPr lang="tr-TR" sz="1900" dirty="0" smtClean="0"/>
              <a:t>kullanmış. </a:t>
            </a:r>
            <a:r>
              <a:rPr lang="tr-TR" sz="1900" dirty="0"/>
              <a:t>Biraz önce söyledim eski </a:t>
            </a:r>
            <a:r>
              <a:rPr lang="tr-TR" sz="1900" dirty="0" smtClean="0"/>
              <a:t>Hintliler, </a:t>
            </a:r>
            <a:r>
              <a:rPr lang="tr-TR" sz="1900" dirty="0"/>
              <a:t>Çinliler Çünkü </a:t>
            </a:r>
            <a:r>
              <a:rPr lang="tr-TR" sz="1900" b="1" dirty="0" smtClean="0">
                <a:solidFill>
                  <a:srgbClr val="C00000"/>
                </a:solidFill>
              </a:rPr>
              <a:t>Saka</a:t>
            </a:r>
            <a:r>
              <a:rPr lang="tr-TR" sz="1900" dirty="0" smtClean="0">
                <a:solidFill>
                  <a:srgbClr val="C00000"/>
                </a:solidFill>
              </a:rPr>
              <a:t>ların </a:t>
            </a:r>
            <a:r>
              <a:rPr lang="tr-TR" sz="1900" dirty="0">
                <a:solidFill>
                  <a:srgbClr val="C00000"/>
                </a:solidFill>
              </a:rPr>
              <a:t>gitmediği yer olmadığı için hep </a:t>
            </a:r>
            <a:r>
              <a:rPr lang="tr-TR" sz="1900" b="1" dirty="0" smtClean="0">
                <a:solidFill>
                  <a:srgbClr val="C00000"/>
                </a:solidFill>
              </a:rPr>
              <a:t>Su </a:t>
            </a:r>
            <a:r>
              <a:rPr lang="tr-TR" sz="1900" b="1" dirty="0" err="1" smtClean="0">
                <a:solidFill>
                  <a:srgbClr val="C00000"/>
                </a:solidFill>
              </a:rPr>
              <a:t>Sa</a:t>
            </a:r>
            <a:r>
              <a:rPr lang="tr-TR" sz="1900" dirty="0" smtClean="0">
                <a:solidFill>
                  <a:srgbClr val="C00000"/>
                </a:solidFill>
              </a:rPr>
              <a:t> </a:t>
            </a:r>
            <a:r>
              <a:rPr lang="tr-TR" sz="1900" dirty="0">
                <a:solidFill>
                  <a:srgbClr val="C00000"/>
                </a:solidFill>
              </a:rPr>
              <a:t>gibi isimler </a:t>
            </a:r>
            <a:r>
              <a:rPr lang="tr-TR" sz="1900" dirty="0"/>
              <a:t>Dolayısıyla yani Çünkü böyle iki halk gibi anlıyoruz İskit deyince ayrı </a:t>
            </a:r>
            <a:r>
              <a:rPr lang="tr-TR" sz="1900" b="1" dirty="0"/>
              <a:t>Saka</a:t>
            </a:r>
            <a:r>
              <a:rPr lang="tr-TR" sz="1900" dirty="0"/>
              <a:t> deyince ayrı </a:t>
            </a:r>
            <a:r>
              <a:rPr lang="tr-TR" sz="1900" dirty="0" smtClean="0"/>
              <a:t>halk gibi </a:t>
            </a:r>
            <a:r>
              <a:rPr lang="tr-TR" sz="1900" dirty="0"/>
              <a:t>anlayan tarihçiler </a:t>
            </a:r>
            <a:r>
              <a:rPr lang="tr-TR" sz="1900" dirty="0" smtClean="0"/>
              <a:t>var. </a:t>
            </a:r>
            <a:r>
              <a:rPr lang="tr-TR" sz="1900" dirty="0"/>
              <a:t>Dolayısıyla İskit kelimesi yok aslında </a:t>
            </a:r>
            <a:r>
              <a:rPr lang="tr-TR" sz="1900" b="1" dirty="0" smtClean="0"/>
              <a:t>Saka</a:t>
            </a:r>
            <a:r>
              <a:rPr lang="tr-TR" sz="1900" dirty="0" smtClean="0"/>
              <a:t> diyelim. </a:t>
            </a:r>
          </a:p>
          <a:p>
            <a:r>
              <a:rPr lang="tr-TR" sz="1900" dirty="0" smtClean="0"/>
              <a:t>Her </a:t>
            </a:r>
            <a:r>
              <a:rPr lang="tr-TR" sz="1900" dirty="0"/>
              <a:t>zaman söylerim kendi fikrim değil de </a:t>
            </a:r>
            <a:r>
              <a:rPr lang="tr-TR" sz="1900" b="1" dirty="0">
                <a:solidFill>
                  <a:srgbClr val="C00000"/>
                </a:solidFill>
              </a:rPr>
              <a:t>birçok batılı </a:t>
            </a:r>
            <a:r>
              <a:rPr lang="tr-TR" sz="1900" b="1" dirty="0" smtClean="0">
                <a:solidFill>
                  <a:srgbClr val="C00000"/>
                </a:solidFill>
              </a:rPr>
              <a:t>tarihçi Sakalara </a:t>
            </a:r>
            <a:r>
              <a:rPr lang="tr-TR" sz="1900" b="1" dirty="0">
                <a:solidFill>
                  <a:srgbClr val="C00000"/>
                </a:solidFill>
              </a:rPr>
              <a:t>insanlığın atası </a:t>
            </a:r>
            <a:r>
              <a:rPr lang="tr-TR" sz="1900" b="1" dirty="0" smtClean="0">
                <a:solidFill>
                  <a:srgbClr val="C00000"/>
                </a:solidFill>
              </a:rPr>
              <a:t>derler. </a:t>
            </a:r>
            <a:r>
              <a:rPr lang="tr-TR" sz="1900" dirty="0" smtClean="0"/>
              <a:t>Mesela </a:t>
            </a:r>
            <a:r>
              <a:rPr lang="tr-TR" sz="1900" dirty="0"/>
              <a:t>ilk Bizans tarihçileri, ilk Bizans Kralları da kitaplar </a:t>
            </a:r>
            <a:r>
              <a:rPr lang="tr-TR" sz="1900" dirty="0" smtClean="0"/>
              <a:t>yazmıştır. </a:t>
            </a:r>
            <a:r>
              <a:rPr lang="tr-TR" sz="1900" dirty="0"/>
              <a:t>Mesela  hikmetli </a:t>
            </a:r>
            <a:r>
              <a:rPr lang="tr-TR" sz="1900" dirty="0" err="1"/>
              <a:t>Leo</a:t>
            </a:r>
            <a:r>
              <a:rPr lang="tr-TR" sz="1900" dirty="0"/>
              <a:t> dedikleri </a:t>
            </a:r>
            <a:r>
              <a:rPr lang="tr-TR" sz="1900" dirty="0" smtClean="0"/>
              <a:t>krallarından, onlar da </a:t>
            </a:r>
            <a:r>
              <a:rPr lang="tr-TR" sz="1900" dirty="0"/>
              <a:t>diyorlar ki </a:t>
            </a:r>
            <a:r>
              <a:rPr lang="tr-TR" sz="1900" b="1" dirty="0">
                <a:solidFill>
                  <a:srgbClr val="C00000"/>
                </a:solidFill>
              </a:rPr>
              <a:t>Avrupa'da ilk görülen halk </a:t>
            </a:r>
            <a:r>
              <a:rPr lang="tr-TR" sz="1900" b="1" dirty="0" smtClean="0">
                <a:solidFill>
                  <a:srgbClr val="C00000"/>
                </a:solidFill>
              </a:rPr>
              <a:t>Sakalardır. </a:t>
            </a:r>
            <a:r>
              <a:rPr lang="tr-TR" sz="1900" dirty="0" smtClean="0"/>
              <a:t>Tarihte, insanlık </a:t>
            </a:r>
            <a:r>
              <a:rPr lang="tr-TR" sz="1900" dirty="0"/>
              <a:t>birbirinden bana </a:t>
            </a:r>
            <a:r>
              <a:rPr lang="tr-TR" sz="1900" dirty="0" smtClean="0"/>
              <a:t>göre evrim </a:t>
            </a:r>
            <a:r>
              <a:rPr lang="tr-TR" sz="1900" dirty="0"/>
              <a:t>yoluyla çoğalarak </a:t>
            </a:r>
            <a:r>
              <a:rPr lang="tr-TR" sz="1900" dirty="0" smtClean="0"/>
              <a:t>gelmiştir. </a:t>
            </a:r>
          </a:p>
          <a:p>
            <a:r>
              <a:rPr lang="tr-TR" sz="1900" b="1" dirty="0" smtClean="0">
                <a:solidFill>
                  <a:srgbClr val="C00000"/>
                </a:solidFill>
              </a:rPr>
              <a:t>Ama </a:t>
            </a:r>
            <a:r>
              <a:rPr lang="tr-TR" sz="1900" b="1" dirty="0">
                <a:solidFill>
                  <a:srgbClr val="C00000"/>
                </a:solidFill>
              </a:rPr>
              <a:t>eğer bir ata varsa birden fazla hatta, ilk insanlığın ataları ve dolayısıyla Türklerin Ataları </a:t>
            </a:r>
            <a:r>
              <a:rPr lang="tr-TR" sz="1900" b="1" dirty="0" smtClean="0">
                <a:solidFill>
                  <a:srgbClr val="C00000"/>
                </a:solidFill>
              </a:rPr>
              <a:t>Sakalar. </a:t>
            </a:r>
            <a:r>
              <a:rPr lang="tr-TR" sz="1900" b="1" dirty="0">
                <a:solidFill>
                  <a:srgbClr val="C00000"/>
                </a:solidFill>
              </a:rPr>
              <a:t>Ama bu </a:t>
            </a:r>
            <a:r>
              <a:rPr lang="tr-TR" sz="1900" b="1" dirty="0" smtClean="0">
                <a:solidFill>
                  <a:srgbClr val="C00000"/>
                </a:solidFill>
              </a:rPr>
              <a:t>Su </a:t>
            </a:r>
            <a:r>
              <a:rPr lang="tr-TR" sz="1900" b="1" dirty="0">
                <a:solidFill>
                  <a:srgbClr val="C00000"/>
                </a:solidFill>
              </a:rPr>
              <a:t>adıyla anılan Sakalar niye </a:t>
            </a:r>
            <a:r>
              <a:rPr lang="tr-TR" sz="1900" b="1" dirty="0" smtClean="0">
                <a:solidFill>
                  <a:srgbClr val="C00000"/>
                </a:solidFill>
              </a:rPr>
              <a:t>Su </a:t>
            </a:r>
            <a:r>
              <a:rPr lang="tr-TR" sz="1900" b="1" dirty="0">
                <a:solidFill>
                  <a:srgbClr val="C00000"/>
                </a:solidFill>
              </a:rPr>
              <a:t>adıyla </a:t>
            </a:r>
            <a:r>
              <a:rPr lang="tr-TR" sz="1900" b="1" dirty="0" smtClean="0">
                <a:solidFill>
                  <a:srgbClr val="C00000"/>
                </a:solidFill>
              </a:rPr>
              <a:t>anılıyor. </a:t>
            </a:r>
            <a:r>
              <a:rPr lang="tr-TR" sz="1900" b="1" dirty="0">
                <a:solidFill>
                  <a:srgbClr val="C00000"/>
                </a:solidFill>
              </a:rPr>
              <a:t>Biraz önce söylemek istedim. Bir kaç anlamı var bir </a:t>
            </a:r>
            <a:r>
              <a:rPr lang="tr-TR" sz="1900" b="1" dirty="0" smtClean="0">
                <a:solidFill>
                  <a:srgbClr val="C00000"/>
                </a:solidFill>
              </a:rPr>
              <a:t>içtiğimiz su, </a:t>
            </a:r>
            <a:r>
              <a:rPr lang="tr-TR" sz="1900" b="1" dirty="0">
                <a:solidFill>
                  <a:srgbClr val="C00000"/>
                </a:solidFill>
              </a:rPr>
              <a:t>ikincisi güç </a:t>
            </a:r>
            <a:r>
              <a:rPr lang="tr-TR" sz="1900" b="1" dirty="0" smtClean="0">
                <a:solidFill>
                  <a:srgbClr val="C00000"/>
                </a:solidFill>
              </a:rPr>
              <a:t>kuvvet ordu </a:t>
            </a:r>
            <a:r>
              <a:rPr lang="tr-TR" sz="1900" b="1" dirty="0">
                <a:solidFill>
                  <a:srgbClr val="C00000"/>
                </a:solidFill>
              </a:rPr>
              <a:t>asker demek </a:t>
            </a:r>
            <a:r>
              <a:rPr lang="tr-TR" sz="1900" b="1" dirty="0" smtClean="0">
                <a:solidFill>
                  <a:srgbClr val="C00000"/>
                </a:solidFill>
              </a:rPr>
              <a:t>Saka. </a:t>
            </a:r>
            <a:r>
              <a:rPr lang="tr-TR" sz="1900" b="1" dirty="0">
                <a:solidFill>
                  <a:srgbClr val="C00000"/>
                </a:solidFill>
              </a:rPr>
              <a:t>Onun için subay diyoruz ya subay ne demek </a:t>
            </a:r>
            <a:r>
              <a:rPr lang="tr-TR" sz="1900" b="1" dirty="0" smtClean="0">
                <a:solidFill>
                  <a:srgbClr val="C00000"/>
                </a:solidFill>
              </a:rPr>
              <a:t>subay </a:t>
            </a:r>
            <a:r>
              <a:rPr lang="tr-TR" sz="1900" b="1" dirty="0">
                <a:solidFill>
                  <a:srgbClr val="C00000"/>
                </a:solidFill>
              </a:rPr>
              <a:t>asker</a:t>
            </a:r>
            <a:r>
              <a:rPr lang="tr-TR" sz="1900" b="1" dirty="0" smtClean="0">
                <a:solidFill>
                  <a:srgbClr val="C00000"/>
                </a:solidFill>
              </a:rPr>
              <a:t>.</a:t>
            </a:r>
          </a:p>
          <a:p>
            <a:r>
              <a:rPr lang="tr-TR" sz="1900" b="1" dirty="0" smtClean="0">
                <a:solidFill>
                  <a:srgbClr val="C00000"/>
                </a:solidFill>
              </a:rPr>
              <a:t>Dolayısıyla Sibirya Türklerin anayurdu Orta Asya sonradan oluşan bir ana yurttur. Esas Türklerin anayurdu bu Kuzey kutbunun o kıyıları Sibirya bölgesidir. Onun için orada da Su. Sibirya kelimesi aslında sudur. </a:t>
            </a:r>
          </a:p>
          <a:p>
            <a:r>
              <a:rPr lang="tr-TR" sz="1900" dirty="0" smtClean="0"/>
              <a:t>Bir </a:t>
            </a:r>
            <a:r>
              <a:rPr lang="tr-TR" sz="1900" dirty="0"/>
              <a:t>Rus Bilgin böyle </a:t>
            </a:r>
            <a:r>
              <a:rPr lang="tr-TR" sz="1900" dirty="0" smtClean="0"/>
              <a:t>açıklıyor, </a:t>
            </a:r>
            <a:r>
              <a:rPr lang="tr-TR" sz="1900" dirty="0"/>
              <a:t>üzerinde farklı yorumlar yapılıyor </a:t>
            </a:r>
            <a:r>
              <a:rPr lang="tr-TR" sz="1900" dirty="0" smtClean="0"/>
              <a:t>ama, Türkler </a:t>
            </a:r>
            <a:r>
              <a:rPr lang="tr-TR" sz="1900" dirty="0"/>
              <a:t>o </a:t>
            </a:r>
            <a:r>
              <a:rPr lang="tr-TR" sz="1900" dirty="0" smtClean="0"/>
              <a:t>sulak </a:t>
            </a:r>
            <a:r>
              <a:rPr lang="tr-TR" sz="1900" dirty="0"/>
              <a:t>bölgelerde ilk ortaya çıktıkları için </a:t>
            </a:r>
            <a:r>
              <a:rPr lang="tr-TR" sz="1900" b="1" dirty="0"/>
              <a:t>su</a:t>
            </a:r>
            <a:r>
              <a:rPr lang="tr-TR" sz="1900" dirty="0"/>
              <a:t>  adını hem kendileri için </a:t>
            </a:r>
            <a:r>
              <a:rPr lang="tr-TR" sz="1900" dirty="0" smtClean="0"/>
              <a:t>kullanıyorlar. </a:t>
            </a:r>
            <a:r>
              <a:rPr lang="tr-TR" sz="1900" dirty="0"/>
              <a:t>Dolayısıyla </a:t>
            </a:r>
            <a:r>
              <a:rPr lang="tr-TR" sz="1900" b="1" dirty="0">
                <a:solidFill>
                  <a:srgbClr val="C00000"/>
                </a:solidFill>
              </a:rPr>
              <a:t>Saka</a:t>
            </a:r>
            <a:r>
              <a:rPr lang="tr-TR" sz="1900" dirty="0">
                <a:solidFill>
                  <a:srgbClr val="C00000"/>
                </a:solidFill>
              </a:rPr>
              <a:t>lar </a:t>
            </a:r>
            <a:r>
              <a:rPr lang="tr-TR" sz="1900" b="1" dirty="0">
                <a:solidFill>
                  <a:srgbClr val="C00000"/>
                </a:solidFill>
              </a:rPr>
              <a:t>su halkı </a:t>
            </a:r>
            <a:r>
              <a:rPr lang="tr-TR" sz="1900" dirty="0" smtClean="0">
                <a:solidFill>
                  <a:srgbClr val="C00000"/>
                </a:solidFill>
              </a:rPr>
              <a:t>demek. </a:t>
            </a:r>
            <a:r>
              <a:rPr lang="tr-TR" sz="1900" dirty="0"/>
              <a:t>Ve bu bütün tarihi sadece Türklerin bizim tarihimizi </a:t>
            </a:r>
            <a:r>
              <a:rPr lang="tr-TR" sz="1900" dirty="0" smtClean="0"/>
              <a:t>değil, </a:t>
            </a:r>
            <a:r>
              <a:rPr lang="tr-TR" sz="1900" dirty="0"/>
              <a:t>bütün insanlık tarihini etkilemişlerdir. </a:t>
            </a:r>
            <a:endParaRPr lang="tr-TR" sz="1900" dirty="0" smtClean="0"/>
          </a:p>
          <a:p>
            <a:endParaRPr lang="tr-TR" sz="19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1968983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en-US" b="1" dirty="0" smtClean="0">
                <a:solidFill>
                  <a:srgbClr val="C00000"/>
                </a:solidFill>
              </a:rPr>
              <a:t>NEHİR YOLLARI TÜRK BOYLARI</a:t>
            </a:r>
            <a:br>
              <a:rPr lang="en-US" b="1" dirty="0" smtClean="0">
                <a:solidFill>
                  <a:srgbClr val="C00000"/>
                </a:solidFill>
              </a:rPr>
            </a:br>
            <a:r>
              <a:rPr lang="en-US" sz="2000" dirty="0" smtClean="0">
                <a:hlinkClick r:id="rId2"/>
              </a:rPr>
              <a:t>https://www.youtube.com/watch?v=eq3M2dTwNvI</a:t>
            </a:r>
            <a:r>
              <a:rPr lang="tr-TR" dirty="0" smtClean="0"/>
              <a:t/>
            </a:r>
            <a:br>
              <a:rPr lang="tr-TR" dirty="0" smtClean="0"/>
            </a:br>
            <a:endParaRPr lang="en-US" dirty="0"/>
          </a:p>
        </p:txBody>
      </p:sp>
      <p:sp>
        <p:nvSpPr>
          <p:cNvPr id="5" name="İçerik Yer Tutucusu 4"/>
          <p:cNvSpPr>
            <a:spLocks noGrp="1"/>
          </p:cNvSpPr>
          <p:nvPr>
            <p:ph idx="1"/>
          </p:nvPr>
        </p:nvSpPr>
        <p:spPr/>
        <p:txBody>
          <a:bodyPr/>
          <a:lstStyle/>
          <a:p>
            <a:pPr marL="0" indent="0">
              <a:buNone/>
            </a:pPr>
            <a:endParaRPr lang="en-US" dirty="0"/>
          </a:p>
        </p:txBody>
      </p:sp>
      <p:pic>
        <p:nvPicPr>
          <p:cNvPr id="2050" name="Picture 2" descr="C:\Users\Administrator\Downloads\indir (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628800"/>
            <a:ext cx="8136904" cy="4608512"/>
          </a:xfrm>
          <a:prstGeom prst="rect">
            <a:avLst/>
          </a:prstGeom>
          <a:noFill/>
          <a:extLst>
            <a:ext uri="{909E8E84-426E-40DD-AFC4-6F175D3DCCD1}">
              <a14:hiddenFill xmlns:a14="http://schemas.microsoft.com/office/drawing/2010/main">
                <a:solidFill>
                  <a:srgbClr val="FFFFFF"/>
                </a:solidFill>
              </a14:hiddenFill>
            </a:ext>
          </a:extLst>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2312083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1152128"/>
          </a:xfrm>
        </p:spPr>
        <p:txBody>
          <a:bodyPr>
            <a:normAutofit/>
          </a:bodyPr>
          <a:lstStyle/>
          <a:p>
            <a:r>
              <a:rPr lang="tr-TR" sz="3200" dirty="0" err="1" smtClean="0"/>
              <a:t>Levendname</a:t>
            </a:r>
            <a:r>
              <a:rPr lang="tr-TR" sz="3200" dirty="0" smtClean="0"/>
              <a:t> Şiirlerinde Su Temasının Felsefi Boyutu</a:t>
            </a:r>
            <a:endParaRPr lang="tr-TR" sz="3200" dirty="0"/>
          </a:p>
        </p:txBody>
      </p:sp>
      <p:sp>
        <p:nvSpPr>
          <p:cNvPr id="3" name="İçerik Yer Tutucusu 2"/>
          <p:cNvSpPr>
            <a:spLocks noGrp="1"/>
          </p:cNvSpPr>
          <p:nvPr>
            <p:ph idx="1"/>
          </p:nvPr>
        </p:nvSpPr>
        <p:spPr>
          <a:xfrm>
            <a:off x="251520" y="1196752"/>
            <a:ext cx="8784976" cy="5544616"/>
          </a:xfrm>
        </p:spPr>
        <p:txBody>
          <a:bodyPr>
            <a:noAutofit/>
          </a:bodyPr>
          <a:lstStyle/>
          <a:p>
            <a:pPr marL="0" indent="0">
              <a:buNone/>
            </a:pPr>
            <a:r>
              <a:rPr lang="tr-TR" sz="1200" b="1" dirty="0" err="1" smtClean="0"/>
              <a:t>Levendname</a:t>
            </a:r>
            <a:r>
              <a:rPr lang="tr-TR" sz="1200" dirty="0"/>
              <a:t> şiirleri, Türk edebiyatının önemli bir parçası olup, genellikle kahramanlık öyküleri ve destansı anlatılarla doludur. Bu şiirlerde sıkça kullanılan </a:t>
            </a:r>
            <a:r>
              <a:rPr lang="tr-TR" sz="1200" b="1" dirty="0"/>
              <a:t>su teması</a:t>
            </a:r>
            <a:r>
              <a:rPr lang="tr-TR" sz="1200" dirty="0"/>
              <a:t>, sadece doğal bir unsur olarak değil, aynı zamanda derin anlamlar ve </a:t>
            </a:r>
            <a:r>
              <a:rPr lang="tr-TR" sz="1200" dirty="0" err="1"/>
              <a:t>felsefik</a:t>
            </a:r>
            <a:r>
              <a:rPr lang="tr-TR" sz="1200" dirty="0"/>
              <a:t> boyutlar taşıyan bir sembol olarak karşımıza çıkar.</a:t>
            </a:r>
          </a:p>
          <a:p>
            <a:pPr marL="0" indent="0">
              <a:buNone/>
            </a:pPr>
            <a:r>
              <a:rPr lang="tr-TR" sz="1200" b="1" dirty="0">
                <a:solidFill>
                  <a:srgbClr val="C00000"/>
                </a:solidFill>
              </a:rPr>
              <a:t>Su Temasının Genel Anlamları</a:t>
            </a:r>
          </a:p>
          <a:p>
            <a:pPr marL="0" indent="0">
              <a:buNone/>
            </a:pPr>
            <a:r>
              <a:rPr lang="tr-TR" sz="1200" dirty="0"/>
              <a:t>Su, hayatın kaynağı, temizliğin ve arınmanın simgesidir. </a:t>
            </a:r>
            <a:r>
              <a:rPr lang="tr-TR" sz="1200" dirty="0" err="1"/>
              <a:t>Levendname</a:t>
            </a:r>
            <a:r>
              <a:rPr lang="tr-TR" sz="1200" dirty="0"/>
              <a:t> şiirlerinde su, genellikle şu anlamlara gelir:</a:t>
            </a:r>
          </a:p>
          <a:p>
            <a:r>
              <a:rPr lang="tr-TR" sz="1200" b="1" dirty="0"/>
              <a:t>Yaşam:</a:t>
            </a:r>
            <a:r>
              <a:rPr lang="tr-TR" sz="1200" dirty="0"/>
              <a:t> Su, her türlü canlı için vazgeçilmez olduğu gibi, şiirlerde de hayatın devamlılığını ve yenilenmesini temsil eder.</a:t>
            </a:r>
          </a:p>
          <a:p>
            <a:r>
              <a:rPr lang="tr-TR" sz="1200" b="1" dirty="0"/>
              <a:t>Değişim:</a:t>
            </a:r>
            <a:r>
              <a:rPr lang="tr-TR" sz="1200" dirty="0"/>
              <a:t> Su, sürekli akışı ve şekil değiştirmesiyle değişim ve dönüşümü simgeler. Bu, hayatın sürekli bir akışta olduğu ve her şeyin değiştiği gerçeğini yansıtır.</a:t>
            </a:r>
          </a:p>
          <a:p>
            <a:r>
              <a:rPr lang="tr-TR" sz="1200" b="1" dirty="0"/>
              <a:t>Temizlenme:</a:t>
            </a:r>
            <a:r>
              <a:rPr lang="tr-TR" sz="1200" dirty="0"/>
              <a:t> Su, günahlardan arınma, ruhun temizlenmesi ve yenilenmesi anlamına gelir. Kahramanlar, suda yıkanarak veya su içerek manevi bir arınma yaşarlar.</a:t>
            </a:r>
          </a:p>
          <a:p>
            <a:r>
              <a:rPr lang="tr-TR" sz="1200" b="1" dirty="0"/>
              <a:t>Sonsuzluk:</a:t>
            </a:r>
            <a:r>
              <a:rPr lang="tr-TR" sz="1200" dirty="0"/>
              <a:t> Denizler ve okyanuslar gibi büyük su kütleleri, sonsuzluğu ve evrenin büyüklüğünü simgeler.</a:t>
            </a:r>
          </a:p>
          <a:p>
            <a:r>
              <a:rPr lang="tr-TR" sz="1200" b="1" dirty="0"/>
              <a:t>Bilinçaltı:</a:t>
            </a:r>
            <a:r>
              <a:rPr lang="tr-TR" sz="1200" dirty="0"/>
              <a:t> Su, bazen bilinçaltı dünyasını, duyguların derinliklerini ve gizemli güçleri temsil eder.</a:t>
            </a:r>
          </a:p>
          <a:p>
            <a:pPr marL="0" indent="0">
              <a:buNone/>
            </a:pPr>
            <a:r>
              <a:rPr lang="tr-TR" sz="1200" b="1" dirty="0" err="1">
                <a:solidFill>
                  <a:srgbClr val="C00000"/>
                </a:solidFill>
              </a:rPr>
              <a:t>Levendname</a:t>
            </a:r>
            <a:r>
              <a:rPr lang="tr-TR" sz="1200" b="1" dirty="0">
                <a:solidFill>
                  <a:srgbClr val="C00000"/>
                </a:solidFill>
              </a:rPr>
              <a:t> Şiirlerinde Su Temasının Felsefi Boyutu</a:t>
            </a:r>
          </a:p>
          <a:p>
            <a:pPr marL="0" indent="0">
              <a:buNone/>
            </a:pPr>
            <a:r>
              <a:rPr lang="tr-TR" sz="1200" dirty="0" err="1"/>
              <a:t>Levendname</a:t>
            </a:r>
            <a:r>
              <a:rPr lang="tr-TR" sz="1200" dirty="0"/>
              <a:t> şiirlerindeki su teması, felsefi açıdan şu gibi sorulara cevap aramaya çalışır:</a:t>
            </a:r>
          </a:p>
          <a:p>
            <a:r>
              <a:rPr lang="tr-TR" sz="1200" b="1" dirty="0"/>
              <a:t>Varoluşun anlamı:</a:t>
            </a:r>
            <a:r>
              <a:rPr lang="tr-TR" sz="1200" dirty="0"/>
              <a:t> Su, hayatın kaynağı olarak varoluşun anlamını sorgulatır. İnsan, su gibi bir varlık olarak sürekli değişir ve dönüşür. Bu değişim içindeki anlam arayışı, felsefenin temel sorularından biridir.</a:t>
            </a:r>
          </a:p>
          <a:p>
            <a:r>
              <a:rPr lang="tr-TR" sz="1200" b="1" dirty="0"/>
              <a:t>İyilik ve kötülük:</a:t>
            </a:r>
            <a:r>
              <a:rPr lang="tr-TR" sz="1200" dirty="0"/>
              <a:t> Su, hem hayat veren hem de yıkıcı bir güç olabilir. Bu durum, iyilik ve kötülüğün iç içe geçtiği ve insanın seçimlerinin sonuçları üzerinde düşündürür.</a:t>
            </a:r>
          </a:p>
          <a:p>
            <a:r>
              <a:rPr lang="tr-TR" sz="1200" b="1" dirty="0"/>
              <a:t>Evrenin sırrı:</a:t>
            </a:r>
            <a:r>
              <a:rPr lang="tr-TR" sz="1200" dirty="0"/>
              <a:t> Büyük su kütleleri, evrenin büyüklüğü ve gizemi karşısında insanın ne kadar küçük olduğunu gösterir. Bu da insanın evrenle olan ilişkisini ve varoluşun anlamını sorgulamasına neden olur.</a:t>
            </a:r>
          </a:p>
          <a:p>
            <a:r>
              <a:rPr lang="tr-TR" sz="1200" b="1" dirty="0"/>
              <a:t>İnsan ve doğa ilişkisi:</a:t>
            </a:r>
            <a:r>
              <a:rPr lang="tr-TR" sz="1200" dirty="0"/>
              <a:t> Su, doğanın temel unsurlarından biridir. </a:t>
            </a:r>
            <a:r>
              <a:rPr lang="tr-TR" sz="1200" dirty="0" err="1"/>
              <a:t>Levendname</a:t>
            </a:r>
            <a:r>
              <a:rPr lang="tr-TR" sz="1200" dirty="0"/>
              <a:t> şiirlerindeki su tasvirleri, insanın doğayla olan ilişkisini ve doğanın insan üzerindeki etkilerini vurgular.</a:t>
            </a:r>
          </a:p>
          <a:p>
            <a:pPr marL="0" indent="0">
              <a:buNone/>
            </a:pPr>
            <a:r>
              <a:rPr lang="tr-TR" sz="1200" b="1" dirty="0"/>
              <a:t>Özetle,</a:t>
            </a:r>
            <a:r>
              <a:rPr lang="tr-TR" sz="1200" dirty="0"/>
              <a:t> </a:t>
            </a:r>
            <a:r>
              <a:rPr lang="tr-TR" sz="1200" dirty="0" err="1"/>
              <a:t>Levendname</a:t>
            </a:r>
            <a:r>
              <a:rPr lang="tr-TR" sz="1200" dirty="0"/>
              <a:t> şiirlerindeki su teması, sadece doğal bir unsur değil, aynı zamanda derin anlamlar ve felsefi boyutlar taşıyan bir semboldür. Su, yaşam, değişim, temizlenme, sonsuzluk ve bilinçaltı gibi kavramları temsil ederken, varoluşun anlamı, iyilik ve kötülük, evrenin sırrı ve insan-doğa ilişkisi gibi felsefi sorulara da cevap aramaya çalışır.</a:t>
            </a:r>
          </a:p>
          <a:p>
            <a:pPr marL="0" indent="0">
              <a:buNone/>
            </a:pPr>
            <a:endParaRPr lang="tr-TR" sz="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850899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88640"/>
            <a:ext cx="8229600" cy="864096"/>
          </a:xfrm>
        </p:spPr>
        <p:txBody>
          <a:bodyPr>
            <a:normAutofit fontScale="90000"/>
          </a:bodyPr>
          <a:lstStyle/>
          <a:p>
            <a:r>
              <a:rPr lang="tr-TR" sz="3100" dirty="0">
                <a:solidFill>
                  <a:srgbClr val="C00000"/>
                </a:solidFill>
              </a:rPr>
              <a:t>SAKALARDAN SÜMERLERE SUYUN İZİNİ SÜRMEK</a:t>
            </a:r>
            <a:br>
              <a:rPr lang="tr-TR" sz="3100" dirty="0">
                <a:solidFill>
                  <a:srgbClr val="C00000"/>
                </a:solidFill>
              </a:rPr>
            </a:br>
            <a:r>
              <a:rPr lang="tr-TR" sz="1200" dirty="0">
                <a:solidFill>
                  <a:srgbClr val="C00000"/>
                </a:solidFill>
              </a:rPr>
              <a:t/>
            </a:r>
            <a:br>
              <a:rPr lang="tr-TR" sz="1200" dirty="0">
                <a:solidFill>
                  <a:srgbClr val="C00000"/>
                </a:solidFill>
              </a:rPr>
            </a:br>
            <a:r>
              <a:rPr lang="tr-TR" sz="1200" dirty="0">
                <a:hlinkClick r:id="rId2"/>
              </a:rPr>
              <a:t>https://</a:t>
            </a:r>
            <a:r>
              <a:rPr lang="tr-TR" sz="1200" dirty="0" smtClean="0">
                <a:hlinkClick r:id="rId2"/>
              </a:rPr>
              <a:t>www.arkeotekno.com/pg_584_sakalardan-sumerlere-suyun-izini-surmek</a:t>
            </a:r>
            <a:r>
              <a:rPr lang="tr-TR" sz="1200" dirty="0" smtClean="0"/>
              <a:t/>
            </a:r>
            <a:br>
              <a:rPr lang="tr-TR" sz="1200" dirty="0" smtClean="0"/>
            </a:br>
            <a:endParaRPr lang="tr-TR" sz="1200" dirty="0"/>
          </a:p>
        </p:txBody>
      </p:sp>
      <p:pic>
        <p:nvPicPr>
          <p:cNvPr id="4"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3528" y="1124744"/>
            <a:ext cx="8640960" cy="5544616"/>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193851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err="1" smtClean="0"/>
              <a:t>Tengri</a:t>
            </a:r>
            <a:r>
              <a:rPr lang="tr-TR" dirty="0" smtClean="0"/>
              <a:t> ve Su</a:t>
            </a:r>
            <a:endParaRPr lang="tr-TR" dirty="0"/>
          </a:p>
        </p:txBody>
      </p:sp>
      <p:sp>
        <p:nvSpPr>
          <p:cNvPr id="3" name="İçerik Yer Tutucusu 2"/>
          <p:cNvSpPr>
            <a:spLocks noGrp="1"/>
          </p:cNvSpPr>
          <p:nvPr>
            <p:ph idx="1"/>
          </p:nvPr>
        </p:nvSpPr>
        <p:spPr>
          <a:xfrm>
            <a:off x="251520" y="980728"/>
            <a:ext cx="8640960" cy="5472608"/>
          </a:xfrm>
        </p:spPr>
        <p:txBody>
          <a:bodyPr>
            <a:normAutofit fontScale="62500" lnSpcReduction="20000"/>
          </a:bodyPr>
          <a:lstStyle/>
          <a:p>
            <a:pPr marL="0" indent="0">
              <a:buNone/>
            </a:pPr>
            <a:r>
              <a:rPr lang="tr-TR" dirty="0">
                <a:solidFill>
                  <a:srgbClr val="C00000"/>
                </a:solidFill>
              </a:rPr>
              <a:t>Vikingler </a:t>
            </a:r>
            <a:r>
              <a:rPr lang="tr-TR" b="1" dirty="0">
                <a:solidFill>
                  <a:srgbClr val="C00000"/>
                </a:solidFill>
              </a:rPr>
              <a:t>su motifini </a:t>
            </a:r>
            <a:r>
              <a:rPr lang="tr-TR" dirty="0">
                <a:solidFill>
                  <a:srgbClr val="C00000"/>
                </a:solidFill>
              </a:rPr>
              <a:t>çizmekle kendilerinin denizci olduklarını belirtmiş oldular. </a:t>
            </a:r>
            <a:r>
              <a:rPr lang="tr-TR" dirty="0"/>
              <a:t>Nitekim 1000 yıllarında İskandinav bölgesinden denizlere açılıp hem </a:t>
            </a:r>
            <a:r>
              <a:rPr lang="tr-TR" b="1" dirty="0"/>
              <a:t>İngiltere</a:t>
            </a:r>
            <a:r>
              <a:rPr lang="tr-TR" dirty="0"/>
              <a:t>’ye hem de </a:t>
            </a:r>
            <a:r>
              <a:rPr lang="tr-TR" b="1" dirty="0"/>
              <a:t>İskoçya</a:t>
            </a:r>
            <a:r>
              <a:rPr lang="tr-TR" dirty="0"/>
              <a:t>’ya yerleştiler. Altta sağda Vikinglerin yerleştiği bölgeleri görüyoruz. </a:t>
            </a:r>
            <a:r>
              <a:rPr lang="tr-TR" b="1" dirty="0">
                <a:solidFill>
                  <a:srgbClr val="C00000"/>
                </a:solidFill>
              </a:rPr>
              <a:t>Türklerle yakın akraba olan Vikinglerin denizlere açılmış olmaları Türklerin sadece karacı olmadıklarını, aynı zamanda denizci olduklarını da gösterir</a:t>
            </a:r>
            <a:r>
              <a:rPr lang="tr-TR" b="1" dirty="0" smtClean="0">
                <a:solidFill>
                  <a:srgbClr val="C00000"/>
                </a:solidFill>
              </a:rPr>
              <a:t>.</a:t>
            </a:r>
          </a:p>
          <a:p>
            <a:pPr marL="0" indent="0">
              <a:buNone/>
            </a:pPr>
            <a:endParaRPr lang="tr-TR" dirty="0"/>
          </a:p>
          <a:p>
            <a:pPr marL="0" indent="0">
              <a:buNone/>
            </a:pPr>
            <a:r>
              <a:rPr lang="tr-TR" b="1" dirty="0"/>
              <a:t>Vikingler</a:t>
            </a:r>
            <a:r>
              <a:rPr lang="tr-TR" dirty="0"/>
              <a:t> İskoçya’nın kuzey bölgesinde birçok kale inşa edip bölgeye uzun süre hâkim oldular. Kuzey İskoçya bölgesine Kaledonya denir. Kaledonya adının ‘sert ayaklı’ demek olduğu iddia edilmiş olsa da bu yorum pek mantıklı gelmiyor. Benim yorumum bu ismin ‘Kale ile donanmış bölge’ anlamını taşıdığıdır. Vikinglerin bölgeye birçok kale inşa etmiş olmalarından dolayı bölge kalelerle donanmıştı. Bu yorumumu Batılı tarihçiler asla kabul etmez ama ben yine de görüşümü burada belirtmek isterim. Zira onların Kaledonya için yaptığı yorum da hiç akla yakın değil</a:t>
            </a:r>
            <a:r>
              <a:rPr lang="tr-TR" dirty="0" smtClean="0"/>
              <a:t>.</a:t>
            </a:r>
          </a:p>
          <a:p>
            <a:pPr marL="0" indent="0">
              <a:buNone/>
            </a:pPr>
            <a:endParaRPr lang="tr-TR" dirty="0"/>
          </a:p>
          <a:p>
            <a:pPr marL="0" indent="0">
              <a:buNone/>
            </a:pPr>
            <a:r>
              <a:rPr lang="tr-TR" dirty="0"/>
              <a:t>Vikingler sadece </a:t>
            </a:r>
            <a:r>
              <a:rPr lang="tr-TR" b="1" dirty="0"/>
              <a:t>İngiltere</a:t>
            </a:r>
            <a:r>
              <a:rPr lang="tr-TR" dirty="0"/>
              <a:t> ve </a:t>
            </a:r>
            <a:r>
              <a:rPr lang="tr-TR" b="1" dirty="0"/>
              <a:t>İskoçya</a:t>
            </a:r>
            <a:r>
              <a:rPr lang="tr-TR" dirty="0"/>
              <a:t>’yı işgal etmediler, ayrıca </a:t>
            </a:r>
            <a:r>
              <a:rPr lang="tr-TR" dirty="0" err="1"/>
              <a:t>Leif</a:t>
            </a:r>
            <a:r>
              <a:rPr lang="tr-TR" dirty="0"/>
              <a:t> </a:t>
            </a:r>
            <a:r>
              <a:rPr lang="tr-TR" dirty="0" err="1"/>
              <a:t>Erikson</a:t>
            </a:r>
            <a:r>
              <a:rPr lang="tr-TR" dirty="0"/>
              <a:t> başkanlığında Kanada’ya kadar uzanıp </a:t>
            </a:r>
            <a:r>
              <a:rPr lang="tr-TR" dirty="0" err="1"/>
              <a:t>Newfoundland</a:t>
            </a:r>
            <a:r>
              <a:rPr lang="tr-TR" dirty="0"/>
              <a:t> bölgesine bir süre yerleştiler. </a:t>
            </a:r>
            <a:r>
              <a:rPr lang="tr-TR" b="1" dirty="0"/>
              <a:t>İzlanda</a:t>
            </a:r>
            <a:r>
              <a:rPr lang="tr-TR" dirty="0"/>
              <a:t> adasında </a:t>
            </a:r>
            <a:r>
              <a:rPr lang="tr-TR" b="1" dirty="0"/>
              <a:t>Faroe adalarında </a:t>
            </a:r>
            <a:r>
              <a:rPr lang="tr-TR" dirty="0"/>
              <a:t>ve hatta </a:t>
            </a:r>
            <a:r>
              <a:rPr lang="tr-TR" b="1" dirty="0"/>
              <a:t>Grönland</a:t>
            </a:r>
            <a:r>
              <a:rPr lang="tr-TR" dirty="0"/>
              <a:t>’ın güney bölgelerinde uzun süre kaldılar. </a:t>
            </a:r>
            <a:r>
              <a:rPr lang="tr-TR" dirty="0" err="1"/>
              <a:t>Leif</a:t>
            </a:r>
            <a:r>
              <a:rPr lang="tr-TR" dirty="0"/>
              <a:t> </a:t>
            </a:r>
            <a:r>
              <a:rPr lang="tr-TR" dirty="0" err="1"/>
              <a:t>Erikson’un</a:t>
            </a:r>
            <a:r>
              <a:rPr lang="tr-TR" dirty="0"/>
              <a:t> soyadı ‘Erik’in oğlu’ demektir. Erik adı Türkçe bir sözcük olup kadim Türkçede </a:t>
            </a:r>
            <a:r>
              <a:rPr lang="tr-TR" dirty="0" err="1"/>
              <a:t>Eriğ</a:t>
            </a:r>
            <a:r>
              <a:rPr lang="tr-TR" dirty="0"/>
              <a:t> = Er kişi demekti. Türkçenin Felsefesi – 47 </a:t>
            </a:r>
            <a:r>
              <a:rPr lang="tr-TR" b="1" dirty="0"/>
              <a:t>Doç. Dr. Haluk Berkmen </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6420405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Çin’de taşıma genellikle nehir yoluyla yapılır.</a:t>
            </a:r>
          </a:p>
        </p:txBody>
      </p:sp>
      <p:sp>
        <p:nvSpPr>
          <p:cNvPr id="3" name="İçerik Yer Tutucusu 2"/>
          <p:cNvSpPr>
            <a:spLocks noGrp="1"/>
          </p:cNvSpPr>
          <p:nvPr>
            <p:ph idx="1"/>
          </p:nvPr>
        </p:nvSpPr>
        <p:spPr/>
        <p:txBody>
          <a:bodyPr>
            <a:normAutofit fontScale="62500" lnSpcReduction="20000"/>
          </a:bodyPr>
          <a:lstStyle/>
          <a:p>
            <a:pPr marL="0" indent="0">
              <a:buNone/>
            </a:pPr>
            <a:r>
              <a:rPr lang="tr-TR" dirty="0" err="1" smtClean="0"/>
              <a:t>Toba</a:t>
            </a:r>
            <a:r>
              <a:rPr lang="tr-TR" dirty="0" smtClean="0"/>
              <a:t> </a:t>
            </a:r>
            <a:r>
              <a:rPr lang="tr-TR" dirty="0"/>
              <a:t>başkenti ise, nehirlerden uzakta ve dağlık bölgededir. Bir Çin raporu, ulaştırmanın önemini iyi anlatır: Sarı nehir kıvrımındaki askeri ilçelerden 400 kilometre kadar uzaktaki bir kente ordu ihtiyacı için 500 bin hu (10 milyon litre) tahıl taşınması gereklidir. Bu işe 5 bin araba ayrılır. Bir araba 2 bin litre tahıl taşıyabilir. </a:t>
            </a:r>
            <a:endParaRPr lang="tr-TR" dirty="0" smtClean="0"/>
          </a:p>
          <a:p>
            <a:pPr marL="0" indent="0">
              <a:buNone/>
            </a:pPr>
            <a:endParaRPr lang="tr-TR" dirty="0"/>
          </a:p>
          <a:p>
            <a:pPr marL="0" indent="0">
              <a:buNone/>
            </a:pPr>
            <a:r>
              <a:rPr lang="tr-TR" dirty="0" smtClean="0"/>
              <a:t>Fakat </a:t>
            </a:r>
            <a:r>
              <a:rPr lang="tr-TR" dirty="0"/>
              <a:t>yollar çok sarp dağlardan geçtiği için arabaların taşıma kapasitesi 600 kilograma düşer. Arabalar bu yolu 100 günde gidip gelebilirler ve 5 bin araba bir seferde 100 bin hu tahıl taşıyabilir. </a:t>
            </a:r>
            <a:endParaRPr lang="tr-TR" dirty="0" smtClean="0"/>
          </a:p>
          <a:p>
            <a:pPr marL="0" indent="0">
              <a:buNone/>
            </a:pPr>
            <a:endParaRPr lang="tr-TR" dirty="0" smtClean="0"/>
          </a:p>
          <a:p>
            <a:pPr marL="0" indent="0">
              <a:buNone/>
            </a:pPr>
            <a:r>
              <a:rPr lang="tr-TR" dirty="0" smtClean="0"/>
              <a:t>Arabalar </a:t>
            </a:r>
            <a:r>
              <a:rPr lang="tr-TR" dirty="0"/>
              <a:t>yılda iki kez sefer yapabilirler. Böylece 500 bin hu tahılın taşınması üç yıla yakın bir zaman alır. Ayrıca köylülerin öküzlerinin alınması ve işte alıkonulmaları gerekir. Oysa bir gemi 13 araba yük taşır, daha az kişiyle ve daha çabuk taşıma yapar. 200 gemiyle 6 ay içinde 500 bin hu tahıl taşınabilir. </a:t>
            </a:r>
            <a:r>
              <a:rPr lang="tr-TR" b="1" dirty="0"/>
              <a:t>Doğan Avcıoğlu Türklerin Tarihi Cilt 1. </a:t>
            </a:r>
            <a:r>
              <a:rPr lang="tr-TR" dirty="0"/>
              <a:t>ss.405-406</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3298829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648072"/>
          </a:xfrm>
        </p:spPr>
        <p:txBody>
          <a:bodyPr>
            <a:normAutofit fontScale="90000"/>
          </a:bodyPr>
          <a:lstStyle/>
          <a:p>
            <a:r>
              <a:rPr lang="tr-TR" dirty="0" smtClean="0">
                <a:solidFill>
                  <a:srgbClr val="C00000"/>
                </a:solidFill>
              </a:rPr>
              <a:t/>
            </a:r>
            <a:br>
              <a:rPr lang="tr-TR" dirty="0" smtClean="0">
                <a:solidFill>
                  <a:srgbClr val="C00000"/>
                </a:solidFill>
              </a:rPr>
            </a:br>
            <a:r>
              <a:rPr lang="tr-TR" dirty="0">
                <a:solidFill>
                  <a:srgbClr val="C00000"/>
                </a:solidFill>
              </a:rPr>
              <a:t/>
            </a:r>
            <a:br>
              <a:rPr lang="tr-TR" dirty="0">
                <a:solidFill>
                  <a:srgbClr val="C00000"/>
                </a:solidFill>
              </a:rPr>
            </a:br>
            <a:r>
              <a:rPr lang="tr-TR" dirty="0" smtClean="0">
                <a:solidFill>
                  <a:srgbClr val="C00000"/>
                </a:solidFill>
              </a:rPr>
              <a:t/>
            </a:r>
            <a:br>
              <a:rPr lang="tr-TR" dirty="0" smtClean="0">
                <a:solidFill>
                  <a:srgbClr val="C00000"/>
                </a:solidFill>
              </a:rPr>
            </a:br>
            <a:r>
              <a:rPr lang="tr-TR" dirty="0">
                <a:solidFill>
                  <a:srgbClr val="C00000"/>
                </a:solidFill>
              </a:rPr>
              <a:t/>
            </a:r>
            <a:br>
              <a:rPr lang="tr-TR" dirty="0">
                <a:solidFill>
                  <a:srgbClr val="C00000"/>
                </a:solidFill>
              </a:rPr>
            </a:br>
            <a:r>
              <a:rPr lang="tr-TR" dirty="0" smtClean="0">
                <a:solidFill>
                  <a:srgbClr val="C00000"/>
                </a:solidFill>
              </a:rPr>
              <a:t/>
            </a:r>
            <a:br>
              <a:rPr lang="tr-TR" dirty="0" smtClean="0">
                <a:solidFill>
                  <a:srgbClr val="C00000"/>
                </a:solidFill>
              </a:rPr>
            </a:br>
            <a:r>
              <a:rPr lang="tr-TR" dirty="0" smtClean="0">
                <a:solidFill>
                  <a:srgbClr val="C00000"/>
                </a:solidFill>
              </a:rPr>
              <a:t>Okyanuslar </a:t>
            </a:r>
            <a:r>
              <a:rPr lang="tr-TR" dirty="0">
                <a:solidFill>
                  <a:srgbClr val="C00000"/>
                </a:solidFill>
              </a:rPr>
              <a:t>ve Denizler</a:t>
            </a:r>
            <a:br>
              <a:rPr lang="tr-TR" dirty="0">
                <a:solidFill>
                  <a:srgbClr val="C00000"/>
                </a:solidFill>
              </a:rPr>
            </a:br>
            <a:r>
              <a:rPr lang="tr-TR" b="1" dirty="0" smtClean="0">
                <a:solidFill>
                  <a:srgbClr val="C00000"/>
                </a:solidFill>
              </a:rPr>
              <a:t>Türklerin </a:t>
            </a:r>
            <a:r>
              <a:rPr lang="tr-TR" b="1" dirty="0">
                <a:solidFill>
                  <a:srgbClr val="C00000"/>
                </a:solidFill>
              </a:rPr>
              <a:t>Üç Büyük Bilge Lideri</a:t>
            </a:r>
            <a:r>
              <a:rPr lang="tr-TR" dirty="0">
                <a:solidFill>
                  <a:srgbClr val="C00000"/>
                </a:solidFill>
              </a:rPr>
              <a:t/>
            </a:r>
            <a:br>
              <a:rPr lang="tr-TR" dirty="0">
                <a:solidFill>
                  <a:srgbClr val="C00000"/>
                </a:solidFill>
              </a:rPr>
            </a:br>
            <a:r>
              <a:rPr lang="tr-TR" sz="2000" b="1" dirty="0" err="1" smtClean="0">
                <a:latin typeface="Lucida Sans Typewriter" panose="020B0509030504030204" pitchFamily="49" charset="0"/>
              </a:rPr>
              <a:t>Tonyukuk</a:t>
            </a:r>
            <a:r>
              <a:rPr lang="tr-TR" sz="2000" b="1" dirty="0" smtClean="0">
                <a:latin typeface="Lucida Sans Typewriter" panose="020B0509030504030204" pitchFamily="49" charset="0"/>
              </a:rPr>
              <a:t> </a:t>
            </a:r>
            <a:r>
              <a:rPr lang="tr-TR" sz="2000" b="1" dirty="0">
                <a:latin typeface="Lucida Sans Typewriter" panose="020B0509030504030204" pitchFamily="49" charset="0"/>
              </a:rPr>
              <a:t>(Göktürk)</a:t>
            </a:r>
            <a:br>
              <a:rPr lang="tr-TR" sz="2000" b="1" dirty="0">
                <a:latin typeface="Lucida Sans Typewriter" panose="020B0509030504030204" pitchFamily="49" charset="0"/>
              </a:rPr>
            </a:br>
            <a:r>
              <a:rPr lang="tr-TR" sz="2000" b="1" dirty="0">
                <a:latin typeface="Lucida Sans Typewriter" panose="020B0509030504030204" pitchFamily="49" charset="0"/>
              </a:rPr>
              <a:t>Fatih (Osmanlı)</a:t>
            </a:r>
            <a:br>
              <a:rPr lang="tr-TR" sz="2000" b="1" dirty="0">
                <a:latin typeface="Lucida Sans Typewriter" panose="020B0509030504030204" pitchFamily="49" charset="0"/>
              </a:rPr>
            </a:br>
            <a:r>
              <a:rPr lang="tr-TR" sz="2000" b="1" dirty="0">
                <a:latin typeface="Lucida Sans Typewriter" panose="020B0509030504030204" pitchFamily="49" charset="0"/>
              </a:rPr>
              <a:t>Atatürk (Türkiye)</a:t>
            </a:r>
            <a:br>
              <a:rPr lang="tr-TR" sz="2000" b="1" dirty="0">
                <a:latin typeface="Lucida Sans Typewriter" panose="020B0509030504030204" pitchFamily="49" charset="0"/>
              </a:rPr>
            </a:br>
            <a:r>
              <a:rPr lang="tr-TR" sz="2000" dirty="0" smtClean="0"/>
              <a:t/>
            </a:r>
            <a:br>
              <a:rPr lang="tr-TR" sz="2000" dirty="0" smtClean="0"/>
            </a:br>
            <a:r>
              <a:rPr lang="tr-TR" dirty="0" smtClean="0">
                <a:solidFill>
                  <a:srgbClr val="C00000"/>
                </a:solidFill>
              </a:rPr>
              <a:t/>
            </a:r>
            <a:br>
              <a:rPr lang="tr-TR" dirty="0" smtClean="0">
                <a:solidFill>
                  <a:srgbClr val="C00000"/>
                </a:solidFill>
              </a:rPr>
            </a:br>
            <a:endParaRPr lang="tr-TR" dirty="0">
              <a:solidFill>
                <a:srgbClr val="C00000"/>
              </a:solidFill>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75856" y="2060848"/>
            <a:ext cx="2808312" cy="4608512"/>
          </a:xfrm>
          <a:prstGeom prst="rect">
            <a:avLst/>
          </a:prstGeom>
        </p:spPr>
      </p:pic>
      <p:pic>
        <p:nvPicPr>
          <p:cNvPr id="6" name="İçerik Yer Tutucusu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8184" y="2060848"/>
            <a:ext cx="2808312" cy="4608512"/>
          </a:xfrm>
          <a:prstGeom prst="rect">
            <a:avLst/>
          </a:prstGeom>
        </p:spPr>
      </p:pic>
      <p:pic>
        <p:nvPicPr>
          <p:cNvPr id="7" name="İçerik Yer Tutucusu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2" y="2060848"/>
            <a:ext cx="2952328" cy="4680520"/>
          </a:xfrm>
          <a:prstGeom prst="rect">
            <a:avLst/>
          </a:prstGeom>
        </p:spPr>
      </p:pic>
    </p:spTree>
    <p:extLst>
      <p:ext uri="{BB962C8B-B14F-4D97-AF65-F5344CB8AC3E}">
        <p14:creationId xmlns:p14="http://schemas.microsoft.com/office/powerpoint/2010/main" val="125364770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384"/>
            <a:ext cx="8229600" cy="576064"/>
          </a:xfrm>
        </p:spPr>
        <p:txBody>
          <a:bodyPr>
            <a:normAutofit fontScale="90000"/>
          </a:bodyPr>
          <a:lstStyle/>
          <a:p>
            <a:r>
              <a:rPr lang="tr-TR" dirty="0" smtClean="0">
                <a:solidFill>
                  <a:srgbClr val="C00000"/>
                </a:solidFill>
              </a:rPr>
              <a:t>Su; Sonsuzluk, Çince</a:t>
            </a:r>
            <a:endParaRPr lang="tr-TR" dirty="0">
              <a:solidFill>
                <a:srgbClr val="C0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620688"/>
            <a:ext cx="8928991" cy="6048672"/>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88761124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pPr marL="0" indent="0"/>
            <a:r>
              <a:rPr lang="tr-TR" dirty="0"/>
              <a:t/>
            </a:r>
            <a:br>
              <a:rPr lang="tr-TR" dirty="0"/>
            </a:br>
            <a:r>
              <a:rPr lang="tr-TR" dirty="0"/>
              <a:t>Çin Felsefesi ve Su</a:t>
            </a:r>
            <a:br>
              <a:rPr lang="tr-TR" dirty="0"/>
            </a:br>
            <a:endParaRPr lang="tr-TR" dirty="0"/>
          </a:p>
        </p:txBody>
      </p:sp>
      <p:sp>
        <p:nvSpPr>
          <p:cNvPr id="3" name="İçerik Yer Tutucusu 2"/>
          <p:cNvSpPr>
            <a:spLocks noGrp="1"/>
          </p:cNvSpPr>
          <p:nvPr>
            <p:ph idx="1"/>
          </p:nvPr>
        </p:nvSpPr>
        <p:spPr>
          <a:xfrm>
            <a:off x="457200" y="692696"/>
            <a:ext cx="8229600" cy="6165304"/>
          </a:xfrm>
        </p:spPr>
        <p:txBody>
          <a:bodyPr>
            <a:noAutofit/>
          </a:bodyPr>
          <a:lstStyle/>
          <a:p>
            <a:endParaRPr lang="tr-TR" sz="1800" dirty="0" smtClean="0"/>
          </a:p>
          <a:p>
            <a:r>
              <a:rPr lang="tr-TR" sz="1800" dirty="0" smtClean="0"/>
              <a:t>Sonsuz</a:t>
            </a:r>
            <a:r>
              <a:rPr lang="tr-TR" sz="1800" dirty="0"/>
              <a:t>; Sürekli; Sonsuza dek Bir nesil geliyor ve başkası gidiyor, ama su sürekli bir döngü içinde durmadan akıyor.</a:t>
            </a:r>
          </a:p>
          <a:p>
            <a:r>
              <a:rPr lang="tr-TR" sz="1800" dirty="0"/>
              <a:t>Suyun bu sürekli akışından “sonsuz” </a:t>
            </a:r>
            <a:r>
              <a:rPr lang="tr-TR" sz="1800" dirty="0" err="1"/>
              <a:t>luğu</a:t>
            </a:r>
            <a:r>
              <a:rPr lang="tr-TR" sz="1800" dirty="0"/>
              <a:t> simgeleyen ideogram (karakter) üretildi; köpükler ve dalgalar da eklenerek suyun bir varyasyonu oluşturuldu; su, kaligrafi (hat) sanatında kullanılan sekiz temel karakteri bünyesinde taşıyarak “sonsuz” un simgesi olarak hatırlanacaktı.</a:t>
            </a:r>
          </a:p>
          <a:p>
            <a:r>
              <a:rPr lang="tr-TR" sz="1800" dirty="0"/>
              <a:t>​Çinlilerin kutsal sayısı 8 </a:t>
            </a:r>
            <a:r>
              <a:rPr lang="tr-TR" sz="1800" dirty="0" err="1" smtClean="0"/>
              <a:t>dir</a:t>
            </a:r>
            <a:r>
              <a:rPr lang="tr-TR" sz="1800" dirty="0" smtClean="0"/>
              <a:t>. </a:t>
            </a:r>
            <a:r>
              <a:rPr lang="tr-TR" sz="1800" dirty="0" err="1" smtClean="0"/>
              <a:t>Cathay</a:t>
            </a:r>
            <a:r>
              <a:rPr lang="tr-TR" sz="1800" dirty="0" smtClean="0"/>
              <a:t> </a:t>
            </a:r>
            <a:r>
              <a:rPr lang="tr-TR" sz="1800" dirty="0"/>
              <a:t>Pacific Hava Yolları​, Hong Kong-İstanbul uçuşlarını 8.8.1998 tarihinde başlatmıştır</a:t>
            </a:r>
            <a:r>
              <a:rPr lang="tr-TR" sz="1800" dirty="0" smtClean="0"/>
              <a:t>.</a:t>
            </a:r>
          </a:p>
          <a:p>
            <a:r>
              <a:rPr lang="tr-TR" sz="1800" dirty="0" smtClean="0"/>
              <a:t>Sonsuzluk </a:t>
            </a:r>
            <a:r>
              <a:rPr lang="tr-TR" sz="1800" dirty="0"/>
              <a:t>döngüsü, su karakteri ile simgelenirken, bu döngü, </a:t>
            </a:r>
            <a:r>
              <a:rPr lang="tr-TR" sz="1800" dirty="0" err="1"/>
              <a:t>çin</a:t>
            </a:r>
            <a:r>
              <a:rPr lang="tr-TR" sz="1800" dirty="0"/>
              <a:t> alfabesinin temel 8 karakteri ile oluşturulmuştur. Alfabedeki diğer bütün binlerce karakterler (kelimeler) bu 8 karakter kullanılarak türetilmektedir.</a:t>
            </a:r>
          </a:p>
          <a:p>
            <a:r>
              <a:rPr lang="tr-TR" sz="1800" dirty="0" err="1" smtClean="0"/>
              <a:t>Shui</a:t>
            </a:r>
            <a:r>
              <a:rPr lang="tr-TR" sz="1800" dirty="0" smtClean="0"/>
              <a:t> </a:t>
            </a:r>
            <a:r>
              <a:rPr lang="tr-TR" sz="1800" dirty="0"/>
              <a:t>ve su kelimelerinin benzerliği, su kelimesinin Çinlilerin sözlüğüne bizden veya bizim sözlüğümüze Çinlilerden geçtiğini gösteriyor</a:t>
            </a:r>
            <a:r>
              <a:rPr lang="tr-TR" sz="1800" dirty="0" smtClean="0"/>
              <a:t>.</a:t>
            </a:r>
          </a:p>
          <a:p>
            <a:endParaRPr lang="tr-TR" sz="1800" dirty="0" smtClean="0"/>
          </a:p>
          <a:p>
            <a:pPr marL="0" indent="0">
              <a:buNone/>
            </a:pPr>
            <a:endParaRPr lang="tr-TR" sz="1800" dirty="0" smtClean="0"/>
          </a:p>
          <a:p>
            <a:pPr marL="0" indent="0">
              <a:buNone/>
            </a:pPr>
            <a:endParaRPr lang="tr-TR" sz="1800" dirty="0" smtClean="0"/>
          </a:p>
          <a:p>
            <a:pPr marL="0" indent="0">
              <a:buNone/>
            </a:pPr>
            <a:r>
              <a:rPr lang="tr-TR" sz="1800" dirty="0" err="1" smtClean="0"/>
              <a:t>By</a:t>
            </a:r>
            <a:r>
              <a:rPr lang="tr-TR" sz="1800" dirty="0" smtClean="0"/>
              <a:t> Bilge </a:t>
            </a:r>
            <a:r>
              <a:rPr lang="tr-TR" sz="1800" dirty="0" err="1"/>
              <a:t>Tonyukuk</a:t>
            </a:r>
            <a:r>
              <a:rPr lang="tr-TR" sz="1800" dirty="0"/>
              <a:t> Enstitüsü zaman: Ağustos 13, 2014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939307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smtClean="0">
                <a:solidFill>
                  <a:srgbClr val="C00000"/>
                </a:solidFill>
              </a:rPr>
              <a:t>Çin: Su Karakteri</a:t>
            </a:r>
            <a:endParaRPr lang="tr-TR"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48883" y="1340768"/>
            <a:ext cx="6040426" cy="525658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49976288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b="1" dirty="0" smtClean="0">
                <a:solidFill>
                  <a:srgbClr val="C00000"/>
                </a:solidFill>
              </a:rPr>
              <a:t>Tez Soruları</a:t>
            </a:r>
            <a:endParaRPr lang="tr-TR" b="1" dirty="0">
              <a:solidFill>
                <a:srgbClr val="C00000"/>
              </a:solidFill>
            </a:endParaRPr>
          </a:p>
        </p:txBody>
      </p:sp>
      <p:sp>
        <p:nvSpPr>
          <p:cNvPr id="3" name="İçerik Yer Tutucusu 2"/>
          <p:cNvSpPr>
            <a:spLocks noGrp="1"/>
          </p:cNvSpPr>
          <p:nvPr>
            <p:ph idx="1"/>
          </p:nvPr>
        </p:nvSpPr>
        <p:spPr/>
        <p:txBody>
          <a:bodyPr>
            <a:normAutofit/>
          </a:bodyPr>
          <a:lstStyle/>
          <a:p>
            <a:pPr marL="514350" indent="-514350">
              <a:buAutoNum type="arabicPeriod"/>
            </a:pPr>
            <a:r>
              <a:rPr lang="tr-TR" sz="4800" b="1" dirty="0" smtClean="0">
                <a:latin typeface="Lucida Sans Typewriter" panose="020B0509030504030204" pitchFamily="49" charset="0"/>
              </a:rPr>
              <a:t>ATÜT Tezi(Sol)</a:t>
            </a:r>
          </a:p>
          <a:p>
            <a:pPr marL="514350" indent="-514350">
              <a:buAutoNum type="arabicPeriod"/>
            </a:pPr>
            <a:r>
              <a:rPr lang="tr-TR" sz="4800" b="1" dirty="0" smtClean="0">
                <a:latin typeface="Lucida Sans Typewriter" panose="020B0509030504030204" pitchFamily="49" charset="0"/>
              </a:rPr>
              <a:t>1071.1081Tezi(Sağ)</a:t>
            </a:r>
          </a:p>
          <a:p>
            <a:pPr marL="514350" indent="-514350">
              <a:buAutoNum type="arabicPeriod"/>
            </a:pPr>
            <a:r>
              <a:rPr lang="tr-TR" sz="4800" b="1" dirty="0" smtClean="0">
                <a:latin typeface="Lucida Sans Typewriter" panose="020B0509030504030204" pitchFamily="49" charset="0"/>
              </a:rPr>
              <a:t>ATTT Atatürk Türk Tarih Tezi (Biz)</a:t>
            </a:r>
            <a:endParaRPr lang="tr-TR" sz="4800" b="1" dirty="0">
              <a:latin typeface="Lucida Sans Typewriter" panose="020B0509030504030204" pitchFamily="49" charset="0"/>
            </a:endParaRP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9980285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0"/>
            <a:ext cx="8229600" cy="548680"/>
          </a:xfrm>
        </p:spPr>
        <p:txBody>
          <a:bodyPr>
            <a:normAutofit fontScale="90000"/>
          </a:bodyPr>
          <a:lstStyle/>
          <a:p>
            <a:r>
              <a:rPr lang="tr-TR" dirty="0" smtClean="0"/>
              <a:t/>
            </a:r>
            <a:br>
              <a:rPr lang="tr-TR" dirty="0" smtClean="0"/>
            </a:br>
            <a:r>
              <a:rPr lang="tr-TR" sz="3600" b="1" dirty="0" smtClean="0">
                <a:solidFill>
                  <a:srgbClr val="C00000"/>
                </a:solidFill>
              </a:rPr>
              <a:t>KUZEY: Mavi Tuna (Avrupa) - Sarı Irmak (Çin)</a:t>
            </a:r>
            <a:r>
              <a:rPr lang="tr-TR" sz="3600" b="1" dirty="0">
                <a:solidFill>
                  <a:srgbClr val="C00000"/>
                </a:solidFill>
              </a:rPr>
              <a:t/>
            </a:r>
            <a:br>
              <a:rPr lang="tr-TR" sz="3600" b="1" dirty="0">
                <a:solidFill>
                  <a:srgbClr val="C00000"/>
                </a:solidFill>
              </a:rPr>
            </a:br>
            <a:r>
              <a:rPr lang="tr-TR" sz="2700" dirty="0" err="1" smtClean="0">
                <a:solidFill>
                  <a:srgbClr val="C00000"/>
                </a:solidFill>
              </a:rPr>
              <a:t>Bozkır&amp;Su</a:t>
            </a:r>
            <a:r>
              <a:rPr lang="tr-TR" sz="2700" dirty="0" smtClean="0">
                <a:solidFill>
                  <a:srgbClr val="C00000"/>
                </a:solidFill>
              </a:rPr>
              <a:t> Kuşağı ve Tarım Kuşağı</a:t>
            </a:r>
            <a:endParaRPr lang="en-US" sz="2700"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268760"/>
            <a:ext cx="8784976" cy="525658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59411748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71400"/>
            <a:ext cx="8229600" cy="1224136"/>
          </a:xfrm>
        </p:spPr>
        <p:txBody>
          <a:bodyPr>
            <a:normAutofit fontScale="90000"/>
          </a:bodyPr>
          <a:lstStyle/>
          <a:p>
            <a:r>
              <a:rPr lang="tr-TR" sz="3600" b="1" dirty="0" smtClean="0">
                <a:solidFill>
                  <a:srgbClr val="C00000"/>
                </a:solidFill>
              </a:rPr>
              <a:t>GÜNEY: Nil – </a:t>
            </a:r>
            <a:r>
              <a:rPr lang="tr-TR" sz="3600" b="1" dirty="0" err="1" smtClean="0">
                <a:solidFill>
                  <a:srgbClr val="C00000"/>
                </a:solidFill>
              </a:rPr>
              <a:t>Amuderya</a:t>
            </a:r>
            <a:r>
              <a:rPr lang="tr-TR" sz="3600" b="1" dirty="0" smtClean="0">
                <a:solidFill>
                  <a:srgbClr val="C00000"/>
                </a:solidFill>
              </a:rPr>
              <a:t> (Ceyhun) – </a:t>
            </a:r>
            <a:r>
              <a:rPr lang="tr-TR" sz="3600" b="1" dirty="0" err="1" smtClean="0">
                <a:solidFill>
                  <a:srgbClr val="C00000"/>
                </a:solidFill>
              </a:rPr>
              <a:t>Yamuna</a:t>
            </a:r>
            <a:r>
              <a:rPr lang="tr-TR" sz="3600" b="1" dirty="0" smtClean="0">
                <a:solidFill>
                  <a:srgbClr val="C00000"/>
                </a:solidFill>
              </a:rPr>
              <a:t/>
            </a:r>
            <a:br>
              <a:rPr lang="tr-TR" sz="3600" b="1" dirty="0" smtClean="0">
                <a:solidFill>
                  <a:srgbClr val="C00000"/>
                </a:solidFill>
              </a:rPr>
            </a:br>
            <a:r>
              <a:rPr lang="tr-TR" sz="2700" dirty="0" smtClean="0">
                <a:solidFill>
                  <a:srgbClr val="C00000"/>
                </a:solidFill>
              </a:rPr>
              <a:t>Mısır-Özbekistan-Hindistan</a:t>
            </a:r>
            <a:endParaRPr lang="tr-TR" sz="2700" dirty="0">
              <a:solidFill>
                <a:srgbClr val="C00000"/>
              </a:solidFill>
            </a:endParaRPr>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504" y="980728"/>
            <a:ext cx="8928992" cy="5760640"/>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94306144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116632"/>
            <a:ext cx="8229600" cy="1296144"/>
          </a:xfrm>
        </p:spPr>
        <p:txBody>
          <a:bodyPr>
            <a:normAutofit fontScale="90000"/>
          </a:bodyPr>
          <a:lstStyle/>
          <a:p>
            <a:r>
              <a:rPr lang="tr-TR" dirty="0" smtClean="0"/>
              <a:t/>
            </a:r>
            <a:br>
              <a:rPr lang="tr-TR" dirty="0" smtClean="0"/>
            </a:br>
            <a:r>
              <a:rPr lang="tr-TR" dirty="0" smtClean="0"/>
              <a:t/>
            </a:r>
            <a:br>
              <a:rPr lang="tr-TR" dirty="0" smtClean="0"/>
            </a:br>
            <a:r>
              <a:rPr lang="tr-TR" dirty="0" smtClean="0"/>
              <a:t/>
            </a:r>
            <a:br>
              <a:rPr lang="tr-TR" dirty="0" smtClean="0"/>
            </a:br>
            <a:r>
              <a:rPr lang="tr-TR" b="1" dirty="0" err="1" smtClean="0">
                <a:solidFill>
                  <a:srgbClr val="C00000"/>
                </a:solidFill>
              </a:rPr>
              <a:t>SU’yun</a:t>
            </a:r>
            <a:r>
              <a:rPr lang="tr-TR" b="1" dirty="0" smtClean="0">
                <a:solidFill>
                  <a:srgbClr val="C00000"/>
                </a:solidFill>
              </a:rPr>
              <a:t> Öteki Yakası</a:t>
            </a:r>
            <a:br>
              <a:rPr lang="tr-TR" b="1" dirty="0" smtClean="0">
                <a:solidFill>
                  <a:srgbClr val="C00000"/>
                </a:solidFill>
              </a:rPr>
            </a:br>
            <a:r>
              <a:rPr lang="en-US" sz="3600" dirty="0" smtClean="0">
                <a:solidFill>
                  <a:srgbClr val="C00000"/>
                </a:solidFill>
              </a:rPr>
              <a:t>Tuna </a:t>
            </a:r>
            <a:r>
              <a:rPr lang="tr-TR" sz="3600" dirty="0" smtClean="0">
                <a:solidFill>
                  <a:srgbClr val="C00000"/>
                </a:solidFill>
              </a:rPr>
              <a:t>B</a:t>
            </a:r>
            <a:r>
              <a:rPr lang="en-US" sz="3600" dirty="0" err="1" smtClean="0">
                <a:solidFill>
                  <a:srgbClr val="C00000"/>
                </a:solidFill>
              </a:rPr>
              <a:t>oyu</a:t>
            </a:r>
            <a:r>
              <a:rPr lang="en-US" sz="3600" dirty="0" smtClean="0">
                <a:solidFill>
                  <a:srgbClr val="C00000"/>
                </a:solidFill>
              </a:rPr>
              <a:t> </a:t>
            </a:r>
            <a:r>
              <a:rPr lang="tr-TR" sz="3600" dirty="0" smtClean="0">
                <a:solidFill>
                  <a:srgbClr val="C00000"/>
                </a:solidFill>
              </a:rPr>
              <a:t>Ş</a:t>
            </a:r>
            <a:r>
              <a:rPr lang="en-US" sz="3600" dirty="0" err="1" smtClean="0">
                <a:solidFill>
                  <a:srgbClr val="C00000"/>
                </a:solidFill>
              </a:rPr>
              <a:t>ehirleri</a:t>
            </a:r>
            <a:r>
              <a:rPr lang="tr-TR" dirty="0"/>
              <a:t/>
            </a:r>
            <a:br>
              <a:rPr lang="tr-TR" dirty="0"/>
            </a:br>
            <a:r>
              <a:rPr lang="tr-TR" sz="1600" dirty="0">
                <a:hlinkClick r:id="rId2"/>
              </a:rPr>
              <a:t>http://</a:t>
            </a:r>
            <a:r>
              <a:rPr lang="tr-TR" sz="1600" dirty="0" smtClean="0">
                <a:hlinkClick r:id="rId2"/>
              </a:rPr>
              <a:t>www.balkanpazar.org/tuna_tura/en_schiffsreise.html</a:t>
            </a:r>
            <a:r>
              <a:rPr lang="tr-TR" sz="1600" dirty="0" smtClean="0"/>
              <a:t/>
            </a:r>
            <a:br>
              <a:rPr lang="tr-TR" sz="1600" dirty="0" smtClean="0"/>
            </a:br>
            <a:r>
              <a:rPr lang="tr-TR" sz="1600" dirty="0">
                <a:hlinkClick r:id="rId3"/>
              </a:rPr>
              <a:t>https://</a:t>
            </a:r>
            <a:r>
              <a:rPr lang="tr-TR" sz="1600" dirty="0" smtClean="0">
                <a:hlinkClick r:id="rId3"/>
              </a:rPr>
              <a:t>youtu.be/MIlFEhkSMa8?si=csBpz_lHHtOXr2Iw</a:t>
            </a:r>
            <a:r>
              <a:rPr lang="tr-TR" sz="1600" dirty="0" smtClean="0"/>
              <a:t/>
            </a:r>
            <a:br>
              <a:rPr lang="tr-TR" sz="1600" dirty="0" smtClean="0"/>
            </a:br>
            <a:r>
              <a:rPr lang="tr-TR" sz="1600" dirty="0"/>
              <a:t/>
            </a:r>
            <a:br>
              <a:rPr lang="tr-TR" sz="1600" dirty="0"/>
            </a:br>
            <a:r>
              <a:rPr lang="tr-TR" sz="1600" dirty="0"/>
              <a:t/>
            </a:r>
            <a:br>
              <a:rPr lang="tr-TR" sz="1600" dirty="0"/>
            </a:br>
            <a:r>
              <a:rPr lang="tr-TR" sz="1600" dirty="0" smtClean="0"/>
              <a:t/>
            </a:r>
            <a:br>
              <a:rPr lang="tr-TR" sz="1600" dirty="0" smtClean="0"/>
            </a:br>
            <a:r>
              <a:rPr lang="en-US" dirty="0" smtClean="0"/>
              <a:t/>
            </a:r>
            <a:br>
              <a:rPr lang="en-US" dirty="0" smtClean="0"/>
            </a:br>
            <a:endParaRPr lang="en-US" dirty="0"/>
          </a:p>
        </p:txBody>
      </p:sp>
      <p:pic>
        <p:nvPicPr>
          <p:cNvPr id="4" name="İçerik Yer Tutucusu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79512" y="1268760"/>
            <a:ext cx="8784976" cy="5472607"/>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07825232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p:txBody>
          <a:bodyPr>
            <a:normAutofit fontScale="90000"/>
          </a:bodyPr>
          <a:lstStyle/>
          <a:p>
            <a:r>
              <a:rPr lang="tr-TR" b="1" dirty="0" smtClean="0">
                <a:solidFill>
                  <a:srgbClr val="C00000"/>
                </a:solidFill>
              </a:rPr>
              <a:t>Hazar’ın Öte Yakası:</a:t>
            </a:r>
            <a:br>
              <a:rPr lang="tr-TR" b="1" dirty="0" smtClean="0">
                <a:solidFill>
                  <a:srgbClr val="C00000"/>
                </a:solidFill>
              </a:rPr>
            </a:br>
            <a:r>
              <a:rPr lang="tr-TR" dirty="0" err="1" smtClean="0">
                <a:solidFill>
                  <a:srgbClr val="C00000"/>
                </a:solidFill>
              </a:rPr>
              <a:t>Harezm</a:t>
            </a:r>
            <a:r>
              <a:rPr lang="tr-TR" dirty="0" smtClean="0">
                <a:solidFill>
                  <a:srgbClr val="C00000"/>
                </a:solidFill>
              </a:rPr>
              <a:t>. Horasan. </a:t>
            </a:r>
            <a:r>
              <a:rPr lang="tr-TR" dirty="0" err="1" smtClean="0">
                <a:solidFill>
                  <a:srgbClr val="C00000"/>
                </a:solidFill>
              </a:rPr>
              <a:t>MaveraünNehir</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7"/>
            <a:ext cx="8928992" cy="5328592"/>
          </a:xfrm>
          <a:prstGeom prst="rect">
            <a:avLst/>
          </a:prstGeo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1289191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4638"/>
            <a:ext cx="8229600" cy="922114"/>
          </a:xfrm>
        </p:spPr>
        <p:txBody>
          <a:bodyPr/>
          <a:lstStyle/>
          <a:p>
            <a:r>
              <a:rPr lang="tr-TR" dirty="0" err="1" smtClean="0">
                <a:solidFill>
                  <a:srgbClr val="C00000"/>
                </a:solidFill>
              </a:rPr>
              <a:t>Pencap</a:t>
            </a:r>
            <a:r>
              <a:rPr lang="tr-TR" dirty="0" smtClean="0">
                <a:solidFill>
                  <a:srgbClr val="C00000"/>
                </a:solidFill>
              </a:rPr>
              <a:t> Beş Su, </a:t>
            </a:r>
            <a:r>
              <a:rPr lang="tr-TR" dirty="0" err="1" smtClean="0">
                <a:solidFill>
                  <a:srgbClr val="C00000"/>
                </a:solidFill>
              </a:rPr>
              <a:t>Hind</a:t>
            </a:r>
            <a:r>
              <a:rPr lang="tr-TR" dirty="0" smtClean="0">
                <a:solidFill>
                  <a:srgbClr val="C00000"/>
                </a:solidFill>
              </a:rPr>
              <a:t> Kıtası</a:t>
            </a:r>
            <a:endParaRPr lang="en-US"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412776"/>
            <a:ext cx="8928992" cy="5328592"/>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54032871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b="1" dirty="0">
                <a:solidFill>
                  <a:srgbClr val="C00000"/>
                </a:solidFill>
              </a:rPr>
              <a:t>Su Kültürü</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457200" y="908720"/>
            <a:ext cx="8229600" cy="5760640"/>
          </a:xfrm>
        </p:spPr>
        <p:txBody>
          <a:bodyPr>
            <a:normAutofit fontScale="77500" lnSpcReduction="20000"/>
          </a:bodyPr>
          <a:lstStyle/>
          <a:p>
            <a:r>
              <a:rPr lang="tr-TR" dirty="0" smtClean="0"/>
              <a:t>Asya </a:t>
            </a:r>
            <a:r>
              <a:rPr lang="tr-TR" dirty="0"/>
              <a:t>Bilgeliği</a:t>
            </a:r>
          </a:p>
          <a:p>
            <a:r>
              <a:rPr lang="tr-TR" dirty="0" err="1"/>
              <a:t>İduk</a:t>
            </a:r>
            <a:r>
              <a:rPr lang="tr-TR" dirty="0"/>
              <a:t> Su (Kutsallık). </a:t>
            </a:r>
          </a:p>
          <a:p>
            <a:r>
              <a:rPr lang="tr-TR" dirty="0"/>
              <a:t>Yer Gök Su</a:t>
            </a:r>
          </a:p>
          <a:p>
            <a:r>
              <a:rPr lang="tr-TR" dirty="0"/>
              <a:t>Kişi: Yaşam ve Ölüm</a:t>
            </a:r>
          </a:p>
          <a:p>
            <a:r>
              <a:rPr lang="tr-TR" dirty="0"/>
              <a:t>Su Samuru</a:t>
            </a:r>
          </a:p>
          <a:p>
            <a:r>
              <a:rPr lang="tr-TR" dirty="0"/>
              <a:t>Su Araçları (Gemi, Kayık </a:t>
            </a:r>
            <a:r>
              <a:rPr lang="tr-TR" dirty="0" err="1"/>
              <a:t>vb</a:t>
            </a:r>
            <a:r>
              <a:rPr lang="tr-TR" dirty="0"/>
              <a:t>)</a:t>
            </a:r>
          </a:p>
          <a:p>
            <a:r>
              <a:rPr lang="tr-TR" dirty="0"/>
              <a:t>Bozkır Kuşağı ve Su</a:t>
            </a:r>
          </a:p>
          <a:p>
            <a:r>
              <a:rPr lang="tr-TR" dirty="0" err="1"/>
              <a:t>Karizler</a:t>
            </a:r>
            <a:r>
              <a:rPr lang="tr-TR" dirty="0"/>
              <a:t> (Yeraltı Su Kanalları)</a:t>
            </a:r>
          </a:p>
          <a:p>
            <a:r>
              <a:rPr lang="tr-TR" dirty="0"/>
              <a:t>Renkli Denizler</a:t>
            </a:r>
          </a:p>
          <a:p>
            <a:r>
              <a:rPr lang="tr-TR" dirty="0"/>
              <a:t>Taoculuk (Doğacılık)</a:t>
            </a:r>
          </a:p>
          <a:p>
            <a:r>
              <a:rPr lang="tr-TR" dirty="0"/>
              <a:t>Nehirler (Nil-</a:t>
            </a:r>
            <a:r>
              <a:rPr lang="tr-TR" dirty="0" err="1"/>
              <a:t>Amuderya</a:t>
            </a:r>
            <a:r>
              <a:rPr lang="tr-TR" dirty="0"/>
              <a:t>, </a:t>
            </a:r>
            <a:r>
              <a:rPr lang="tr-TR" dirty="0" err="1"/>
              <a:t>Maveraünnehir</a:t>
            </a:r>
            <a:r>
              <a:rPr lang="tr-TR" dirty="0"/>
              <a:t>)</a:t>
            </a:r>
          </a:p>
          <a:p>
            <a:r>
              <a:rPr lang="tr-TR" dirty="0" err="1"/>
              <a:t>Tengiz</a:t>
            </a:r>
            <a:r>
              <a:rPr lang="tr-TR" dirty="0"/>
              <a:t> ve Talay</a:t>
            </a:r>
          </a:p>
          <a:p>
            <a:r>
              <a:rPr lang="tr-TR" dirty="0"/>
              <a:t>Sulak Güney Sibirya</a:t>
            </a:r>
          </a:p>
          <a:p>
            <a:r>
              <a:rPr lang="tr-TR" dirty="0"/>
              <a:t>Tuna boyları, İdil boyları, Fırat Dicle</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5386490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720080"/>
          </a:xfrm>
        </p:spPr>
        <p:txBody>
          <a:bodyPr>
            <a:normAutofit fontScale="90000"/>
          </a:bodyPr>
          <a:lstStyle/>
          <a:p>
            <a:r>
              <a:rPr lang="tr-TR" b="1" dirty="0" err="1" smtClean="0"/>
              <a:t>Tonyukuk</a:t>
            </a:r>
            <a:r>
              <a:rPr lang="tr-TR" b="1" dirty="0" smtClean="0"/>
              <a:t> Yazıtında Nehirler ve Göller</a:t>
            </a:r>
            <a:endParaRPr lang="tr-TR" b="1" dirty="0"/>
          </a:p>
        </p:txBody>
      </p:sp>
      <p:sp>
        <p:nvSpPr>
          <p:cNvPr id="3" name="İçerik Yer Tutucusu 2"/>
          <p:cNvSpPr>
            <a:spLocks noGrp="1"/>
          </p:cNvSpPr>
          <p:nvPr>
            <p:ph idx="1"/>
          </p:nvPr>
        </p:nvSpPr>
        <p:spPr>
          <a:xfrm>
            <a:off x="457200" y="1628800"/>
            <a:ext cx="8229600" cy="4497363"/>
          </a:xfrm>
        </p:spPr>
        <p:txBody>
          <a:bodyPr>
            <a:normAutofit lnSpcReduction="10000"/>
          </a:bodyPr>
          <a:lstStyle/>
          <a:p>
            <a:pPr lvl="0"/>
            <a:r>
              <a:rPr lang="tr-TR" dirty="0"/>
              <a:t>Ak Termal Irmağı (Rusya, Tuva Cumhuriyeti)</a:t>
            </a:r>
          </a:p>
          <a:p>
            <a:pPr lvl="0"/>
            <a:r>
              <a:rPr lang="tr-TR" dirty="0"/>
              <a:t>Anı ırmağı (Rusya, </a:t>
            </a:r>
            <a:r>
              <a:rPr lang="tr-TR" dirty="0" err="1"/>
              <a:t>Hakasya</a:t>
            </a:r>
            <a:r>
              <a:rPr lang="tr-TR" dirty="0"/>
              <a:t>)</a:t>
            </a:r>
          </a:p>
          <a:p>
            <a:pPr lvl="0"/>
            <a:r>
              <a:rPr lang="tr-TR" dirty="0" err="1"/>
              <a:t>Bolçu</a:t>
            </a:r>
            <a:r>
              <a:rPr lang="tr-TR" dirty="0"/>
              <a:t> (Çin, Altay ili)</a:t>
            </a:r>
          </a:p>
          <a:p>
            <a:pPr lvl="0"/>
            <a:r>
              <a:rPr lang="tr-TR" dirty="0"/>
              <a:t>İnci </a:t>
            </a:r>
            <a:r>
              <a:rPr lang="tr-TR" dirty="0" smtClean="0"/>
              <a:t>Irmağı (</a:t>
            </a:r>
            <a:r>
              <a:rPr lang="tr-TR" dirty="0" err="1" smtClean="0"/>
              <a:t>Sir</a:t>
            </a:r>
            <a:r>
              <a:rPr lang="tr-TR" dirty="0" smtClean="0"/>
              <a:t> Derya, Seyhun) </a:t>
            </a:r>
            <a:r>
              <a:rPr lang="tr-TR" dirty="0"/>
              <a:t>( Özbekistan )</a:t>
            </a:r>
          </a:p>
          <a:p>
            <a:pPr lvl="0"/>
            <a:r>
              <a:rPr lang="tr-TR" dirty="0" err="1"/>
              <a:t>İngek</a:t>
            </a:r>
            <a:r>
              <a:rPr lang="tr-TR" dirty="0"/>
              <a:t> Gölcüğü ( İnekler Gölü ) (Moğolistan)</a:t>
            </a:r>
          </a:p>
          <a:p>
            <a:pPr lvl="0"/>
            <a:r>
              <a:rPr lang="tr-TR" dirty="0" err="1"/>
              <a:t>İrtiş</a:t>
            </a:r>
            <a:r>
              <a:rPr lang="tr-TR" dirty="0"/>
              <a:t> Irmağı (Rusya)</a:t>
            </a:r>
          </a:p>
          <a:p>
            <a:pPr lvl="0"/>
            <a:r>
              <a:rPr lang="tr-TR" dirty="0"/>
              <a:t>Kök </a:t>
            </a:r>
            <a:r>
              <a:rPr lang="tr-TR" dirty="0" err="1"/>
              <a:t>Öng</a:t>
            </a:r>
            <a:r>
              <a:rPr lang="tr-TR" dirty="0"/>
              <a:t> Irmağı (Moğolistan)</a:t>
            </a:r>
          </a:p>
          <a:p>
            <a:pPr lvl="0"/>
            <a:r>
              <a:rPr lang="tr-TR" dirty="0"/>
              <a:t>Tola Irmağı (Moğolistan)</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7901328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44624"/>
            <a:ext cx="7774632" cy="2016224"/>
          </a:xfrm>
        </p:spPr>
        <p:txBody>
          <a:bodyPr>
            <a:normAutofit fontScale="90000"/>
          </a:bodyPr>
          <a:lstStyle/>
          <a:p>
            <a:r>
              <a:rPr lang="tr-TR" dirty="0" smtClean="0"/>
              <a:t/>
            </a:r>
            <a:br>
              <a:rPr lang="tr-TR" dirty="0" smtClean="0"/>
            </a:br>
            <a:r>
              <a:rPr lang="tr-TR" dirty="0" smtClean="0"/>
              <a:t/>
            </a:r>
            <a:br>
              <a:rPr lang="tr-TR" dirty="0" smtClean="0"/>
            </a:br>
            <a:r>
              <a:rPr lang="tr-TR" sz="5300" b="1" dirty="0" smtClean="0">
                <a:solidFill>
                  <a:srgbClr val="0070C0"/>
                </a:solidFill>
                <a:latin typeface="Lucida Sans Typewriter" panose="020B0509030504030204" pitchFamily="49" charset="0"/>
              </a:rPr>
              <a:t>TÜRKLER VE SU YOLLARI</a:t>
            </a:r>
            <a:br>
              <a:rPr lang="tr-TR" sz="5300" b="1" dirty="0" smtClean="0">
                <a:solidFill>
                  <a:srgbClr val="0070C0"/>
                </a:solidFill>
                <a:latin typeface="Lucida Sans Typewriter" panose="020B0509030504030204" pitchFamily="49" charset="0"/>
              </a:rPr>
            </a:br>
            <a:r>
              <a:rPr lang="tr-TR" sz="3100" b="1" dirty="0" smtClean="0">
                <a:solidFill>
                  <a:srgbClr val="0070C0"/>
                </a:solidFill>
              </a:rPr>
              <a:t>Zaman. Zemin. Zihin</a:t>
            </a:r>
            <a:br>
              <a:rPr lang="tr-TR" sz="3100" b="1" dirty="0" smtClean="0">
                <a:solidFill>
                  <a:srgbClr val="0070C0"/>
                </a:solidFill>
              </a:rPr>
            </a:br>
            <a:r>
              <a:rPr lang="tr-TR" sz="3100" b="1" dirty="0" smtClean="0">
                <a:solidFill>
                  <a:srgbClr val="0070C0"/>
                </a:solidFill>
              </a:rPr>
              <a:t/>
            </a:r>
            <a:br>
              <a:rPr lang="tr-TR" sz="3100" b="1" dirty="0" smtClean="0">
                <a:solidFill>
                  <a:srgbClr val="0070C0"/>
                </a:solidFill>
              </a:rPr>
            </a:br>
            <a:endParaRPr lang="en-US" sz="3100" b="1" dirty="0">
              <a:solidFill>
                <a:srgbClr val="0070C0"/>
              </a:solidFill>
            </a:endParaRPr>
          </a:p>
        </p:txBody>
      </p:sp>
      <p:sp>
        <p:nvSpPr>
          <p:cNvPr id="3" name="Alt Başlık 2"/>
          <p:cNvSpPr>
            <a:spLocks noGrp="1"/>
          </p:cNvSpPr>
          <p:nvPr>
            <p:ph type="subTitle" idx="1"/>
          </p:nvPr>
        </p:nvSpPr>
        <p:spPr>
          <a:xfrm>
            <a:off x="467544" y="3140968"/>
            <a:ext cx="8352928" cy="3528392"/>
          </a:xfrm>
        </p:spPr>
        <p:txBody>
          <a:bodyPr>
            <a:noAutofit/>
          </a:bodyPr>
          <a:lstStyle/>
          <a:p>
            <a:endParaRPr lang="tr-TR" sz="2400" b="1" dirty="0" smtClean="0">
              <a:solidFill>
                <a:schemeClr val="tx1"/>
              </a:solidFill>
              <a:latin typeface="Lucida Sans Typewriter" panose="020B0509030504030204" pitchFamily="49" charset="0"/>
              <a:hlinkClick r:id="rId2"/>
            </a:endParaRPr>
          </a:p>
          <a:p>
            <a:endParaRPr lang="tr-TR" sz="2400" b="1" dirty="0" smtClean="0">
              <a:solidFill>
                <a:schemeClr val="tx1"/>
              </a:solidFill>
              <a:latin typeface="Lucida Sans Typewriter" panose="020B0509030504030204" pitchFamily="49" charset="0"/>
            </a:endParaRPr>
          </a:p>
          <a:p>
            <a:endParaRPr lang="en-US" sz="2400" b="1" dirty="0">
              <a:solidFill>
                <a:schemeClr val="tx1"/>
              </a:solidFill>
              <a:latin typeface="Lucida Sans Typewriter" panose="020B0509030504030204" pitchFamily="49" charset="0"/>
            </a:endParaRPr>
          </a:p>
        </p:txBody>
      </p:sp>
      <p:sp>
        <p:nvSpPr>
          <p:cNvPr id="4" name="AutoShape 2" descr="Deniz Manzarası Ocean - Pixabay'de ücretsiz fotoğraf - Pixabay"/>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6" name="İçerik Yer Tutucus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1520" y="2204864"/>
            <a:ext cx="8784976" cy="4176464"/>
          </a:xfrm>
        </p:spPr>
      </p:pic>
      <p:sp>
        <p:nvSpPr>
          <p:cNvPr id="5" name="Altbilgi Yer Tutucusu 4"/>
          <p:cNvSpPr>
            <a:spLocks noGrp="1"/>
          </p:cNvSpPr>
          <p:nvPr>
            <p:ph type="ftr" sz="quarter" idx="11"/>
          </p:nvPr>
        </p:nvSpPr>
        <p:spPr/>
        <p:txBody>
          <a:bodyPr/>
          <a:lstStyle/>
          <a:p>
            <a:endParaRPr lang="tr-TR" b="1" dirty="0" smtClean="0">
              <a:solidFill>
                <a:schemeClr val="tx1"/>
              </a:solidFill>
              <a:latin typeface="Lucida Sans Typewriter" panose="020B0509030504030204" pitchFamily="49" charset="0"/>
              <a:hlinkClick r:id="rId2"/>
            </a:endParaRPr>
          </a:p>
          <a:p>
            <a:r>
              <a:rPr lang="en-US" b="1" dirty="0" smtClean="0">
                <a:solidFill>
                  <a:schemeClr val="tx1"/>
                </a:solidFill>
                <a:latin typeface="Lucida Sans Typewriter" panose="020B0509030504030204" pitchFamily="49" charset="0"/>
                <a:hlinkClick r:id="rId2"/>
              </a:rPr>
              <a:t>https</a:t>
            </a:r>
            <a:r>
              <a:rPr lang="en-US" b="1" dirty="0">
                <a:solidFill>
                  <a:schemeClr val="tx1"/>
                </a:solidFill>
                <a:latin typeface="Lucida Sans Typewriter" panose="020B0509030504030204" pitchFamily="49" charset="0"/>
                <a:hlinkClick r:id="rId2"/>
              </a:rPr>
              <a:t>://</a:t>
            </a:r>
            <a:r>
              <a:rPr lang="en-US" b="1" dirty="0" smtClean="0">
                <a:solidFill>
                  <a:schemeClr val="tx1"/>
                </a:solidFill>
                <a:latin typeface="Lucida Sans Typewriter" panose="020B0509030504030204" pitchFamily="49" charset="0"/>
                <a:hlinkClick r:id="rId2"/>
              </a:rPr>
              <a:t>www.booksonturkey.com</a:t>
            </a:r>
            <a:endParaRPr lang="tr-TR" b="1" dirty="0">
              <a:solidFill>
                <a:schemeClr val="tx1"/>
              </a:solidFill>
              <a:latin typeface="Lucida Sans Typewriter" panose="020B0509030504030204" pitchFamily="49" charset="0"/>
            </a:endParaRPr>
          </a:p>
        </p:txBody>
      </p:sp>
    </p:spTree>
    <p:extLst>
      <p:ext uri="{BB962C8B-B14F-4D97-AF65-F5344CB8AC3E}">
        <p14:creationId xmlns:p14="http://schemas.microsoft.com/office/powerpoint/2010/main" val="151162055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346050"/>
          </a:xfrm>
        </p:spPr>
        <p:txBody>
          <a:bodyPr>
            <a:normAutofit fontScale="90000"/>
          </a:bodyPr>
          <a:lstStyle/>
          <a:p>
            <a:r>
              <a:rPr lang="tr-TR" dirty="0" err="1" smtClean="0"/>
              <a:t>Tengri</a:t>
            </a:r>
            <a:r>
              <a:rPr lang="tr-TR" dirty="0" smtClean="0"/>
              <a:t> ve Su</a:t>
            </a:r>
            <a:endParaRPr lang="tr-TR" dirty="0"/>
          </a:p>
        </p:txBody>
      </p:sp>
      <p:sp>
        <p:nvSpPr>
          <p:cNvPr id="3" name="İçerik Yer Tutucusu 2"/>
          <p:cNvSpPr>
            <a:spLocks noGrp="1"/>
          </p:cNvSpPr>
          <p:nvPr>
            <p:ph idx="1"/>
          </p:nvPr>
        </p:nvSpPr>
        <p:spPr>
          <a:xfrm>
            <a:off x="323528" y="692696"/>
            <a:ext cx="8640960" cy="6165304"/>
          </a:xfrm>
        </p:spPr>
        <p:txBody>
          <a:bodyPr>
            <a:normAutofit/>
          </a:bodyPr>
          <a:lstStyle/>
          <a:p>
            <a:pPr marL="0" indent="0">
              <a:buNone/>
            </a:pPr>
            <a:r>
              <a:rPr lang="tr-TR" sz="1700" dirty="0" smtClean="0"/>
              <a:t>Türklerin </a:t>
            </a:r>
            <a:r>
              <a:rPr lang="tr-TR" sz="1700" dirty="0"/>
              <a:t>en önemli simgesi olan </a:t>
            </a:r>
            <a:r>
              <a:rPr lang="tr-TR" sz="1700" dirty="0" err="1"/>
              <a:t>Tengri</a:t>
            </a:r>
            <a:r>
              <a:rPr lang="tr-TR" sz="1700" dirty="0"/>
              <a:t> simgesini gittikleri her yerde kayalara kazıdıklarını Türkçenin Felsefesi – 8 sayılı yazımda örnekleriyle gösterdim. </a:t>
            </a:r>
            <a:r>
              <a:rPr lang="tr-TR" sz="1700" b="1" dirty="0"/>
              <a:t>Karadeniz’in kuzeyindeki tüm halklar Asya kökenli Türklerin yakın akrabaları idi. MS. 900 yıllarının başında Karadeniz’in kuzeyinde yaşayan halklar batıya yayıldılar</a:t>
            </a:r>
            <a:r>
              <a:rPr lang="tr-TR" sz="1700" b="1" dirty="0" smtClean="0"/>
              <a:t>.</a:t>
            </a:r>
          </a:p>
          <a:p>
            <a:pPr marL="0" indent="0">
              <a:buNone/>
            </a:pPr>
            <a:endParaRPr lang="tr-TR" sz="1700" dirty="0"/>
          </a:p>
          <a:p>
            <a:pPr marL="0" indent="0">
              <a:buNone/>
            </a:pPr>
            <a:r>
              <a:rPr lang="tr-TR" sz="1700" dirty="0"/>
              <a:t>Avrupa’nın İskandinav bölgesine yerleşen </a:t>
            </a:r>
            <a:r>
              <a:rPr lang="tr-TR" sz="1700" b="1" dirty="0">
                <a:solidFill>
                  <a:srgbClr val="C00000"/>
                </a:solidFill>
              </a:rPr>
              <a:t>Vikinglerden</a:t>
            </a:r>
            <a:r>
              <a:rPr lang="tr-TR" sz="1700" dirty="0"/>
              <a:t> Türkçenin Felsefesi – 28 sayılı yazımda söz ettim ve </a:t>
            </a:r>
            <a:r>
              <a:rPr lang="tr-TR" sz="1700" b="1" dirty="0">
                <a:solidFill>
                  <a:srgbClr val="C00000"/>
                </a:solidFill>
              </a:rPr>
              <a:t>Viking</a:t>
            </a:r>
            <a:r>
              <a:rPr lang="tr-TR" sz="1700" dirty="0"/>
              <a:t> adının ‘Batı krallığı’ olduğunu belirttim. ‘</a:t>
            </a:r>
            <a:r>
              <a:rPr lang="tr-TR" sz="1700" dirty="0" err="1"/>
              <a:t>Vi</a:t>
            </a:r>
            <a:r>
              <a:rPr lang="tr-TR" sz="1700" dirty="0"/>
              <a:t>’ sözcüğü batı demek olup </a:t>
            </a:r>
            <a:r>
              <a:rPr lang="tr-TR" sz="1700" dirty="0" err="1"/>
              <a:t>Vizigot</a:t>
            </a:r>
            <a:r>
              <a:rPr lang="tr-TR" sz="1700" dirty="0"/>
              <a:t> adı ‘batı Gotları’ demektir. </a:t>
            </a:r>
            <a:r>
              <a:rPr lang="tr-TR" sz="1700" b="1" dirty="0"/>
              <a:t>Vikinglerin kullandığı abece Türk Orhun abecesine çok yakın oluşu onların Türk asıllı olduklarını işaret eder. Vikinglerin daire içinde artı işareti olan </a:t>
            </a:r>
            <a:r>
              <a:rPr lang="tr-TR" sz="1700" b="1" dirty="0" err="1"/>
              <a:t>Tengri</a:t>
            </a:r>
            <a:r>
              <a:rPr lang="tr-TR" sz="1700" b="1" dirty="0"/>
              <a:t> simgesini taşlara çizmiş olmaları onların Türk asıllı olduklarının ikinci ve en önemli bir kanıtıdır. </a:t>
            </a:r>
            <a:r>
              <a:rPr lang="tr-TR" sz="1700" dirty="0"/>
              <a:t>Türkçenin Felsefesi – 20 sayılı yazımda Vikinglerin </a:t>
            </a:r>
            <a:r>
              <a:rPr lang="tr-TR" sz="1700" dirty="0" err="1"/>
              <a:t>Tengri</a:t>
            </a:r>
            <a:r>
              <a:rPr lang="tr-TR" sz="1700" dirty="0"/>
              <a:t> simgesini </a:t>
            </a:r>
            <a:r>
              <a:rPr lang="tr-TR" sz="1700" dirty="0" err="1"/>
              <a:t>Odin</a:t>
            </a:r>
            <a:r>
              <a:rPr lang="tr-TR" sz="1700" dirty="0"/>
              <a:t> haçı olarak tanımladıklarını yazdım</a:t>
            </a:r>
            <a:r>
              <a:rPr lang="tr-TR" sz="1700" dirty="0" smtClean="0"/>
              <a:t>.</a:t>
            </a:r>
          </a:p>
          <a:p>
            <a:pPr marL="0" indent="0">
              <a:buNone/>
            </a:pPr>
            <a:endParaRPr lang="tr-TR" sz="1700" dirty="0"/>
          </a:p>
          <a:p>
            <a:pPr marL="0" indent="0">
              <a:buNone/>
            </a:pPr>
            <a:r>
              <a:rPr lang="tr-TR" sz="1700" dirty="0"/>
              <a:t>Altta solda Taşa çizilmiş yan-yana iki tane </a:t>
            </a:r>
            <a:r>
              <a:rPr lang="tr-TR" sz="1700" dirty="0" err="1"/>
              <a:t>Odin</a:t>
            </a:r>
            <a:r>
              <a:rPr lang="tr-TR" sz="1700" dirty="0"/>
              <a:t> haçı görülüyor. Bu iki </a:t>
            </a:r>
            <a:r>
              <a:rPr lang="tr-TR" sz="1700" dirty="0" err="1"/>
              <a:t>Tengri</a:t>
            </a:r>
            <a:r>
              <a:rPr lang="tr-TR" sz="1700" dirty="0"/>
              <a:t> simgesinin üstünde ve altında düz çizgiler arasında </a:t>
            </a:r>
            <a:r>
              <a:rPr lang="tr-TR" sz="1700" b="1" dirty="0"/>
              <a:t>su motifi </a:t>
            </a:r>
            <a:r>
              <a:rPr lang="tr-TR" sz="1700" dirty="0"/>
              <a:t>çizilmiş. Türkçenin Felsefesi – 39 sayılı yazımda su motifinden çeşitli örnekler gösterdim. Kadim dönemde hiçbir motif süs olsun diye güzel görünsün diye çizilmezdi. Türklerin çizdiği her motifin bir anlamı vardı ve ‘tam kavram’ anlamında bu şekillere ‘</a:t>
            </a:r>
            <a:r>
              <a:rPr lang="tr-TR" sz="1700" dirty="0" err="1"/>
              <a:t>Tamga</a:t>
            </a:r>
            <a:r>
              <a:rPr lang="tr-TR" sz="1700" dirty="0"/>
              <a:t>’ demişlerdi. Zamanla ‘</a:t>
            </a:r>
            <a:r>
              <a:rPr lang="tr-TR" sz="1700" dirty="0" err="1"/>
              <a:t>tamga</a:t>
            </a:r>
            <a:r>
              <a:rPr lang="tr-TR" sz="1700" dirty="0"/>
              <a:t>’ sözü ‘damga’ sözüne dönüştü.</a:t>
            </a:r>
          </a:p>
          <a:p>
            <a:pPr marL="0" indent="0">
              <a:buNone/>
            </a:pPr>
            <a:endParaRPr lang="tr-TR" sz="1700" dirty="0"/>
          </a:p>
          <a:p>
            <a:pPr marL="0" indent="0">
              <a:buNone/>
            </a:pPr>
            <a:endParaRPr lang="tr-TR" dirty="0"/>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600" y="5661248"/>
            <a:ext cx="7416824" cy="1080120"/>
          </a:xfrm>
          <a:prstGeom prst="rect">
            <a:avLst/>
          </a:prstGeom>
        </p:spPr>
      </p:pic>
      <p:sp>
        <p:nvSpPr>
          <p:cNvPr id="5" name="Altbilgi Yer Tutucusu 4"/>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4408090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476673"/>
            <a:ext cx="7772400" cy="504055"/>
          </a:xfrm>
        </p:spPr>
        <p:txBody>
          <a:bodyPr>
            <a:normAutofit fontScale="90000"/>
          </a:bodyPr>
          <a:lstStyle/>
          <a:p>
            <a:r>
              <a:rPr lang="tr-TR" b="1" dirty="0" smtClean="0">
                <a:solidFill>
                  <a:srgbClr val="C00000"/>
                </a:solidFill>
              </a:rPr>
              <a:t>Jeopolitik</a:t>
            </a:r>
            <a:endParaRPr lang="en-US" b="1" dirty="0">
              <a:solidFill>
                <a:srgbClr val="C00000"/>
              </a:solidFill>
            </a:endParaRPr>
          </a:p>
        </p:txBody>
      </p:sp>
      <p:sp>
        <p:nvSpPr>
          <p:cNvPr id="3" name="Alt Başlık 2"/>
          <p:cNvSpPr>
            <a:spLocks noGrp="1"/>
          </p:cNvSpPr>
          <p:nvPr>
            <p:ph type="subTitle" idx="1"/>
          </p:nvPr>
        </p:nvSpPr>
        <p:spPr>
          <a:xfrm>
            <a:off x="611560" y="1340768"/>
            <a:ext cx="7992888" cy="4752528"/>
          </a:xfrm>
        </p:spPr>
        <p:txBody>
          <a:bodyPr>
            <a:normAutofit fontScale="85000" lnSpcReduction="20000"/>
          </a:bodyPr>
          <a:lstStyle/>
          <a:p>
            <a:pPr algn="l"/>
            <a:r>
              <a:rPr lang="en-US" b="1" dirty="0" err="1">
                <a:solidFill>
                  <a:schemeClr val="tx1"/>
                </a:solidFill>
              </a:rPr>
              <a:t>Türk</a:t>
            </a:r>
            <a:r>
              <a:rPr lang="en-US" b="1" dirty="0">
                <a:solidFill>
                  <a:schemeClr val="tx1"/>
                </a:solidFill>
              </a:rPr>
              <a:t> (</a:t>
            </a:r>
            <a:r>
              <a:rPr lang="en-US" b="1" dirty="0" err="1">
                <a:solidFill>
                  <a:schemeClr val="tx1"/>
                </a:solidFill>
              </a:rPr>
              <a:t>Politik</a:t>
            </a:r>
            <a:r>
              <a:rPr lang="en-US" b="1" dirty="0">
                <a:solidFill>
                  <a:schemeClr val="tx1"/>
                </a:solidFill>
              </a:rPr>
              <a:t>) </a:t>
            </a:r>
            <a:r>
              <a:rPr lang="en-US" dirty="0" err="1">
                <a:solidFill>
                  <a:schemeClr val="tx1"/>
                </a:solidFill>
              </a:rPr>
              <a:t>ve</a:t>
            </a:r>
            <a:r>
              <a:rPr lang="en-US" dirty="0">
                <a:solidFill>
                  <a:schemeClr val="tx1"/>
                </a:solidFill>
              </a:rPr>
              <a:t> </a:t>
            </a:r>
            <a:r>
              <a:rPr lang="en-US" b="1" dirty="0" err="1">
                <a:solidFill>
                  <a:schemeClr val="tx1"/>
                </a:solidFill>
              </a:rPr>
              <a:t>Deniz</a:t>
            </a:r>
            <a:r>
              <a:rPr lang="en-US" b="1" dirty="0">
                <a:solidFill>
                  <a:schemeClr val="tx1"/>
                </a:solidFill>
              </a:rPr>
              <a:t> (</a:t>
            </a:r>
            <a:r>
              <a:rPr lang="en-US" b="1" dirty="0" err="1">
                <a:solidFill>
                  <a:schemeClr val="tx1"/>
                </a:solidFill>
              </a:rPr>
              <a:t>Jeo</a:t>
            </a:r>
            <a:r>
              <a:rPr lang="en-US" b="1" dirty="0" smtClean="0">
                <a:solidFill>
                  <a:schemeClr val="tx1"/>
                </a:solidFill>
              </a:rPr>
              <a:t>:</a:t>
            </a:r>
            <a:r>
              <a:rPr lang="tr-TR" b="1" dirty="0" smtClean="0">
                <a:solidFill>
                  <a:schemeClr val="tx1"/>
                </a:solidFill>
              </a:rPr>
              <a:t> </a:t>
            </a:r>
            <a:r>
              <a:rPr lang="en-US" b="1" dirty="0" err="1" smtClean="0">
                <a:solidFill>
                  <a:schemeClr val="tx1"/>
                </a:solidFill>
              </a:rPr>
              <a:t>Coğrafya</a:t>
            </a:r>
            <a:r>
              <a:rPr lang="en-US" b="1" dirty="0">
                <a:solidFill>
                  <a:schemeClr val="tx1"/>
                </a:solidFill>
              </a:rPr>
              <a:t>) </a:t>
            </a:r>
            <a:r>
              <a:rPr lang="en-US" dirty="0" err="1">
                <a:solidFill>
                  <a:schemeClr val="tx1"/>
                </a:solidFill>
              </a:rPr>
              <a:t>kavramlarının</a:t>
            </a:r>
            <a:r>
              <a:rPr lang="en-US" dirty="0">
                <a:solidFill>
                  <a:schemeClr val="tx1"/>
                </a:solidFill>
              </a:rPr>
              <a:t> </a:t>
            </a:r>
            <a:r>
              <a:rPr lang="en-US" dirty="0" err="1">
                <a:solidFill>
                  <a:schemeClr val="tx1"/>
                </a:solidFill>
              </a:rPr>
              <a:t>birlikteliği</a:t>
            </a:r>
            <a:r>
              <a:rPr lang="en-US" dirty="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Jeopolitik</a:t>
            </a:r>
            <a:r>
              <a:rPr lang="en-US" dirty="0">
                <a:solidFill>
                  <a:schemeClr val="tx1"/>
                </a:solidFill>
              </a:rPr>
              <a:t> </a:t>
            </a:r>
            <a:r>
              <a:rPr lang="en-US" dirty="0" err="1">
                <a:solidFill>
                  <a:schemeClr val="tx1"/>
                </a:solidFill>
              </a:rPr>
              <a:t>gerçekliktir</a:t>
            </a:r>
            <a:r>
              <a:rPr lang="en-US" dirty="0">
                <a:solidFill>
                  <a:schemeClr val="tx1"/>
                </a:solidFill>
              </a:rPr>
              <a:t>. </a:t>
            </a:r>
            <a:r>
              <a:rPr lang="en-US" b="1" dirty="0" err="1">
                <a:solidFill>
                  <a:schemeClr val="tx1"/>
                </a:solidFill>
              </a:rPr>
              <a:t>Oğuz</a:t>
            </a:r>
            <a:r>
              <a:rPr lang="en-US" b="1" dirty="0">
                <a:solidFill>
                  <a:schemeClr val="tx1"/>
                </a:solidFill>
              </a:rPr>
              <a:t> </a:t>
            </a:r>
            <a:r>
              <a:rPr lang="en-US" b="1" dirty="0" err="1">
                <a:solidFill>
                  <a:schemeClr val="tx1"/>
                </a:solidFill>
              </a:rPr>
              <a:t>Kağan</a:t>
            </a:r>
            <a:r>
              <a:rPr lang="en-US" b="1" dirty="0">
                <a:solidFill>
                  <a:schemeClr val="tx1"/>
                </a:solidFill>
              </a:rPr>
              <a:t> </a:t>
            </a:r>
            <a:r>
              <a:rPr lang="en-US" dirty="0" err="1">
                <a:solidFill>
                  <a:schemeClr val="tx1"/>
                </a:solidFill>
              </a:rPr>
              <a:t>Destanında</a:t>
            </a:r>
            <a:r>
              <a:rPr lang="en-US" dirty="0">
                <a:solidFill>
                  <a:schemeClr val="tx1"/>
                </a:solidFill>
              </a:rPr>
              <a:t> </a:t>
            </a:r>
            <a:r>
              <a:rPr lang="en-US" dirty="0" err="1">
                <a:solidFill>
                  <a:schemeClr val="tx1"/>
                </a:solidFill>
              </a:rPr>
              <a:t>bu</a:t>
            </a:r>
            <a:r>
              <a:rPr lang="en-US" dirty="0">
                <a:solidFill>
                  <a:schemeClr val="tx1"/>
                </a:solidFill>
              </a:rPr>
              <a:t> </a:t>
            </a:r>
            <a:r>
              <a:rPr lang="en-US" dirty="0" err="1">
                <a:solidFill>
                  <a:schemeClr val="tx1"/>
                </a:solidFill>
              </a:rPr>
              <a:t>jeopolitik</a:t>
            </a:r>
            <a:r>
              <a:rPr lang="en-US" dirty="0">
                <a:solidFill>
                  <a:schemeClr val="tx1"/>
                </a:solidFill>
              </a:rPr>
              <a:t>, “</a:t>
            </a:r>
            <a:r>
              <a:rPr lang="en-US" dirty="0" err="1">
                <a:solidFill>
                  <a:schemeClr val="tx1"/>
                </a:solidFill>
              </a:rPr>
              <a:t>daha</a:t>
            </a:r>
            <a:r>
              <a:rPr lang="en-US" dirty="0">
                <a:solidFill>
                  <a:schemeClr val="tx1"/>
                </a:solidFill>
              </a:rPr>
              <a:t> </a:t>
            </a:r>
            <a:r>
              <a:rPr lang="en-US" dirty="0" err="1">
                <a:solidFill>
                  <a:schemeClr val="tx1"/>
                </a:solidFill>
              </a:rPr>
              <a:t>deniz</a:t>
            </a:r>
            <a:r>
              <a:rPr lang="en-US" dirty="0">
                <a:solidFill>
                  <a:schemeClr val="tx1"/>
                </a:solidFill>
              </a:rPr>
              <a:t> </a:t>
            </a:r>
            <a:r>
              <a:rPr lang="en-US" dirty="0" err="1">
                <a:solidFill>
                  <a:schemeClr val="tx1"/>
                </a:solidFill>
              </a:rPr>
              <a:t>daha</a:t>
            </a:r>
            <a:r>
              <a:rPr lang="en-US" dirty="0">
                <a:solidFill>
                  <a:schemeClr val="tx1"/>
                </a:solidFill>
              </a:rPr>
              <a:t> </a:t>
            </a:r>
            <a:r>
              <a:rPr lang="en-US" dirty="0" err="1">
                <a:solidFill>
                  <a:schemeClr val="tx1"/>
                </a:solidFill>
              </a:rPr>
              <a:t>ırmaklar</a:t>
            </a:r>
            <a:r>
              <a:rPr lang="en-US" dirty="0">
                <a:solidFill>
                  <a:schemeClr val="tx1"/>
                </a:solidFill>
              </a:rPr>
              <a:t>” </a:t>
            </a:r>
            <a:r>
              <a:rPr lang="en-US" dirty="0" err="1">
                <a:solidFill>
                  <a:schemeClr val="tx1"/>
                </a:solidFill>
              </a:rPr>
              <a:t>hedefi</a:t>
            </a:r>
            <a:r>
              <a:rPr lang="en-US" dirty="0">
                <a:solidFill>
                  <a:schemeClr val="tx1"/>
                </a:solidFill>
              </a:rPr>
              <a:t> </a:t>
            </a:r>
            <a:r>
              <a:rPr lang="en-US" dirty="0" err="1">
                <a:solidFill>
                  <a:schemeClr val="tx1"/>
                </a:solidFill>
              </a:rPr>
              <a:t>ile</a:t>
            </a:r>
            <a:r>
              <a:rPr lang="en-US" dirty="0">
                <a:solidFill>
                  <a:schemeClr val="tx1"/>
                </a:solidFill>
              </a:rPr>
              <a:t> </a:t>
            </a:r>
            <a:r>
              <a:rPr lang="en-US" dirty="0" err="1">
                <a:solidFill>
                  <a:schemeClr val="tx1"/>
                </a:solidFill>
              </a:rPr>
              <a:t>ifade</a:t>
            </a:r>
            <a:r>
              <a:rPr lang="en-US" dirty="0">
                <a:solidFill>
                  <a:schemeClr val="tx1"/>
                </a:solidFill>
              </a:rPr>
              <a:t> </a:t>
            </a:r>
            <a:r>
              <a:rPr lang="en-US" dirty="0" err="1">
                <a:solidFill>
                  <a:schemeClr val="tx1"/>
                </a:solidFill>
              </a:rPr>
              <a:t>edilirken</a:t>
            </a:r>
            <a:r>
              <a:rPr lang="en-US" dirty="0">
                <a:solidFill>
                  <a:schemeClr val="tx1"/>
                </a:solidFill>
              </a:rPr>
              <a:t>, </a:t>
            </a:r>
            <a:r>
              <a:rPr lang="en-US" b="1" dirty="0">
                <a:solidFill>
                  <a:schemeClr val="tx1"/>
                </a:solidFill>
              </a:rPr>
              <a:t>Atatürk</a:t>
            </a:r>
            <a:r>
              <a:rPr lang="en-US" dirty="0">
                <a:solidFill>
                  <a:schemeClr val="tx1"/>
                </a:solidFill>
              </a:rPr>
              <a:t> </a:t>
            </a:r>
            <a:r>
              <a:rPr lang="en-US" dirty="0" err="1">
                <a:solidFill>
                  <a:schemeClr val="tx1"/>
                </a:solidFill>
              </a:rPr>
              <a:t>ile</a:t>
            </a:r>
            <a:r>
              <a:rPr lang="en-US" dirty="0">
                <a:solidFill>
                  <a:schemeClr val="tx1"/>
                </a:solidFill>
              </a:rPr>
              <a:t> </a:t>
            </a:r>
            <a:r>
              <a:rPr lang="en-US" dirty="0" err="1">
                <a:solidFill>
                  <a:schemeClr val="tx1"/>
                </a:solidFill>
              </a:rPr>
              <a:t>birlikte</a:t>
            </a:r>
            <a:r>
              <a:rPr lang="en-US" dirty="0">
                <a:solidFill>
                  <a:schemeClr val="tx1"/>
                </a:solidFill>
              </a:rPr>
              <a:t> “ilk </a:t>
            </a:r>
            <a:r>
              <a:rPr lang="en-US" dirty="0" err="1">
                <a:solidFill>
                  <a:schemeClr val="tx1"/>
                </a:solidFill>
              </a:rPr>
              <a:t>hedef</a:t>
            </a:r>
            <a:r>
              <a:rPr lang="en-US" dirty="0">
                <a:solidFill>
                  <a:schemeClr val="tx1"/>
                </a:solidFill>
              </a:rPr>
              <a:t> </a:t>
            </a:r>
            <a:r>
              <a:rPr lang="en-US" dirty="0" err="1">
                <a:solidFill>
                  <a:schemeClr val="tx1"/>
                </a:solidFill>
              </a:rPr>
              <a:t>Akdeniz</a:t>
            </a:r>
            <a:r>
              <a:rPr lang="en-US" dirty="0">
                <a:solidFill>
                  <a:schemeClr val="tx1"/>
                </a:solidFill>
              </a:rPr>
              <a:t>” e </a:t>
            </a:r>
            <a:r>
              <a:rPr lang="en-US" dirty="0" err="1">
                <a:solidFill>
                  <a:schemeClr val="tx1"/>
                </a:solidFill>
              </a:rPr>
              <a:t>dönüşmüştür</a:t>
            </a:r>
            <a:r>
              <a:rPr lang="en-US" dirty="0">
                <a:solidFill>
                  <a:schemeClr val="tx1"/>
                </a:solidFill>
              </a:rPr>
              <a:t>.</a:t>
            </a: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r>
              <a:rPr lang="en-US" dirty="0">
                <a:solidFill>
                  <a:schemeClr val="tx1"/>
                </a:solidFill>
              </a:rPr>
              <a:t>İlk </a:t>
            </a:r>
            <a:r>
              <a:rPr lang="en-US" dirty="0" err="1">
                <a:solidFill>
                  <a:schemeClr val="tx1"/>
                </a:solidFill>
              </a:rPr>
              <a:t>kez</a:t>
            </a:r>
            <a:r>
              <a:rPr lang="en-US" dirty="0">
                <a:solidFill>
                  <a:schemeClr val="tx1"/>
                </a:solidFill>
              </a:rPr>
              <a:t> </a:t>
            </a:r>
            <a:r>
              <a:rPr lang="en-US" dirty="0" err="1">
                <a:solidFill>
                  <a:schemeClr val="tx1"/>
                </a:solidFill>
              </a:rPr>
              <a:t>Göktürkler</a:t>
            </a:r>
            <a:r>
              <a:rPr lang="en-US" dirty="0">
                <a:solidFill>
                  <a:schemeClr val="tx1"/>
                </a:solidFill>
              </a:rPr>
              <a:t> </a:t>
            </a:r>
            <a:r>
              <a:rPr lang="en-US" dirty="0" err="1">
                <a:solidFill>
                  <a:schemeClr val="tx1"/>
                </a:solidFill>
              </a:rPr>
              <a:t>ile</a:t>
            </a:r>
            <a:r>
              <a:rPr lang="en-US" dirty="0">
                <a:solidFill>
                  <a:schemeClr val="tx1"/>
                </a:solidFill>
              </a:rPr>
              <a:t> </a:t>
            </a:r>
            <a:r>
              <a:rPr lang="en-US" dirty="0" err="1">
                <a:solidFill>
                  <a:schemeClr val="tx1"/>
                </a:solidFill>
              </a:rPr>
              <a:t>birlikte</a:t>
            </a:r>
            <a:r>
              <a:rPr lang="en-US" dirty="0">
                <a:solidFill>
                  <a:schemeClr val="tx1"/>
                </a:solidFill>
              </a:rPr>
              <a:t> </a:t>
            </a:r>
            <a:r>
              <a:rPr lang="en-US" dirty="0" err="1">
                <a:solidFill>
                  <a:schemeClr val="tx1"/>
                </a:solidFill>
              </a:rPr>
              <a:t>siyasi</a:t>
            </a:r>
            <a:r>
              <a:rPr lang="en-US" dirty="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kavram</a:t>
            </a:r>
            <a:r>
              <a:rPr lang="en-US" dirty="0">
                <a:solidFill>
                  <a:schemeClr val="tx1"/>
                </a:solidFill>
              </a:rPr>
              <a:t> </a:t>
            </a:r>
            <a:r>
              <a:rPr lang="en-US" dirty="0" err="1">
                <a:solidFill>
                  <a:schemeClr val="tx1"/>
                </a:solidFill>
              </a:rPr>
              <a:t>olarak</a:t>
            </a:r>
            <a:r>
              <a:rPr lang="en-US" dirty="0">
                <a:solidFill>
                  <a:schemeClr val="tx1"/>
                </a:solidFill>
              </a:rPr>
              <a:t> “</a:t>
            </a:r>
            <a:r>
              <a:rPr lang="en-US" dirty="0" err="1">
                <a:solidFill>
                  <a:schemeClr val="tx1"/>
                </a:solidFill>
              </a:rPr>
              <a:t>Türk</a:t>
            </a:r>
            <a:r>
              <a:rPr lang="en-US" dirty="0">
                <a:solidFill>
                  <a:schemeClr val="tx1"/>
                </a:solidFill>
              </a:rPr>
              <a:t> </a:t>
            </a:r>
            <a:r>
              <a:rPr lang="en-US" dirty="0" err="1">
                <a:solidFill>
                  <a:schemeClr val="tx1"/>
                </a:solidFill>
              </a:rPr>
              <a:t>Kağanlığı</a:t>
            </a:r>
            <a:r>
              <a:rPr lang="en-US" dirty="0">
                <a:solidFill>
                  <a:schemeClr val="tx1"/>
                </a:solidFill>
              </a:rPr>
              <a:t>” </a:t>
            </a:r>
            <a:r>
              <a:rPr lang="en-US" dirty="0" err="1">
                <a:solidFill>
                  <a:schemeClr val="tx1"/>
                </a:solidFill>
              </a:rPr>
              <a:t>şeklinde</a:t>
            </a:r>
            <a:r>
              <a:rPr lang="en-US" dirty="0">
                <a:solidFill>
                  <a:schemeClr val="tx1"/>
                </a:solidFill>
              </a:rPr>
              <a:t> </a:t>
            </a:r>
            <a:r>
              <a:rPr lang="en-US" dirty="0" err="1">
                <a:solidFill>
                  <a:schemeClr val="tx1"/>
                </a:solidFill>
              </a:rPr>
              <a:t>anılan</a:t>
            </a:r>
            <a:r>
              <a:rPr lang="en-US" dirty="0">
                <a:solidFill>
                  <a:schemeClr val="tx1"/>
                </a:solidFill>
              </a:rPr>
              <a:t> </a:t>
            </a:r>
            <a:r>
              <a:rPr lang="en-US" dirty="0" err="1">
                <a:solidFill>
                  <a:schemeClr val="tx1"/>
                </a:solidFill>
              </a:rPr>
              <a:t>ve</a:t>
            </a:r>
            <a:r>
              <a:rPr lang="en-US" dirty="0">
                <a:solidFill>
                  <a:schemeClr val="tx1"/>
                </a:solidFill>
              </a:rPr>
              <a:t> </a:t>
            </a:r>
            <a:r>
              <a:rPr lang="en-US" b="1" dirty="0" err="1">
                <a:solidFill>
                  <a:schemeClr val="tx1"/>
                </a:solidFill>
              </a:rPr>
              <a:t>Başbakan</a:t>
            </a:r>
            <a:r>
              <a:rPr lang="en-US" b="1" dirty="0">
                <a:solidFill>
                  <a:schemeClr val="tx1"/>
                </a:solidFill>
              </a:rPr>
              <a:t> Bilge </a:t>
            </a:r>
            <a:r>
              <a:rPr lang="en-US" b="1" dirty="0" err="1">
                <a:solidFill>
                  <a:schemeClr val="tx1"/>
                </a:solidFill>
              </a:rPr>
              <a:t>Tonyukuk</a:t>
            </a:r>
            <a:r>
              <a:rPr lang="en-US" b="1" dirty="0">
                <a:solidFill>
                  <a:schemeClr val="tx1"/>
                </a:solidFill>
              </a:rPr>
              <a:t> </a:t>
            </a:r>
            <a:r>
              <a:rPr lang="en-US" dirty="0" err="1">
                <a:solidFill>
                  <a:schemeClr val="tx1"/>
                </a:solidFill>
              </a:rPr>
              <a:t>tarafından</a:t>
            </a:r>
            <a:r>
              <a:rPr lang="en-US" dirty="0">
                <a:solidFill>
                  <a:schemeClr val="tx1"/>
                </a:solidFill>
              </a:rPr>
              <a:t> “</a:t>
            </a:r>
            <a:r>
              <a:rPr lang="en-US" b="1" dirty="0" err="1">
                <a:solidFill>
                  <a:schemeClr val="tx1"/>
                </a:solidFill>
              </a:rPr>
              <a:t>Türk</a:t>
            </a:r>
            <a:r>
              <a:rPr lang="en-US" b="1" dirty="0">
                <a:solidFill>
                  <a:schemeClr val="tx1"/>
                </a:solidFill>
              </a:rPr>
              <a:t> </a:t>
            </a:r>
            <a:r>
              <a:rPr lang="en-US" b="1" dirty="0" err="1">
                <a:solidFill>
                  <a:schemeClr val="tx1"/>
                </a:solidFill>
              </a:rPr>
              <a:t>Bodun</a:t>
            </a:r>
            <a:r>
              <a:rPr lang="en-US" b="1" dirty="0">
                <a:solidFill>
                  <a:schemeClr val="tx1"/>
                </a:solidFill>
              </a:rPr>
              <a:t>” (</a:t>
            </a:r>
            <a:r>
              <a:rPr lang="en-US" b="1" dirty="0" err="1">
                <a:solidFill>
                  <a:schemeClr val="tx1"/>
                </a:solidFill>
              </a:rPr>
              <a:t>Türk</a:t>
            </a:r>
            <a:r>
              <a:rPr lang="en-US" b="1" dirty="0">
                <a:solidFill>
                  <a:schemeClr val="tx1"/>
                </a:solidFill>
              </a:rPr>
              <a:t> </a:t>
            </a:r>
            <a:r>
              <a:rPr lang="en-US" b="1" dirty="0" err="1">
                <a:solidFill>
                  <a:schemeClr val="tx1"/>
                </a:solidFill>
              </a:rPr>
              <a:t>boyları</a:t>
            </a:r>
            <a:r>
              <a:rPr lang="en-US" b="1" dirty="0">
                <a:solidFill>
                  <a:schemeClr val="tx1"/>
                </a:solidFill>
              </a:rPr>
              <a:t>) </a:t>
            </a:r>
            <a:r>
              <a:rPr lang="en-US" dirty="0" err="1">
                <a:solidFill>
                  <a:schemeClr val="tx1"/>
                </a:solidFill>
              </a:rPr>
              <a:t>olarak</a:t>
            </a:r>
            <a:r>
              <a:rPr lang="en-US" dirty="0">
                <a:solidFill>
                  <a:schemeClr val="tx1"/>
                </a:solidFill>
              </a:rPr>
              <a:t> </a:t>
            </a:r>
            <a:r>
              <a:rPr lang="en-US" dirty="0" err="1">
                <a:solidFill>
                  <a:schemeClr val="tx1"/>
                </a:solidFill>
              </a:rPr>
              <a:t>yazıtında</a:t>
            </a:r>
            <a:r>
              <a:rPr lang="en-US" dirty="0">
                <a:solidFill>
                  <a:schemeClr val="tx1"/>
                </a:solidFill>
              </a:rPr>
              <a:t> </a:t>
            </a:r>
            <a:r>
              <a:rPr lang="en-US" dirty="0" err="1">
                <a:solidFill>
                  <a:schemeClr val="tx1"/>
                </a:solidFill>
              </a:rPr>
              <a:t>değinilen</a:t>
            </a:r>
            <a:r>
              <a:rPr lang="en-US" dirty="0">
                <a:solidFill>
                  <a:schemeClr val="tx1"/>
                </a:solidFill>
              </a:rPr>
              <a:t> </a:t>
            </a:r>
            <a:r>
              <a:rPr lang="en-US" dirty="0" err="1">
                <a:solidFill>
                  <a:schemeClr val="tx1"/>
                </a:solidFill>
              </a:rPr>
              <a:t>kavram</a:t>
            </a:r>
            <a:r>
              <a:rPr lang="en-US" dirty="0">
                <a:solidFill>
                  <a:schemeClr val="tx1"/>
                </a:solidFill>
              </a:rPr>
              <a:t>, 20.yüzyılda </a:t>
            </a:r>
            <a:r>
              <a:rPr lang="en-US" dirty="0" err="1">
                <a:solidFill>
                  <a:schemeClr val="tx1"/>
                </a:solidFill>
              </a:rPr>
              <a:t>Türkiye</a:t>
            </a:r>
            <a:r>
              <a:rPr lang="en-US" dirty="0">
                <a:solidFill>
                  <a:schemeClr val="tx1"/>
                </a:solidFill>
              </a:rPr>
              <a:t> </a:t>
            </a:r>
            <a:r>
              <a:rPr lang="en-US" dirty="0" err="1">
                <a:solidFill>
                  <a:schemeClr val="tx1"/>
                </a:solidFill>
              </a:rPr>
              <a:t>Cumhuriyetini</a:t>
            </a:r>
            <a:r>
              <a:rPr lang="en-US" dirty="0">
                <a:solidFill>
                  <a:schemeClr val="tx1"/>
                </a:solidFill>
              </a:rPr>
              <a:t> </a:t>
            </a:r>
            <a:r>
              <a:rPr lang="en-US" dirty="0" err="1">
                <a:solidFill>
                  <a:schemeClr val="tx1"/>
                </a:solidFill>
              </a:rPr>
              <a:t>kuran</a:t>
            </a:r>
            <a:r>
              <a:rPr lang="en-US" dirty="0">
                <a:solidFill>
                  <a:schemeClr val="tx1"/>
                </a:solidFill>
              </a:rPr>
              <a:t> </a:t>
            </a:r>
            <a:r>
              <a:rPr lang="en-US" b="1" dirty="0">
                <a:solidFill>
                  <a:schemeClr val="tx1"/>
                </a:solidFill>
              </a:rPr>
              <a:t>Atatürk</a:t>
            </a:r>
            <a:r>
              <a:rPr lang="en-US" dirty="0">
                <a:solidFill>
                  <a:schemeClr val="tx1"/>
                </a:solidFill>
              </a:rPr>
              <a:t> </a:t>
            </a:r>
            <a:r>
              <a:rPr lang="en-US" dirty="0" err="1">
                <a:solidFill>
                  <a:schemeClr val="tx1"/>
                </a:solidFill>
              </a:rPr>
              <a:t>tarafından</a:t>
            </a:r>
            <a:r>
              <a:rPr lang="en-US" dirty="0">
                <a:solidFill>
                  <a:schemeClr val="tx1"/>
                </a:solidFill>
              </a:rPr>
              <a:t> </a:t>
            </a:r>
            <a:r>
              <a:rPr lang="en-US" b="1" dirty="0">
                <a:solidFill>
                  <a:schemeClr val="tx1"/>
                </a:solidFill>
              </a:rPr>
              <a:t>“Ne </a:t>
            </a:r>
            <a:r>
              <a:rPr lang="en-US" b="1" dirty="0" err="1">
                <a:solidFill>
                  <a:schemeClr val="tx1"/>
                </a:solidFill>
              </a:rPr>
              <a:t>Mutlu</a:t>
            </a:r>
            <a:r>
              <a:rPr lang="en-US" b="1" dirty="0">
                <a:solidFill>
                  <a:schemeClr val="tx1"/>
                </a:solidFill>
              </a:rPr>
              <a:t> </a:t>
            </a:r>
            <a:r>
              <a:rPr lang="en-US" b="1" dirty="0" err="1">
                <a:solidFill>
                  <a:schemeClr val="tx1"/>
                </a:solidFill>
              </a:rPr>
              <a:t>Türküm</a:t>
            </a:r>
            <a:r>
              <a:rPr lang="en-US" b="1" dirty="0">
                <a:solidFill>
                  <a:schemeClr val="tx1"/>
                </a:solidFill>
              </a:rPr>
              <a:t> </a:t>
            </a:r>
            <a:r>
              <a:rPr lang="en-US" b="1" dirty="0" err="1">
                <a:solidFill>
                  <a:schemeClr val="tx1"/>
                </a:solidFill>
              </a:rPr>
              <a:t>diyene</a:t>
            </a:r>
            <a:r>
              <a:rPr lang="en-US" b="1" dirty="0">
                <a:solidFill>
                  <a:schemeClr val="tx1"/>
                </a:solidFill>
              </a:rPr>
              <a:t>” </a:t>
            </a:r>
            <a:r>
              <a:rPr lang="en-US" dirty="0" err="1">
                <a:solidFill>
                  <a:schemeClr val="tx1"/>
                </a:solidFill>
              </a:rPr>
              <a:t>şeklinde</a:t>
            </a:r>
            <a:r>
              <a:rPr lang="en-US" dirty="0">
                <a:solidFill>
                  <a:schemeClr val="tx1"/>
                </a:solidFill>
              </a:rPr>
              <a:t> </a:t>
            </a:r>
            <a:r>
              <a:rPr lang="en-US" dirty="0" err="1">
                <a:solidFill>
                  <a:schemeClr val="tx1"/>
                </a:solidFill>
              </a:rPr>
              <a:t>evrensel</a:t>
            </a:r>
            <a:r>
              <a:rPr lang="en-US" dirty="0">
                <a:solidFill>
                  <a:schemeClr val="tx1"/>
                </a:solidFill>
              </a:rPr>
              <a:t> </a:t>
            </a:r>
            <a:r>
              <a:rPr lang="en-US" dirty="0" err="1">
                <a:solidFill>
                  <a:schemeClr val="tx1"/>
                </a:solidFill>
              </a:rPr>
              <a:t>bir</a:t>
            </a:r>
            <a:r>
              <a:rPr lang="en-US" dirty="0">
                <a:solidFill>
                  <a:schemeClr val="tx1"/>
                </a:solidFill>
              </a:rPr>
              <a:t> </a:t>
            </a:r>
            <a:r>
              <a:rPr lang="en-US" dirty="0" err="1">
                <a:solidFill>
                  <a:schemeClr val="tx1"/>
                </a:solidFill>
              </a:rPr>
              <a:t>ifade</a:t>
            </a:r>
            <a:r>
              <a:rPr lang="en-US" dirty="0">
                <a:solidFill>
                  <a:schemeClr val="tx1"/>
                </a:solidFill>
              </a:rPr>
              <a:t> </a:t>
            </a:r>
            <a:r>
              <a:rPr lang="en-US" dirty="0" err="1">
                <a:solidFill>
                  <a:schemeClr val="tx1"/>
                </a:solidFill>
              </a:rPr>
              <a:t>biçimine</a:t>
            </a:r>
            <a:r>
              <a:rPr lang="en-US" dirty="0">
                <a:solidFill>
                  <a:schemeClr val="tx1"/>
                </a:solidFill>
              </a:rPr>
              <a:t> </a:t>
            </a:r>
            <a:r>
              <a:rPr lang="en-US" dirty="0" err="1">
                <a:solidFill>
                  <a:schemeClr val="tx1"/>
                </a:solidFill>
              </a:rPr>
              <a:t>ve</a:t>
            </a:r>
            <a:r>
              <a:rPr lang="en-US" dirty="0">
                <a:solidFill>
                  <a:schemeClr val="tx1"/>
                </a:solidFill>
              </a:rPr>
              <a:t> </a:t>
            </a:r>
            <a:r>
              <a:rPr lang="en-US" dirty="0" err="1">
                <a:solidFill>
                  <a:schemeClr val="tx1"/>
                </a:solidFill>
              </a:rPr>
              <a:t>kapsayıcılığına</a:t>
            </a:r>
            <a:r>
              <a:rPr lang="en-US" dirty="0">
                <a:solidFill>
                  <a:schemeClr val="tx1"/>
                </a:solidFill>
              </a:rPr>
              <a:t> </a:t>
            </a:r>
            <a:r>
              <a:rPr lang="en-US" dirty="0" err="1">
                <a:solidFill>
                  <a:schemeClr val="tx1"/>
                </a:solidFill>
              </a:rPr>
              <a:t>ulaşmıştır</a:t>
            </a:r>
            <a:r>
              <a:rPr lang="en-US" dirty="0">
                <a:solidFill>
                  <a:schemeClr val="tx1"/>
                </a:solidFill>
              </a:rPr>
              <a:t>.</a:t>
            </a:r>
          </a:p>
        </p:txBody>
      </p:sp>
    </p:spTree>
    <p:extLst>
      <p:ext uri="{BB962C8B-B14F-4D97-AF65-F5344CB8AC3E}">
        <p14:creationId xmlns:p14="http://schemas.microsoft.com/office/powerpoint/2010/main" val="38982953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Harezmi </a:t>
            </a:r>
            <a:endParaRPr lang="tr-TR" dirty="0"/>
          </a:p>
        </p:txBody>
      </p:sp>
      <p:sp>
        <p:nvSpPr>
          <p:cNvPr id="3" name="İçerik Yer Tutucusu 2"/>
          <p:cNvSpPr>
            <a:spLocks noGrp="1"/>
          </p:cNvSpPr>
          <p:nvPr>
            <p:ph idx="1"/>
          </p:nvPr>
        </p:nvSpPr>
        <p:spPr>
          <a:xfrm>
            <a:off x="107504" y="836712"/>
            <a:ext cx="8928992" cy="5289451"/>
          </a:xfrm>
        </p:spPr>
        <p:txBody>
          <a:bodyPr>
            <a:normAutofit fontScale="40000" lnSpcReduction="20000"/>
          </a:bodyPr>
          <a:lstStyle/>
          <a:p>
            <a:pPr marL="0" indent="0">
              <a:buNone/>
            </a:pPr>
            <a:r>
              <a:rPr lang="tr-TR" sz="5600" dirty="0"/>
              <a:t>Harezmi, </a:t>
            </a:r>
            <a:r>
              <a:rPr lang="tr-TR" sz="5600" b="1" dirty="0">
                <a:solidFill>
                  <a:srgbClr val="C00000"/>
                </a:solidFill>
              </a:rPr>
              <a:t>Aral gölü </a:t>
            </a:r>
            <a:r>
              <a:rPr lang="tr-TR" sz="5600" dirty="0"/>
              <a:t>yakınlarındaki </a:t>
            </a:r>
            <a:r>
              <a:rPr lang="tr-TR" sz="5600" dirty="0" err="1"/>
              <a:t>Harezm</a:t>
            </a:r>
            <a:r>
              <a:rPr lang="tr-TR" sz="5600" dirty="0"/>
              <a:t> bölgesinde </a:t>
            </a:r>
            <a:r>
              <a:rPr lang="tr-TR" sz="5600" dirty="0" smtClean="0"/>
              <a:t>yetişmiştir.</a:t>
            </a:r>
          </a:p>
          <a:p>
            <a:pPr marL="0" indent="0">
              <a:buNone/>
            </a:pPr>
            <a:r>
              <a:rPr lang="tr-TR" sz="5600" dirty="0" smtClean="0"/>
              <a:t> </a:t>
            </a:r>
          </a:p>
          <a:p>
            <a:r>
              <a:rPr lang="tr-TR" sz="5600" dirty="0" smtClean="0">
                <a:solidFill>
                  <a:srgbClr val="C00000"/>
                </a:solidFill>
              </a:rPr>
              <a:t>Suyun </a:t>
            </a:r>
            <a:r>
              <a:rPr lang="tr-TR" sz="5600" dirty="0">
                <a:solidFill>
                  <a:srgbClr val="C00000"/>
                </a:solidFill>
              </a:rPr>
              <a:t>derinliğini</a:t>
            </a:r>
            <a:r>
              <a:rPr lang="tr-TR" sz="5600" dirty="0"/>
              <a:t>, </a:t>
            </a:r>
            <a:endParaRPr lang="tr-TR" sz="5600" dirty="0" smtClean="0"/>
          </a:p>
          <a:p>
            <a:r>
              <a:rPr lang="tr-TR" sz="5600" dirty="0" smtClean="0">
                <a:solidFill>
                  <a:srgbClr val="C00000"/>
                </a:solidFill>
              </a:rPr>
              <a:t>Suların yükselmesinin </a:t>
            </a:r>
            <a:r>
              <a:rPr lang="tr-TR" sz="5600" dirty="0">
                <a:solidFill>
                  <a:srgbClr val="C00000"/>
                </a:solidFill>
              </a:rPr>
              <a:t>ölçümünde kullanılacak hesapları </a:t>
            </a:r>
            <a:r>
              <a:rPr lang="tr-TR" sz="5600" dirty="0" smtClean="0">
                <a:solidFill>
                  <a:srgbClr val="C00000"/>
                </a:solidFill>
              </a:rPr>
              <a:t>kolaylaştırmak</a:t>
            </a:r>
            <a:endParaRPr lang="tr-TR" sz="5600" dirty="0"/>
          </a:p>
          <a:p>
            <a:pPr marL="0" indent="0">
              <a:buNone/>
            </a:pPr>
            <a:endParaRPr lang="tr-TR" sz="5600" dirty="0" smtClean="0"/>
          </a:p>
          <a:p>
            <a:pPr marL="0" indent="0">
              <a:buNone/>
            </a:pPr>
            <a:r>
              <a:rPr lang="tr-TR" sz="5600" dirty="0" smtClean="0"/>
              <a:t>Harezmî’nin </a:t>
            </a:r>
            <a:r>
              <a:rPr lang="tr-TR" sz="5600" dirty="0"/>
              <a:t>bir diğer önemli çalışması ise sayılara ilişkindir. Matematiğin ilk eylemi sayı saymak… Sayı sistemi oluşmaya başladığında insanlar çok uzun süre sadece 1 ve 2’yi bildiler. Sıfırın bulunması ise çok daha sonra. İnsanlık yüzyıllarca sıfırsız yaşadı. Onu ilk bulan Hintliler. Bu kavramı İslam dünyasına sokan ve hesap yapmak için ilk kullanan insan ise Harezmî.  </a:t>
            </a:r>
            <a:endParaRPr lang="tr-TR" sz="5600" dirty="0" smtClean="0"/>
          </a:p>
          <a:p>
            <a:pPr marL="0" indent="0">
              <a:buNone/>
            </a:pPr>
            <a:endParaRPr lang="tr-TR" sz="5600" dirty="0"/>
          </a:p>
          <a:p>
            <a:pPr marL="0" indent="0">
              <a:buNone/>
            </a:pPr>
            <a:r>
              <a:rPr lang="tr-TR" sz="5600" b="1" dirty="0" smtClean="0"/>
              <a:t>Harezmi’nin Matematik </a:t>
            </a:r>
            <a:r>
              <a:rPr lang="tr-TR" sz="5600" b="1" dirty="0"/>
              <a:t>ile ilgili eserleri</a:t>
            </a:r>
          </a:p>
          <a:p>
            <a:pPr marL="0" indent="0">
              <a:buNone/>
            </a:pPr>
            <a:r>
              <a:rPr lang="tr-TR" sz="5600" dirty="0"/>
              <a:t>El- </a:t>
            </a:r>
            <a:r>
              <a:rPr lang="tr-TR" sz="5600" dirty="0" err="1"/>
              <a:t>Kitab’ul</a:t>
            </a:r>
            <a:r>
              <a:rPr lang="tr-TR" sz="5600" dirty="0"/>
              <a:t> Muhtasar </a:t>
            </a:r>
            <a:r>
              <a:rPr lang="tr-TR" sz="5600" dirty="0" err="1"/>
              <a:t>fi’l</a:t>
            </a:r>
            <a:r>
              <a:rPr lang="tr-TR" sz="5600" dirty="0"/>
              <a:t> </a:t>
            </a:r>
            <a:r>
              <a:rPr lang="tr-TR" sz="5600" dirty="0" err="1"/>
              <a:t>Hesab’il</a:t>
            </a:r>
            <a:r>
              <a:rPr lang="tr-TR" sz="5600" dirty="0"/>
              <a:t> Cebri </a:t>
            </a:r>
            <a:r>
              <a:rPr lang="tr-TR" sz="5600" dirty="0" err="1"/>
              <a:t>ve’l</a:t>
            </a:r>
            <a:r>
              <a:rPr lang="tr-TR" sz="5600" dirty="0"/>
              <a:t> </a:t>
            </a:r>
            <a:r>
              <a:rPr lang="tr-TR" sz="5600" dirty="0" err="1"/>
              <a:t>Mukabe</a:t>
            </a:r>
            <a:r>
              <a:rPr lang="tr-TR" sz="5600" dirty="0"/>
              <a:t>-le (Cebir ve Denklem Hesabı Üzerine Özet Kitap): Harezmi’nin en önemli eseridir</a:t>
            </a:r>
            <a:r>
              <a:rPr lang="tr-TR" sz="5600" dirty="0" smtClean="0"/>
              <a:t>.</a:t>
            </a:r>
          </a:p>
          <a:p>
            <a:pPr marL="0" indent="0">
              <a:buNone/>
            </a:pPr>
            <a:endParaRPr lang="tr-TR" sz="5600" dirty="0" smtClean="0">
              <a:solidFill>
                <a:srgbClr val="C00000"/>
              </a:solidFill>
            </a:endParaRPr>
          </a:p>
          <a:p>
            <a:r>
              <a:rPr lang="tr-TR" sz="5600" dirty="0" smtClean="0">
                <a:solidFill>
                  <a:srgbClr val="C00000"/>
                </a:solidFill>
              </a:rPr>
              <a:t>Kanalların açılması ile ilgili hesap tarzları</a:t>
            </a:r>
            <a:r>
              <a:rPr lang="tr-TR" sz="5600" dirty="0" smtClean="0"/>
              <a:t> </a:t>
            </a: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4893686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67544" y="0"/>
            <a:ext cx="8229600" cy="548680"/>
          </a:xfrm>
        </p:spPr>
        <p:txBody>
          <a:bodyPr>
            <a:normAutofit/>
          </a:bodyPr>
          <a:lstStyle/>
          <a:p>
            <a:r>
              <a:rPr lang="tr-TR" sz="2400" dirty="0">
                <a:solidFill>
                  <a:srgbClr val="C00000"/>
                </a:solidFill>
              </a:rPr>
              <a:t>Su Kenarlarındaki </a:t>
            </a:r>
            <a:r>
              <a:rPr lang="tr-TR" sz="2400" dirty="0" err="1">
                <a:solidFill>
                  <a:srgbClr val="C00000"/>
                </a:solidFill>
              </a:rPr>
              <a:t>Türk&amp;Turan</a:t>
            </a:r>
            <a:r>
              <a:rPr lang="tr-TR" sz="2400" dirty="0">
                <a:solidFill>
                  <a:srgbClr val="C00000"/>
                </a:solidFill>
              </a:rPr>
              <a:t> Halkları </a:t>
            </a:r>
            <a:endParaRPr lang="tr-TR" sz="2400" dirty="0"/>
          </a:p>
        </p:txBody>
      </p:sp>
      <p:pic>
        <p:nvPicPr>
          <p:cNvPr id="5" name="İçerik Yer Tutucusu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544" y="548680"/>
            <a:ext cx="8568952" cy="6048672"/>
          </a:xfrm>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980356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620688"/>
          </a:xfrm>
        </p:spPr>
        <p:txBody>
          <a:bodyPr>
            <a:noAutofit/>
          </a:bodyPr>
          <a:lstStyle/>
          <a:p>
            <a:r>
              <a:rPr lang="tr-TR" sz="2400" dirty="0" smtClean="0"/>
              <a:t/>
            </a:r>
            <a:br>
              <a:rPr lang="tr-TR" sz="2400" dirty="0" smtClean="0"/>
            </a:br>
            <a:r>
              <a:rPr lang="tr-TR" sz="2400" dirty="0" smtClean="0"/>
              <a:t/>
            </a:r>
            <a:br>
              <a:rPr lang="tr-TR" sz="2400" dirty="0" smtClean="0"/>
            </a:br>
            <a:r>
              <a:rPr lang="tr-TR" sz="2600" b="1" dirty="0" smtClean="0">
                <a:solidFill>
                  <a:srgbClr val="C00000"/>
                </a:solidFill>
              </a:rPr>
              <a:t>Doğadaki </a:t>
            </a:r>
            <a:r>
              <a:rPr lang="tr-TR" sz="2600" b="1" dirty="0">
                <a:solidFill>
                  <a:srgbClr val="C00000"/>
                </a:solidFill>
              </a:rPr>
              <a:t>Denizlerden ve Sulardan ilham alan </a:t>
            </a:r>
            <a:r>
              <a:rPr lang="tr-TR" sz="2600" b="1" dirty="0" err="1">
                <a:solidFill>
                  <a:srgbClr val="C00000"/>
                </a:solidFill>
              </a:rPr>
              <a:t>inovasyon</a:t>
            </a:r>
            <a:r>
              <a:rPr lang="tr-TR" sz="2600" b="1" dirty="0">
                <a:solidFill>
                  <a:srgbClr val="C00000"/>
                </a:solidFill>
              </a:rPr>
              <a:t> </a:t>
            </a:r>
            <a:r>
              <a:rPr lang="tr-TR" sz="2600" b="1" dirty="0" smtClean="0">
                <a:solidFill>
                  <a:srgbClr val="C00000"/>
                </a:solidFill>
              </a:rPr>
              <a:t>örnekleri </a:t>
            </a:r>
            <a:r>
              <a:rPr lang="tr-TR" sz="2600" b="1" dirty="0" smtClean="0"/>
              <a:t/>
            </a:r>
            <a:br>
              <a:rPr lang="tr-TR" sz="2600" b="1" dirty="0" smtClean="0"/>
            </a:br>
            <a:r>
              <a:rPr lang="tr-TR" sz="2600" b="1" dirty="0"/>
              <a:t/>
            </a:r>
            <a:br>
              <a:rPr lang="tr-TR" sz="2600" b="1" dirty="0"/>
            </a:br>
            <a:endParaRPr lang="tr-TR" sz="2600" b="1" dirty="0"/>
          </a:p>
        </p:txBody>
      </p:sp>
      <p:sp>
        <p:nvSpPr>
          <p:cNvPr id="3" name="İçerik Yer Tutucusu 2"/>
          <p:cNvSpPr>
            <a:spLocks noGrp="1"/>
          </p:cNvSpPr>
          <p:nvPr>
            <p:ph idx="1"/>
          </p:nvPr>
        </p:nvSpPr>
        <p:spPr>
          <a:xfrm>
            <a:off x="107504" y="836712"/>
            <a:ext cx="9145016" cy="6021288"/>
          </a:xfrm>
        </p:spPr>
        <p:txBody>
          <a:bodyPr>
            <a:noAutofit/>
          </a:bodyPr>
          <a:lstStyle/>
          <a:p>
            <a:pPr marL="0" indent="0">
              <a:buNone/>
            </a:pPr>
            <a:r>
              <a:rPr lang="tr-TR" sz="1800" b="1" dirty="0" smtClean="0">
                <a:solidFill>
                  <a:srgbClr val="C00000"/>
                </a:solidFill>
              </a:rPr>
              <a:t>Doğa</a:t>
            </a:r>
            <a:r>
              <a:rPr lang="tr-TR" sz="1800" b="1" dirty="0">
                <a:solidFill>
                  <a:srgbClr val="C00000"/>
                </a:solidFill>
              </a:rPr>
              <a:t>, insanlık için sonsuz bir ilham kaynağıdır. Özellikle denizler ve sular, binlerce yıldır insanları hayrete düşüren ve teknolojik gelişmelere ilham veren eşsiz bir ekosistemdir. Deniz canlılarından, suyun hareketlerine kadar birçok detay, mühendislik, tasarım ve hatta tıp alanında çığır açan yeniliklere yol açmıştır</a:t>
            </a:r>
            <a:r>
              <a:rPr lang="tr-TR" sz="1800" b="1" dirty="0" smtClean="0">
                <a:solidFill>
                  <a:srgbClr val="C00000"/>
                </a:solidFill>
              </a:rPr>
              <a:t>.</a:t>
            </a:r>
          </a:p>
          <a:p>
            <a:pPr marL="0" indent="0">
              <a:buNone/>
            </a:pPr>
            <a:r>
              <a:rPr lang="tr-TR" sz="1800" b="1" dirty="0" smtClean="0">
                <a:solidFill>
                  <a:srgbClr val="C00000"/>
                </a:solidFill>
              </a:rPr>
              <a:t>İşte </a:t>
            </a:r>
            <a:r>
              <a:rPr lang="tr-TR" sz="1800" b="1" dirty="0">
                <a:solidFill>
                  <a:srgbClr val="C00000"/>
                </a:solidFill>
              </a:rPr>
              <a:t>denizlerden ve sulardan ilham alınarak geliştirilen bazı </a:t>
            </a:r>
            <a:r>
              <a:rPr lang="tr-TR" sz="1800" b="1" dirty="0" err="1">
                <a:solidFill>
                  <a:srgbClr val="C00000"/>
                </a:solidFill>
              </a:rPr>
              <a:t>inovasyon</a:t>
            </a:r>
            <a:r>
              <a:rPr lang="tr-TR" sz="1800" b="1" dirty="0">
                <a:solidFill>
                  <a:srgbClr val="C00000"/>
                </a:solidFill>
              </a:rPr>
              <a:t> örnekleri</a:t>
            </a:r>
            <a:r>
              <a:rPr lang="tr-TR" sz="1800" b="1" dirty="0" smtClean="0">
                <a:solidFill>
                  <a:srgbClr val="C00000"/>
                </a:solidFill>
              </a:rPr>
              <a:t>:</a:t>
            </a:r>
          </a:p>
          <a:p>
            <a:pPr marL="0" indent="0">
              <a:buNone/>
            </a:pPr>
            <a:endParaRPr lang="tr-TR" sz="1800" b="1" dirty="0" smtClean="0">
              <a:solidFill>
                <a:srgbClr val="C00000"/>
              </a:solidFill>
            </a:endParaRPr>
          </a:p>
          <a:p>
            <a:pPr marL="0" indent="0">
              <a:buNone/>
            </a:pPr>
            <a:r>
              <a:rPr lang="tr-TR" sz="1800" b="1" dirty="0" smtClean="0">
                <a:solidFill>
                  <a:srgbClr val="C00000"/>
                </a:solidFill>
              </a:rPr>
              <a:t>Deniz </a:t>
            </a:r>
            <a:r>
              <a:rPr lang="tr-TR" sz="1800" b="1" dirty="0">
                <a:solidFill>
                  <a:srgbClr val="C00000"/>
                </a:solidFill>
              </a:rPr>
              <a:t>Canlılarından İlham Alan </a:t>
            </a:r>
            <a:r>
              <a:rPr lang="tr-TR" sz="1800" b="1" dirty="0" smtClean="0">
                <a:solidFill>
                  <a:srgbClr val="C00000"/>
                </a:solidFill>
              </a:rPr>
              <a:t>Tasarımlar</a:t>
            </a:r>
          </a:p>
          <a:p>
            <a:r>
              <a:rPr lang="tr-TR" sz="1800" b="1" dirty="0" smtClean="0"/>
              <a:t>Yusufçuk </a:t>
            </a:r>
            <a:r>
              <a:rPr lang="tr-TR" sz="1800" b="1" dirty="0"/>
              <a:t>ve Helikopterler: </a:t>
            </a:r>
            <a:r>
              <a:rPr lang="tr-TR" sz="1800" dirty="0"/>
              <a:t>Yusufçukların inanılmaz çevikliği ve manevra kabiliyeti, helikopterlerin tasarımı için ilham kaynağı olmuştur. Helikopterlerin rotorları, yusufçukların kanat hareketlerine benzetilerek daha verimli ve stabil hale getirilmiştir.</a:t>
            </a:r>
          </a:p>
          <a:p>
            <a:r>
              <a:rPr lang="tr-TR" sz="1800" b="1" dirty="0"/>
              <a:t>Balina Yüzgeçleri ve Rüzgar Türbinleri: </a:t>
            </a:r>
            <a:r>
              <a:rPr lang="tr-TR" sz="1800" dirty="0"/>
              <a:t>Kambur balinaların yüzgeçlerindeki girintiler, rüzgar türbinlerinin verimliliğini artırmak için kullanılmaktadır. Bu girintiler sayesinde türbinler daha az dirençle dönerek daha fazla enerji üretir.</a:t>
            </a:r>
          </a:p>
          <a:p>
            <a:r>
              <a:rPr lang="tr-TR" sz="1800" b="1" dirty="0"/>
              <a:t>Deniz Yıldızları ve Robot Kolları: </a:t>
            </a:r>
            <a:r>
              <a:rPr lang="tr-TR" sz="1800" dirty="0"/>
              <a:t>Deniz yıldızlarının esnek ve güçlü kolları, robot teknolojilerine ilham vermiştir. Deniz yıldızlarının hareket mekanizmalarını taklit ederek, daha esnek ve çeşitli görevleri yerine getirebilen robot kolları geliştirilmektedir.</a:t>
            </a:r>
          </a:p>
          <a:p>
            <a:r>
              <a:rPr lang="tr-TR" sz="1800" b="1" dirty="0"/>
              <a:t>Ahtapotlar ve Esnek Robotlar: </a:t>
            </a:r>
            <a:r>
              <a:rPr lang="tr-TR" sz="1800" dirty="0"/>
              <a:t>Ahtapotların inanılmaz esneklikleri ve dar alanlarda hareket etme yetenekleri, yumuşak robot teknolojilerinde kullanılmaktadır. Bu sayede arama-kurtarma çalışmalarında veya tıbbi operasyonlarda daha hassas ve etkili robotlar üretilebilmektedir.</a:t>
            </a:r>
          </a:p>
          <a:p>
            <a:endParaRPr lang="tr-TR" sz="2000" b="1" dirty="0" smtClean="0"/>
          </a:p>
          <a:p>
            <a:pPr marL="0" indent="0">
              <a:buNone/>
            </a:pPr>
            <a:endParaRPr lang="tr-TR" sz="20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7450546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504056"/>
          </a:xfrm>
        </p:spPr>
        <p:txBody>
          <a:bodyPr>
            <a:normAutofit fontScale="90000"/>
          </a:bodyPr>
          <a:lstStyle/>
          <a:p>
            <a:r>
              <a:rPr lang="tr-TR" sz="2200" b="1" dirty="0" smtClean="0"/>
              <a:t/>
            </a:r>
            <a:br>
              <a:rPr lang="tr-TR" sz="2200" b="1" dirty="0" smtClean="0"/>
            </a:br>
            <a:r>
              <a:rPr lang="tr-TR" sz="2200" b="1" dirty="0"/>
              <a:t/>
            </a:r>
            <a:br>
              <a:rPr lang="tr-TR" sz="2200" b="1" dirty="0"/>
            </a:br>
            <a:r>
              <a:rPr lang="tr-TR" sz="2200" b="1" dirty="0" smtClean="0"/>
              <a:t>Doğadaki </a:t>
            </a:r>
            <a:r>
              <a:rPr lang="tr-TR" sz="2200" b="1" dirty="0"/>
              <a:t>Denizlerden ve Sulardan ilham alan </a:t>
            </a:r>
            <a:r>
              <a:rPr lang="tr-TR" sz="2200" b="1" dirty="0" err="1"/>
              <a:t>inovasyon</a:t>
            </a:r>
            <a:r>
              <a:rPr lang="tr-TR" sz="2200" b="1" dirty="0"/>
              <a:t> örnekleri</a:t>
            </a:r>
            <a:r>
              <a:rPr lang="tr-TR" sz="4800" b="1" dirty="0"/>
              <a:t/>
            </a:r>
            <a:br>
              <a:rPr lang="tr-TR" sz="4800" b="1" dirty="0"/>
            </a:br>
            <a:endParaRPr lang="tr-TR" dirty="0"/>
          </a:p>
        </p:txBody>
      </p:sp>
      <p:sp>
        <p:nvSpPr>
          <p:cNvPr id="3" name="İçerik Yer Tutucusu 2"/>
          <p:cNvSpPr>
            <a:spLocks noGrp="1"/>
          </p:cNvSpPr>
          <p:nvPr>
            <p:ph idx="1"/>
          </p:nvPr>
        </p:nvSpPr>
        <p:spPr>
          <a:xfrm>
            <a:off x="395536" y="620688"/>
            <a:ext cx="8640960" cy="6120680"/>
          </a:xfrm>
        </p:spPr>
        <p:txBody>
          <a:bodyPr>
            <a:noAutofit/>
          </a:bodyPr>
          <a:lstStyle/>
          <a:p>
            <a:pPr marL="0" indent="0">
              <a:buNone/>
            </a:pPr>
            <a:r>
              <a:rPr lang="tr-TR" sz="1600" b="1" dirty="0">
                <a:solidFill>
                  <a:srgbClr val="C00000"/>
                </a:solidFill>
              </a:rPr>
              <a:t>Suyun Özelliklerinden İlham Alan Teknolojiler</a:t>
            </a:r>
          </a:p>
          <a:p>
            <a:pPr marL="0" indent="0">
              <a:buNone/>
            </a:pPr>
            <a:r>
              <a:rPr lang="tr-TR" sz="1600" b="1" dirty="0"/>
              <a:t>Lotus Etkisi ve Kendini Temizleyen Yüzeyler: </a:t>
            </a:r>
            <a:r>
              <a:rPr lang="tr-TR" sz="1600" dirty="0"/>
              <a:t>Lotus yaprağının su itici özelliği, binaların dış cephelerinden tekstil ürünlerine kadar birçok alanda kendini temizleyen yüzeylerin geliştirilmesinde kullanılmaktadır.</a:t>
            </a:r>
          </a:p>
          <a:p>
            <a:pPr marL="0" indent="0">
              <a:buNone/>
            </a:pPr>
            <a:r>
              <a:rPr lang="tr-TR" sz="1600" b="1" dirty="0"/>
              <a:t>Balık Pulları ve Düşük Sürtünmeli Yüzeyler: </a:t>
            </a:r>
            <a:r>
              <a:rPr lang="tr-TR" sz="1600" dirty="0"/>
              <a:t>Balık pullarının yapısı, suda daha az sürtünme yaratan yüzeylerin tasarlanmasında ilham kaynağı olmuştur. Bu sayede gemilerin daha hızlı ve yakıt tasarruflu hale gelmesi hedeflenmektedir.</a:t>
            </a:r>
          </a:p>
          <a:p>
            <a:pPr marL="0" indent="0">
              <a:buNone/>
            </a:pPr>
            <a:r>
              <a:rPr lang="tr-TR" sz="1600" b="1" dirty="0"/>
              <a:t>Süngerler ve Su </a:t>
            </a:r>
            <a:r>
              <a:rPr lang="tr-TR" sz="1600" b="1" dirty="0" err="1"/>
              <a:t>Filtrasyonu</a:t>
            </a:r>
            <a:r>
              <a:rPr lang="tr-TR" sz="1600" b="1" dirty="0"/>
              <a:t>: </a:t>
            </a:r>
            <a:r>
              <a:rPr lang="tr-TR" sz="1600" dirty="0"/>
              <a:t>Deniz süngerlerinin suyu filtreleme özelliği, su arıtma teknolojilerinde kullanılmaktadır. Süngerlerin gözenekli yapısı, suyu temizlemek için etkili bir yöntem sunmaktadır.</a:t>
            </a:r>
          </a:p>
          <a:p>
            <a:pPr marL="0" indent="0">
              <a:buNone/>
            </a:pPr>
            <a:r>
              <a:rPr lang="tr-TR" sz="1600" b="1" dirty="0"/>
              <a:t>Yunuslar ve Ses Sinyalleri: </a:t>
            </a:r>
            <a:r>
              <a:rPr lang="tr-TR" sz="1600" dirty="0"/>
              <a:t>Yunuslar, çevreleriyle ses sinyalleri aracılığıyla iletişim kurarlar. Bu ilhamla sonar teknolojileri geliştirilmiş ve denizaltı iletişimi, deniz altı arama kurtarma gibi alanlarda kullanılmaktadır</a:t>
            </a:r>
            <a:r>
              <a:rPr lang="tr-TR" sz="1600" dirty="0" smtClean="0"/>
              <a:t>.</a:t>
            </a:r>
          </a:p>
          <a:p>
            <a:pPr marL="0" indent="0">
              <a:buNone/>
            </a:pPr>
            <a:r>
              <a:rPr lang="tr-TR" sz="1600" b="1" dirty="0" smtClean="0"/>
              <a:t>Diğer Örnekler</a:t>
            </a:r>
          </a:p>
          <a:p>
            <a:pPr marL="0" indent="0">
              <a:buNone/>
            </a:pPr>
            <a:r>
              <a:rPr lang="tr-TR" sz="1600" b="1" dirty="0" smtClean="0"/>
              <a:t>Deniz </a:t>
            </a:r>
            <a:r>
              <a:rPr lang="tr-TR" sz="1600" b="1" dirty="0"/>
              <a:t>Kabuklarının Yapısı ve Malzeme Bilimi: </a:t>
            </a:r>
            <a:r>
              <a:rPr lang="tr-TR" sz="1600" dirty="0"/>
              <a:t>Deniz kabuklarının dayanıklı ve hafif yapısı, yeni nesil malzemelerin geliştirilmesinde ilham kaynağı olmaktadır.</a:t>
            </a:r>
          </a:p>
          <a:p>
            <a:pPr marL="0" indent="0">
              <a:buNone/>
            </a:pPr>
            <a:r>
              <a:rPr lang="tr-TR" sz="1600" b="1" dirty="0"/>
              <a:t>Okyanus Akıntıları ve Enerji Üretimi: </a:t>
            </a:r>
            <a:r>
              <a:rPr lang="tr-TR" sz="1600" dirty="0"/>
              <a:t>Okyanus akıntılarının enerjisi, geleceğin yenilenebilir enerji kaynaklarından biri olarak görülmektedir. Bu alanda çeşitli enerji üretim sistemleri geliştirilmektedir.</a:t>
            </a:r>
          </a:p>
          <a:p>
            <a:pPr marL="0" indent="0">
              <a:buNone/>
            </a:pPr>
            <a:r>
              <a:rPr lang="tr-TR" sz="2000" b="1" dirty="0">
                <a:solidFill>
                  <a:srgbClr val="C00000"/>
                </a:solidFill>
              </a:rPr>
              <a:t>Sonuç olarak, denizler ve sular, insanlık için bitmek tükenmek bilmeyen bir ilham kaynağıdır. </a:t>
            </a:r>
            <a:endParaRPr lang="tr-TR" sz="2000" b="1" dirty="0" smtClean="0">
              <a:solidFill>
                <a:srgbClr val="C00000"/>
              </a:solidFill>
            </a:endParaRPr>
          </a:p>
          <a:p>
            <a:pPr marL="0" indent="0">
              <a:buNone/>
            </a:pPr>
            <a:r>
              <a:rPr lang="tr-TR" sz="1600" b="1" dirty="0" smtClean="0">
                <a:solidFill>
                  <a:srgbClr val="C00000"/>
                </a:solidFill>
              </a:rPr>
              <a:t>Doğayı </a:t>
            </a:r>
            <a:r>
              <a:rPr lang="tr-TR" sz="1600" b="1" dirty="0">
                <a:solidFill>
                  <a:srgbClr val="C00000"/>
                </a:solidFill>
              </a:rPr>
              <a:t>daha iyi anlamak ve taklit etmek, daha sürdürülebilir ve yenilikçi teknolojiler geliştirmemize yardımcı olmaktadır.</a:t>
            </a:r>
          </a:p>
          <a:p>
            <a:endParaRPr lang="tr-TR" sz="16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7645231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b="1" dirty="0" smtClean="0"/>
              <a:t/>
            </a:r>
            <a:br>
              <a:rPr lang="tr-TR" b="1" dirty="0" smtClean="0"/>
            </a:br>
            <a:r>
              <a:rPr lang="tr-TR" sz="2700" b="1" dirty="0" smtClean="0">
                <a:solidFill>
                  <a:srgbClr val="C00000"/>
                </a:solidFill>
              </a:rPr>
              <a:t>Türklerin </a:t>
            </a:r>
            <a:r>
              <a:rPr lang="tr-TR" sz="2700" b="1" dirty="0">
                <a:solidFill>
                  <a:srgbClr val="C00000"/>
                </a:solidFill>
              </a:rPr>
              <a:t>anayurdu Orta Asya yaylasıdır.</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457200" y="980728"/>
            <a:ext cx="8507288" cy="5688632"/>
          </a:xfrm>
        </p:spPr>
        <p:txBody>
          <a:bodyPr>
            <a:normAutofit fontScale="55000" lnSpcReduction="20000"/>
          </a:bodyPr>
          <a:lstStyle/>
          <a:p>
            <a:pPr marL="0" indent="0">
              <a:buNone/>
            </a:pPr>
            <a:r>
              <a:rPr lang="tr-TR" dirty="0" smtClean="0"/>
              <a:t>«İnsanlığın </a:t>
            </a:r>
            <a:r>
              <a:rPr lang="tr-TR" dirty="0"/>
              <a:t>taş devirlerini bir tarafa bırakalım. Maden devirlerinden, muhtelif madenlerden, kemiklerden yapılan eserler her nevi aletler ve süs eşyası idi. Çamurdan tuğla, çanak, çömlek ilk insanların yaptığı eserlerdendir. Hayvanları ehlileştirmek, onlardan muhtelif suretlerle istifade etmek, hayvanları sürüler halinde bulundurmak insanların ilk yaptıkları işlerdendir. Ziraat da böyledir. Bundan başka insanlar bulundukları mıntıkaya göre kerpiçten, tuğladan veya taştan binalar da yaptılar</a:t>
            </a:r>
            <a:r>
              <a:rPr lang="tr-TR" dirty="0" smtClean="0"/>
              <a:t>.</a:t>
            </a:r>
          </a:p>
          <a:p>
            <a:pPr marL="0" indent="0">
              <a:buNone/>
            </a:pPr>
            <a:endParaRPr lang="tr-TR" dirty="0"/>
          </a:p>
          <a:p>
            <a:pPr marL="0" indent="0">
              <a:buNone/>
            </a:pPr>
            <a:r>
              <a:rPr lang="tr-TR" b="1" dirty="0">
                <a:solidFill>
                  <a:srgbClr val="C00000"/>
                </a:solidFill>
                <a:latin typeface="Lucida Sans Typewriter" panose="020B0509030504030204" pitchFamily="49" charset="0"/>
              </a:rPr>
              <a:t>Kanallar açarak bataklıkları kurutmak, muhtelif tarzda sulama usulleri de insanların ilk buldukları şeylerdendir. </a:t>
            </a:r>
            <a:r>
              <a:rPr lang="tr-TR" dirty="0">
                <a:latin typeface="Lucida Sans Typewriter" panose="020B0509030504030204" pitchFamily="49" charset="0"/>
              </a:rPr>
              <a:t>Güneşi ve </a:t>
            </a:r>
            <a:r>
              <a:rPr lang="tr-TR" dirty="0" smtClean="0">
                <a:latin typeface="Lucida Sans Typewriter" panose="020B0509030504030204" pitchFamily="49" charset="0"/>
              </a:rPr>
              <a:t>yıldızları </a:t>
            </a:r>
            <a:r>
              <a:rPr lang="tr-TR" dirty="0">
                <a:latin typeface="Lucida Sans Typewriter" panose="020B0509030504030204" pitchFamily="49" charset="0"/>
              </a:rPr>
              <a:t>gözlemleme sayesinde takvimin esasını koyan, tabiatın en büyük </a:t>
            </a:r>
            <a:r>
              <a:rPr lang="tr-TR" dirty="0" smtClean="0">
                <a:latin typeface="Lucida Sans Typewriter" panose="020B0509030504030204" pitchFamily="49" charset="0"/>
              </a:rPr>
              <a:t>kuvvet </a:t>
            </a:r>
            <a:r>
              <a:rPr lang="tr-TR" dirty="0">
                <a:latin typeface="Lucida Sans Typewriter" panose="020B0509030504030204" pitchFamily="49" charset="0"/>
              </a:rPr>
              <a:t>olduğunu keşfeden, binlerce sene evvel yaşayan eski insanlardır</a:t>
            </a:r>
            <a:r>
              <a:rPr lang="tr-TR" dirty="0" smtClean="0">
                <a:latin typeface="Lucida Sans Typewriter" panose="020B0509030504030204" pitchFamily="49" charset="0"/>
              </a:rPr>
              <a:t>.</a:t>
            </a:r>
          </a:p>
          <a:p>
            <a:pPr marL="0" indent="0">
              <a:buNone/>
            </a:pPr>
            <a:r>
              <a:rPr lang="tr-TR" dirty="0" smtClean="0">
                <a:latin typeface="Lucida Sans Typewriter" panose="020B0509030504030204" pitchFamily="49" charset="0"/>
              </a:rPr>
              <a:t> </a:t>
            </a:r>
          </a:p>
          <a:p>
            <a:pPr marL="0" indent="0">
              <a:buNone/>
            </a:pPr>
            <a:r>
              <a:rPr lang="tr-TR" b="1" dirty="0" smtClean="0">
                <a:solidFill>
                  <a:srgbClr val="C00000"/>
                </a:solidFill>
                <a:latin typeface="Lucida Sans Typewriter" panose="020B0509030504030204" pitchFamily="49" charset="0"/>
              </a:rPr>
              <a:t>Gemi </a:t>
            </a:r>
            <a:r>
              <a:rPr lang="tr-TR" b="1" dirty="0">
                <a:solidFill>
                  <a:srgbClr val="C00000"/>
                </a:solidFill>
                <a:latin typeface="Lucida Sans Typewriter" panose="020B0509030504030204" pitchFamily="49" charset="0"/>
              </a:rPr>
              <a:t>inşa eden ve denizlerde dolaşmak </a:t>
            </a:r>
            <a:r>
              <a:rPr lang="tr-TR" b="1" dirty="0" smtClean="0">
                <a:solidFill>
                  <a:srgbClr val="C00000"/>
                </a:solidFill>
                <a:latin typeface="Lucida Sans Typewriter" panose="020B0509030504030204" pitchFamily="49" charset="0"/>
              </a:rPr>
              <a:t>kabiliyetini </a:t>
            </a:r>
            <a:r>
              <a:rPr lang="tr-TR" b="1" dirty="0">
                <a:solidFill>
                  <a:srgbClr val="C00000"/>
                </a:solidFill>
                <a:latin typeface="Lucida Sans Typewriter" panose="020B0509030504030204" pitchFamily="49" charset="0"/>
              </a:rPr>
              <a:t>de gösteren, ticaret etmesini öğrenen bu insanlardır</a:t>
            </a:r>
            <a:r>
              <a:rPr lang="tr-TR" dirty="0">
                <a:solidFill>
                  <a:srgbClr val="C00000"/>
                </a:solidFill>
                <a:latin typeface="Lucida Sans Typewriter" panose="020B0509030504030204" pitchFamily="49" charset="0"/>
              </a:rPr>
              <a:t>. </a:t>
            </a:r>
            <a:r>
              <a:rPr lang="tr-TR" b="1" dirty="0">
                <a:solidFill>
                  <a:srgbClr val="C00000"/>
                </a:solidFill>
                <a:latin typeface="Lucida Sans Typewriter" panose="020B0509030504030204" pitchFamily="49" charset="0"/>
              </a:rPr>
              <a:t>İlk demokrasi esasına dayanan toplum ve devlet müesseseleri vücuda getiren de onlardır. Bütün bu saydıklarımız dünyada ve bütün insanlıkta ilk medeni eserlerdir. Bu medeni eserleri bütün dünya ve insanlıkta ilk yapmış ve yaymış olan insanlar Türk ırkındandır</a:t>
            </a:r>
            <a:r>
              <a:rPr lang="tr-TR" b="1" dirty="0" smtClean="0">
                <a:solidFill>
                  <a:srgbClr val="C00000"/>
                </a:solidFill>
                <a:latin typeface="Lucida Sans Typewriter" panose="020B0509030504030204" pitchFamily="49" charset="0"/>
              </a:rPr>
              <a:t>.»</a:t>
            </a:r>
          </a:p>
          <a:p>
            <a:pPr marL="0" indent="0">
              <a:buNone/>
            </a:pPr>
            <a:endParaRPr lang="tr-TR" dirty="0"/>
          </a:p>
          <a:p>
            <a:pPr marL="0" indent="0">
              <a:buNone/>
            </a:pPr>
            <a:r>
              <a:rPr lang="tr-TR" b="1" dirty="0"/>
              <a:t>Türklerin anayurdu Orta Asya yaylasıdır</a:t>
            </a:r>
            <a:r>
              <a:rPr lang="tr-TR" b="1" dirty="0" smtClean="0"/>
              <a:t>.</a:t>
            </a:r>
            <a:endParaRPr lang="tr-TR" dirty="0"/>
          </a:p>
          <a:p>
            <a:pPr marL="0" indent="0">
              <a:buNone/>
            </a:pPr>
            <a:r>
              <a:rPr lang="tr-TR" dirty="0" smtClean="0"/>
              <a:t>Atatürk’ün </a:t>
            </a:r>
            <a:r>
              <a:rPr lang="tr-TR" dirty="0"/>
              <a:t>Bütün Eserleri Cilt 24 1930. ss.19</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02093945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548680"/>
            <a:ext cx="8229600" cy="648072"/>
          </a:xfrm>
        </p:spPr>
        <p:txBody>
          <a:bodyPr>
            <a:normAutofit fontScale="90000"/>
          </a:bodyPr>
          <a:lstStyle/>
          <a:p>
            <a:r>
              <a:rPr lang="tr-TR" dirty="0" smtClean="0">
                <a:solidFill>
                  <a:srgbClr val="C00000"/>
                </a:solidFill>
              </a:rPr>
              <a:t>ATÜT Literatürü </a:t>
            </a:r>
            <a:br>
              <a:rPr lang="tr-TR" dirty="0" smtClean="0">
                <a:solidFill>
                  <a:srgbClr val="C00000"/>
                </a:solidFill>
              </a:rPr>
            </a:br>
            <a:r>
              <a:rPr lang="tr-TR" dirty="0" smtClean="0">
                <a:solidFill>
                  <a:srgbClr val="C00000"/>
                </a:solidFill>
              </a:rPr>
              <a:t>(Hidrolik Toplum Teorisi) </a:t>
            </a:r>
            <a:br>
              <a:rPr lang="tr-TR" dirty="0" smtClean="0">
                <a:solidFill>
                  <a:srgbClr val="C00000"/>
                </a:solidFill>
              </a:rPr>
            </a:br>
            <a:endParaRPr lang="tr-TR" dirty="0">
              <a:solidFill>
                <a:srgbClr val="C00000"/>
              </a:solidFill>
            </a:endParaRPr>
          </a:p>
        </p:txBody>
      </p:sp>
      <p:pic>
        <p:nvPicPr>
          <p:cNvPr id="4" name="İçerik Yer Tutucusu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417639"/>
            <a:ext cx="8568952" cy="5179714"/>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41833669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562074"/>
          </a:xfrm>
        </p:spPr>
        <p:txBody>
          <a:bodyPr>
            <a:normAutofit fontScale="90000"/>
          </a:bodyPr>
          <a:lstStyle/>
          <a:p>
            <a:r>
              <a:rPr lang="tr-TR" dirty="0" smtClean="0"/>
              <a:t>Türk Kültür Havzası</a:t>
            </a:r>
            <a:endParaRPr lang="tr-TR" dirty="0"/>
          </a:p>
        </p:txBody>
      </p:sp>
      <p:sp>
        <p:nvSpPr>
          <p:cNvPr id="3" name="İçerik Yer Tutucusu 2"/>
          <p:cNvSpPr>
            <a:spLocks noGrp="1"/>
          </p:cNvSpPr>
          <p:nvPr>
            <p:ph idx="1"/>
          </p:nvPr>
        </p:nvSpPr>
        <p:spPr>
          <a:xfrm>
            <a:off x="457200" y="980728"/>
            <a:ext cx="8435280" cy="5760640"/>
          </a:xfrm>
        </p:spPr>
        <p:txBody>
          <a:bodyPr>
            <a:normAutofit fontScale="85000" lnSpcReduction="20000"/>
          </a:bodyPr>
          <a:lstStyle/>
          <a:p>
            <a:pPr marL="0" indent="0">
              <a:buNone/>
            </a:pPr>
            <a:r>
              <a:rPr lang="tr-TR" dirty="0"/>
              <a:t>Türk kültür havzası tabirimizde bir akarsuyun kaynağından denize veya göle varıncaya kadar geçtiği bütün alanın flora ve faunasını her türlü birikimini içererek denize ulaşmasından istiare yapılarak kullanılmıştır. </a:t>
            </a:r>
            <a:endParaRPr lang="tr-TR" dirty="0" smtClean="0"/>
          </a:p>
          <a:p>
            <a:pPr marL="0" indent="0">
              <a:buNone/>
            </a:pPr>
            <a:endParaRPr lang="tr-TR" dirty="0"/>
          </a:p>
          <a:p>
            <a:pPr marL="0" indent="0">
              <a:buNone/>
            </a:pPr>
            <a:r>
              <a:rPr lang="tr-TR" dirty="0" smtClean="0"/>
              <a:t>Akarsu </a:t>
            </a:r>
            <a:r>
              <a:rPr lang="tr-TR" dirty="0"/>
              <a:t>geçtiği havzanın bütün birikimi ile mündemiçtir. Lakin denize vardığında veya karıştığında diğer akarsularla organik bambaşka bir büyük yapı oluşturur. </a:t>
            </a:r>
            <a:endParaRPr lang="tr-TR" dirty="0" smtClean="0"/>
          </a:p>
          <a:p>
            <a:pPr marL="0" indent="0">
              <a:buNone/>
            </a:pPr>
            <a:endParaRPr lang="tr-TR" dirty="0"/>
          </a:p>
          <a:p>
            <a:pPr marL="0" indent="0">
              <a:buNone/>
            </a:pPr>
            <a:r>
              <a:rPr lang="tr-TR" dirty="0" smtClean="0"/>
              <a:t>Artık </a:t>
            </a:r>
            <a:r>
              <a:rPr lang="tr-TR" b="1" dirty="0"/>
              <a:t>Karadeniz </a:t>
            </a:r>
            <a:r>
              <a:rPr lang="tr-TR" dirty="0"/>
              <a:t>içerisinde </a:t>
            </a:r>
            <a:r>
              <a:rPr lang="tr-TR" b="1" dirty="0"/>
              <a:t>Kızılırmak, Yeşilırmak, Çoruh suyunu</a:t>
            </a:r>
            <a:r>
              <a:rPr lang="tr-TR" dirty="0"/>
              <a:t> ayıramazsınız artık o suya deniz denir. </a:t>
            </a:r>
            <a:r>
              <a:rPr lang="tr-TR" b="1" dirty="0"/>
              <a:t>Dere veya çay, nehir tasnifi </a:t>
            </a:r>
            <a:r>
              <a:rPr lang="tr-TR" dirty="0"/>
              <a:t>de o büyük hamule de anlamını ve geçerliliğini kaybeder. </a:t>
            </a:r>
          </a:p>
          <a:p>
            <a:endParaRPr lang="tr-TR" dirty="0"/>
          </a:p>
          <a:p>
            <a:pPr marL="0" indent="0">
              <a:buNone/>
            </a:pPr>
            <a:r>
              <a:rPr lang="tr-TR" b="1" dirty="0" err="1"/>
              <a:t>Prof</a:t>
            </a:r>
            <a:r>
              <a:rPr lang="tr-TR" b="1" dirty="0"/>
              <a:t> </a:t>
            </a:r>
            <a:r>
              <a:rPr lang="tr-TR" b="1" dirty="0" err="1"/>
              <a:t>Dr</a:t>
            </a:r>
            <a:r>
              <a:rPr lang="tr-TR" b="1" dirty="0"/>
              <a:t> Kemal Üçüncü</a:t>
            </a:r>
          </a:p>
          <a:p>
            <a:endParaRPr lang="tr-TR" b="1"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6835794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r>
              <a:rPr lang="tr-TR" dirty="0" err="1" smtClean="0"/>
              <a:t>Verinti</a:t>
            </a:r>
            <a:r>
              <a:rPr lang="tr-TR" dirty="0" smtClean="0"/>
              <a:t> Sözlüğü: Su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835696" y="836712"/>
            <a:ext cx="5472608" cy="5904656"/>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1101095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548680"/>
          </a:xfrm>
        </p:spPr>
        <p:txBody>
          <a:bodyPr>
            <a:normAutofit/>
          </a:bodyPr>
          <a:lstStyle/>
          <a:p>
            <a:r>
              <a:rPr lang="tr-TR" sz="2400" dirty="0">
                <a:solidFill>
                  <a:srgbClr val="C00000"/>
                </a:solidFill>
              </a:rPr>
              <a:t>Medeniyetin </a:t>
            </a:r>
            <a:r>
              <a:rPr lang="tr-TR" sz="2400" dirty="0" smtClean="0">
                <a:solidFill>
                  <a:srgbClr val="C00000"/>
                </a:solidFill>
              </a:rPr>
              <a:t>Beşiği Orta </a:t>
            </a:r>
            <a:r>
              <a:rPr lang="tr-TR" sz="2400" dirty="0">
                <a:solidFill>
                  <a:srgbClr val="C00000"/>
                </a:solidFill>
              </a:rPr>
              <a:t>Asya - </a:t>
            </a:r>
            <a:r>
              <a:rPr lang="tr-TR" sz="2400" dirty="0" err="1" smtClean="0">
                <a:solidFill>
                  <a:srgbClr val="C00000"/>
                </a:solidFill>
              </a:rPr>
              <a:t>Anau</a:t>
            </a:r>
            <a:endParaRPr lang="tr-TR" sz="2400" dirty="0">
              <a:solidFill>
                <a:srgbClr val="C00000"/>
              </a:solidFill>
            </a:endParaRPr>
          </a:p>
        </p:txBody>
      </p:sp>
      <p:sp>
        <p:nvSpPr>
          <p:cNvPr id="3" name="İçerik Yer Tutucusu 2"/>
          <p:cNvSpPr>
            <a:spLocks noGrp="1"/>
          </p:cNvSpPr>
          <p:nvPr>
            <p:ph idx="1"/>
          </p:nvPr>
        </p:nvSpPr>
        <p:spPr>
          <a:xfrm>
            <a:off x="179512" y="548680"/>
            <a:ext cx="8964488" cy="5976664"/>
          </a:xfrm>
        </p:spPr>
        <p:txBody>
          <a:bodyPr>
            <a:noAutofit/>
          </a:bodyPr>
          <a:lstStyle/>
          <a:p>
            <a:pPr marL="0" indent="0">
              <a:buNone/>
            </a:pPr>
            <a:r>
              <a:rPr lang="tr-TR" sz="2000" dirty="0" smtClean="0"/>
              <a:t>Dağılım Hatları Cevaplanamayan </a:t>
            </a:r>
            <a:r>
              <a:rPr lang="tr-TR" sz="2000" dirty="0"/>
              <a:t>sorulardan oluşan bu bölümün “Uygarlık nerede başladı?” sorusuyla sona ermesi uygun </a:t>
            </a:r>
            <a:r>
              <a:rPr lang="tr-TR" sz="2000" dirty="0" smtClean="0"/>
              <a:t>olacaktır. </a:t>
            </a:r>
          </a:p>
          <a:p>
            <a:pPr marL="0" indent="0">
              <a:buNone/>
            </a:pPr>
            <a:r>
              <a:rPr lang="tr-TR" sz="2000" b="1" dirty="0" smtClean="0">
                <a:solidFill>
                  <a:srgbClr val="C00000"/>
                </a:solidFill>
              </a:rPr>
              <a:t>Herhangi </a:t>
            </a:r>
            <a:r>
              <a:rPr lang="tr-TR" sz="2000" b="1" dirty="0">
                <a:solidFill>
                  <a:srgbClr val="C00000"/>
                </a:solidFill>
              </a:rPr>
              <a:t>bir metafizik kadar havai olan tarih </a:t>
            </a:r>
            <a:r>
              <a:rPr lang="tr-TR" sz="2000" b="1" dirty="0" smtClean="0">
                <a:solidFill>
                  <a:srgbClr val="C00000"/>
                </a:solidFill>
              </a:rPr>
              <a:t>öncesi </a:t>
            </a:r>
            <a:r>
              <a:rPr lang="tr-TR" sz="2000" b="1" dirty="0">
                <a:solidFill>
                  <a:srgbClr val="C00000"/>
                </a:solidFill>
              </a:rPr>
              <a:t>sislerle uğraşan jeologlara güvenebilirsek, </a:t>
            </a:r>
            <a:r>
              <a:rPr lang="tr-TR" sz="2000" b="1" dirty="0" smtClean="0">
                <a:solidFill>
                  <a:srgbClr val="C00000"/>
                </a:solidFill>
              </a:rPr>
              <a:t>"Orta Asya'nın kurak bölgeleri bir zamanlar nemli ve ılımandı, büyük göller ve bol akarsularla besleniyordu.” </a:t>
            </a:r>
          </a:p>
          <a:p>
            <a:pPr marL="0" indent="0">
              <a:buNone/>
            </a:pPr>
            <a:r>
              <a:rPr lang="tr-TR" sz="2000" dirty="0" smtClean="0"/>
              <a:t>Son </a:t>
            </a:r>
            <a:r>
              <a:rPr lang="tr-TR" sz="2000" dirty="0"/>
              <a:t>buz dalgasının çekilmesi bu bölgeyi yavaş yavaş kuruttu, ta ki yağışlar şehirleri ve devletleri desteklemek için yetersiz kalana kadar. </a:t>
            </a:r>
            <a:endParaRPr lang="tr-TR" sz="2000" dirty="0" smtClean="0"/>
          </a:p>
          <a:p>
            <a:pPr marL="0" indent="0">
              <a:buNone/>
            </a:pPr>
            <a:endParaRPr lang="tr-TR" sz="2000" dirty="0" smtClean="0"/>
          </a:p>
          <a:p>
            <a:pPr marL="0" indent="0">
              <a:buNone/>
            </a:pPr>
            <a:r>
              <a:rPr lang="tr-TR" sz="2000" dirty="0" smtClean="0"/>
              <a:t>İnsanlar </a:t>
            </a:r>
            <a:r>
              <a:rPr lang="tr-TR" sz="2000" dirty="0"/>
              <a:t>su aramak için batıya, doğuya, kuzeye ve güneye kaçtıkça şehirler birbiri ardına terk edildi; yirmi iki millik çevresi içinde kalabalık bir nüfusu barındırmış olması gereken </a:t>
            </a:r>
            <a:r>
              <a:rPr lang="tr-TR" sz="2000" dirty="0" err="1"/>
              <a:t>Bactra</a:t>
            </a:r>
            <a:r>
              <a:rPr lang="tr-TR" sz="2000" dirty="0"/>
              <a:t> gibi harabe şehirler yarı yarıya çöle gömüldü. </a:t>
            </a:r>
            <a:endParaRPr lang="tr-TR" sz="2000" dirty="0" smtClean="0"/>
          </a:p>
          <a:p>
            <a:pPr marL="0" indent="0">
              <a:buNone/>
            </a:pPr>
            <a:endParaRPr lang="tr-TR" sz="2000" dirty="0" smtClean="0"/>
          </a:p>
          <a:p>
            <a:pPr marL="0" indent="0">
              <a:buNone/>
            </a:pPr>
            <a:r>
              <a:rPr lang="tr-TR" sz="2000" dirty="0" smtClean="0"/>
              <a:t>1868 </a:t>
            </a:r>
            <a:r>
              <a:rPr lang="tr-TR" sz="2000" dirty="0"/>
              <a:t>gibi geç bir tarihte Batı Türkistan'ın 80.000 kadar sakini, bölgeleri hareket eden kumlar tarafından sular altında bırakıldığı için göç etmek zorunda kalmıştır. </a:t>
            </a:r>
            <a:endParaRPr lang="tr-TR" sz="2000" dirty="0" smtClean="0"/>
          </a:p>
          <a:p>
            <a:pPr marL="0" indent="0">
              <a:buNone/>
            </a:pPr>
            <a:r>
              <a:rPr lang="tr-TR" sz="2000" dirty="0" smtClean="0"/>
              <a:t>“Şimdi </a:t>
            </a:r>
            <a:r>
              <a:rPr lang="tr-TR" sz="2000" dirty="0"/>
              <a:t>ölmekte olan bu bölgelerin, uygarlığı oluşturan o belirsiz düzen ve tedarik, görgü ve ahlak, konfor ve kültür kompleksinin </a:t>
            </a:r>
            <a:r>
              <a:rPr lang="tr-TR" sz="2000" b="1" dirty="0"/>
              <a:t>ilk önemli gelişimine tanıklık ettiğine</a:t>
            </a:r>
            <a:r>
              <a:rPr lang="tr-TR" sz="2000" dirty="0"/>
              <a:t> inanan birçok kişi vardır</a:t>
            </a:r>
            <a:r>
              <a:rPr lang="tr-TR" sz="2000" dirty="0" smtClean="0"/>
              <a:t>.”</a:t>
            </a:r>
          </a:p>
          <a:p>
            <a:pPr marL="0" indent="0">
              <a:buNone/>
            </a:pPr>
            <a:endParaRPr lang="tr-TR" sz="1200" dirty="0" smtClean="0"/>
          </a:p>
          <a:p>
            <a:pPr marL="0" indent="0">
              <a:buNone/>
            </a:pPr>
            <a:r>
              <a:rPr lang="en-US" sz="1200" dirty="0" smtClean="0"/>
              <a:t>THE </a:t>
            </a:r>
            <a:r>
              <a:rPr lang="en-US" sz="1200" dirty="0"/>
              <a:t>STORY OF CIVILIZATION BY WILL AND ARIEL DURANT I. Our Oriental Heritage </a:t>
            </a:r>
            <a:r>
              <a:rPr lang="tr-TR" sz="1200" dirty="0" smtClean="0"/>
              <a:t>New York 1954 </a:t>
            </a:r>
            <a:r>
              <a:rPr lang="tr-TR" sz="1200" dirty="0" smtClean="0">
                <a:hlinkClick r:id="rId2"/>
              </a:rPr>
              <a:t>https</a:t>
            </a:r>
            <a:r>
              <a:rPr lang="tr-TR" sz="1200" dirty="0">
                <a:hlinkClick r:id="rId2"/>
              </a:rPr>
              <a:t>://ia802905.us.archive.org/15/items/TheStoryOfCivilizationcomplete/Durant_Will_-_</a:t>
            </a:r>
            <a:r>
              <a:rPr lang="tr-TR" sz="1200" dirty="0" smtClean="0">
                <a:hlinkClick r:id="rId2"/>
              </a:rPr>
              <a:t>The_story_of_civilization_1.pdf</a:t>
            </a:r>
            <a:endParaRPr lang="tr-TR" sz="1200" dirty="0" smtClean="0"/>
          </a:p>
          <a:p>
            <a:pPr marL="0" indent="0">
              <a:buNone/>
            </a:pPr>
            <a:endParaRPr lang="tr-TR" sz="18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95814136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78098"/>
          </a:xfrm>
        </p:spPr>
        <p:txBody>
          <a:bodyPr/>
          <a:lstStyle/>
          <a:p>
            <a:r>
              <a:rPr lang="tr-TR" dirty="0" smtClean="0">
                <a:solidFill>
                  <a:srgbClr val="C00000"/>
                </a:solidFill>
              </a:rPr>
              <a:t>Su ve Türk</a:t>
            </a:r>
            <a:endParaRPr lang="tr-TR" dirty="0">
              <a:solidFill>
                <a:srgbClr val="C00000"/>
              </a:solidFill>
            </a:endParaRPr>
          </a:p>
        </p:txBody>
      </p:sp>
      <p:sp>
        <p:nvSpPr>
          <p:cNvPr id="3" name="İçerik Yer Tutucusu 2"/>
          <p:cNvSpPr>
            <a:spLocks noGrp="1"/>
          </p:cNvSpPr>
          <p:nvPr>
            <p:ph idx="1"/>
          </p:nvPr>
        </p:nvSpPr>
        <p:spPr>
          <a:xfrm>
            <a:off x="457200" y="1268760"/>
            <a:ext cx="8229600" cy="5256584"/>
          </a:xfrm>
        </p:spPr>
        <p:txBody>
          <a:bodyPr>
            <a:normAutofit fontScale="85000" lnSpcReduction="20000"/>
          </a:bodyPr>
          <a:lstStyle/>
          <a:p>
            <a:pPr marL="0" indent="0">
              <a:buNone/>
            </a:pPr>
            <a:r>
              <a:rPr lang="tr-TR" dirty="0" smtClean="0"/>
              <a:t>Merhaba </a:t>
            </a:r>
            <a:r>
              <a:rPr lang="tr-TR" dirty="0"/>
              <a:t>Levent Bey, bu konu son zamanlarda çok merak ediliyor. </a:t>
            </a:r>
            <a:r>
              <a:rPr lang="tr-TR" dirty="0">
                <a:solidFill>
                  <a:srgbClr val="C00000"/>
                </a:solidFill>
              </a:rPr>
              <a:t>Yerleşik anlayış </a:t>
            </a:r>
            <a:r>
              <a:rPr lang="tr-TR" b="1" dirty="0" smtClean="0">
                <a:solidFill>
                  <a:srgbClr val="C00000"/>
                </a:solidFill>
              </a:rPr>
              <a:t>su</a:t>
            </a:r>
            <a:r>
              <a:rPr lang="tr-TR" dirty="0" smtClean="0">
                <a:solidFill>
                  <a:srgbClr val="C00000"/>
                </a:solidFill>
              </a:rPr>
              <a:t> </a:t>
            </a:r>
            <a:r>
              <a:rPr lang="tr-TR" dirty="0">
                <a:solidFill>
                  <a:srgbClr val="C00000"/>
                </a:solidFill>
              </a:rPr>
              <a:t>ile göçebeyi = Türk'ü </a:t>
            </a:r>
            <a:r>
              <a:rPr lang="tr-TR" dirty="0" err="1">
                <a:solidFill>
                  <a:srgbClr val="C00000"/>
                </a:solidFill>
              </a:rPr>
              <a:t>yanyana</a:t>
            </a:r>
            <a:r>
              <a:rPr lang="tr-TR" dirty="0">
                <a:solidFill>
                  <a:srgbClr val="C00000"/>
                </a:solidFill>
              </a:rPr>
              <a:t> düşünmediğinden, bu konuda bozkır sahası için neredeyse çalışma yok. </a:t>
            </a:r>
            <a:endParaRPr lang="tr-TR" dirty="0" smtClean="0">
              <a:solidFill>
                <a:srgbClr val="C00000"/>
              </a:solidFill>
            </a:endParaRPr>
          </a:p>
          <a:p>
            <a:pPr marL="0" indent="0">
              <a:buNone/>
            </a:pPr>
            <a:endParaRPr lang="tr-TR" dirty="0" smtClean="0"/>
          </a:p>
          <a:p>
            <a:pPr marL="0" indent="0">
              <a:buNone/>
            </a:pPr>
            <a:r>
              <a:rPr lang="tr-TR" dirty="0" smtClean="0">
                <a:solidFill>
                  <a:srgbClr val="C00000"/>
                </a:solidFill>
              </a:rPr>
              <a:t>Biz </a:t>
            </a:r>
            <a:r>
              <a:rPr lang="tr-TR" dirty="0">
                <a:solidFill>
                  <a:srgbClr val="C00000"/>
                </a:solidFill>
              </a:rPr>
              <a:t>ise eski Türklerde </a:t>
            </a:r>
            <a:r>
              <a:rPr lang="tr-TR" b="1" dirty="0">
                <a:solidFill>
                  <a:srgbClr val="C00000"/>
                </a:solidFill>
              </a:rPr>
              <a:t>su araçları </a:t>
            </a:r>
            <a:r>
              <a:rPr lang="tr-TR" dirty="0">
                <a:solidFill>
                  <a:srgbClr val="C00000"/>
                </a:solidFill>
              </a:rPr>
              <a:t>adının olağandan fazla oluşuna dikkat çekip, </a:t>
            </a:r>
            <a:r>
              <a:rPr lang="tr-TR" b="1" dirty="0">
                <a:solidFill>
                  <a:srgbClr val="C00000"/>
                </a:solidFill>
              </a:rPr>
              <a:t>sulak güney Sibirya sahasına </a:t>
            </a:r>
            <a:r>
              <a:rPr lang="tr-TR" dirty="0">
                <a:solidFill>
                  <a:srgbClr val="C00000"/>
                </a:solidFill>
              </a:rPr>
              <a:t>işaret ettik ama ayrıntılı bir çalışmayı ben de yapamadım. </a:t>
            </a:r>
            <a:endParaRPr lang="tr-TR" dirty="0" smtClean="0">
              <a:solidFill>
                <a:srgbClr val="C00000"/>
              </a:solidFill>
            </a:endParaRPr>
          </a:p>
          <a:p>
            <a:pPr marL="0" indent="0">
              <a:buNone/>
            </a:pPr>
            <a:endParaRPr lang="tr-TR" dirty="0" smtClean="0"/>
          </a:p>
          <a:p>
            <a:pPr marL="0" indent="0">
              <a:buNone/>
            </a:pPr>
            <a:r>
              <a:rPr lang="tr-TR" dirty="0" smtClean="0"/>
              <a:t>Sadece </a:t>
            </a:r>
            <a:r>
              <a:rPr lang="tr-TR" dirty="0"/>
              <a:t>iki yıl önceki </a:t>
            </a:r>
            <a:r>
              <a:rPr lang="tr-TR" b="1" dirty="0"/>
              <a:t>Kıpçak</a:t>
            </a:r>
            <a:r>
              <a:rPr lang="tr-TR" dirty="0"/>
              <a:t> ve </a:t>
            </a:r>
            <a:r>
              <a:rPr lang="tr-TR" b="1" dirty="0" err="1"/>
              <a:t>Kimek</a:t>
            </a:r>
            <a:r>
              <a:rPr lang="tr-TR" dirty="0"/>
              <a:t> adları makalemde biraz değindim. </a:t>
            </a:r>
            <a:r>
              <a:rPr lang="tr-TR" dirty="0" err="1"/>
              <a:t>Academia</a:t>
            </a:r>
            <a:r>
              <a:rPr lang="tr-TR" dirty="0"/>
              <a:t> sayfamda bu makale tam metin bulunabilir. Esen kalın</a:t>
            </a:r>
            <a:r>
              <a:rPr lang="tr-TR" dirty="0" smtClean="0"/>
              <a:t>, </a:t>
            </a:r>
          </a:p>
          <a:p>
            <a:pPr marL="0" indent="0">
              <a:buNone/>
            </a:pPr>
            <a:endParaRPr lang="tr-TR" dirty="0"/>
          </a:p>
          <a:p>
            <a:pPr marL="0" indent="0">
              <a:buNone/>
            </a:pPr>
            <a:r>
              <a:rPr lang="tr-TR" b="1" dirty="0" err="1" smtClean="0"/>
              <a:t>Prof</a:t>
            </a:r>
            <a:r>
              <a:rPr lang="tr-TR" b="1" dirty="0" smtClean="0"/>
              <a:t> </a:t>
            </a:r>
            <a:r>
              <a:rPr lang="tr-TR" b="1" dirty="0" err="1" smtClean="0"/>
              <a:t>Dr</a:t>
            </a:r>
            <a:r>
              <a:rPr lang="tr-TR" b="1" dirty="0" smtClean="0"/>
              <a:t> Osman Karatay</a:t>
            </a:r>
            <a:r>
              <a:rPr lang="tr-TR" dirty="0" smtClean="0"/>
              <a:t>. 24.09.2024</a:t>
            </a:r>
            <a:endParaRPr lang="tr-TR" dirty="0"/>
          </a:p>
        </p:txBody>
      </p:sp>
      <p:pic>
        <p:nvPicPr>
          <p:cNvPr id="2049" name="Picture 1" descr="ACg8ocJHer9Jeg_wqjMx_mdtrkxD9B3xpLf0iOjcW8acv1cNBehBvklE=s40-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leard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46236448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Autofit/>
          </a:bodyPr>
          <a:lstStyle/>
          <a:p>
            <a:r>
              <a:rPr lang="tr-TR" sz="3200" dirty="0" smtClean="0">
                <a:solidFill>
                  <a:srgbClr val="C00000"/>
                </a:solidFill>
              </a:rPr>
              <a:t>Asya’da İlk Türk Denizciliği</a:t>
            </a:r>
            <a:endParaRPr lang="tr-TR" sz="3200" dirty="0">
              <a:solidFill>
                <a:srgbClr val="C00000"/>
              </a:solidFill>
            </a:endParaRPr>
          </a:p>
        </p:txBody>
      </p:sp>
      <p:sp>
        <p:nvSpPr>
          <p:cNvPr id="3" name="İçerik Yer Tutucusu 2"/>
          <p:cNvSpPr>
            <a:spLocks noGrp="1"/>
          </p:cNvSpPr>
          <p:nvPr>
            <p:ph idx="1"/>
          </p:nvPr>
        </p:nvSpPr>
        <p:spPr>
          <a:xfrm>
            <a:off x="457200" y="908720"/>
            <a:ext cx="8229600" cy="5544616"/>
          </a:xfrm>
        </p:spPr>
        <p:txBody>
          <a:bodyPr>
            <a:noAutofit/>
          </a:bodyPr>
          <a:lstStyle/>
          <a:p>
            <a:r>
              <a:rPr lang="tr-TR" sz="2000" b="1" dirty="0">
                <a:solidFill>
                  <a:srgbClr val="C00000"/>
                </a:solidFill>
              </a:rPr>
              <a:t>Asya'nın hayatında akarsuların önemli bir yeri vardır. Çünkü bu kıtadaki halkların çoğu akarsular çevresinde toplanmıştır. Onlar için akarsu doğrudan hayat demektir. Asya'yı çevreleyen denizlerden akan büyük ırmaklar vardır.</a:t>
            </a:r>
          </a:p>
          <a:p>
            <a:r>
              <a:rPr lang="tr-TR" sz="2000" dirty="0"/>
              <a:t>Özellikle, VIII. yüzyıldan itibaren Türk coğrafyasında gittikçe gelişen ve yaygınlaşan şehirleşmeyi coğrafya eserlerinde takip etmek zor olmamaktadır. Türk topraklarındaki siyasi gelişmelere paralel olarak ticaret de çok hızlı gelişmiştir. Bunda </a:t>
            </a:r>
            <a:r>
              <a:rPr lang="tr-TR" sz="2000" dirty="0" smtClean="0"/>
              <a:t>Türklerin </a:t>
            </a:r>
            <a:r>
              <a:rPr lang="tr-TR" sz="2000" dirty="0"/>
              <a:t>ticarete verdikleri önemin etkisini görmek gerekmektedir. </a:t>
            </a:r>
            <a:endParaRPr lang="tr-TR" sz="2000" dirty="0" smtClean="0"/>
          </a:p>
          <a:p>
            <a:r>
              <a:rPr lang="tr-TR" sz="2000" dirty="0" smtClean="0"/>
              <a:t>Şehirleşmenin </a:t>
            </a:r>
            <a:r>
              <a:rPr lang="tr-TR" sz="2000" dirty="0"/>
              <a:t>yaygınlaşması buralarda yerli üretim faaliyetlerinin de hız kazanmasına, eskiden bilinen üretim kalemlerine yenilerinin eklenmesine yol açmıştır. Ticaretin yaygınlaşması ile birlikte hammadde ve ulaşım ön plana çıkmıştır. Zengin yer altı ve yer üstü kaynaklan hammadde ihtiyacını karşılarken, ticari malların güvenilir bir yolla kısa sürede yerine ulaşması önem kazanmaktaydı</a:t>
            </a:r>
            <a:r>
              <a:rPr lang="tr-TR" sz="2000" dirty="0" smtClean="0"/>
              <a:t>.</a:t>
            </a:r>
            <a:endParaRPr lang="tr-TR" sz="20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76383551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0"/>
            <a:ext cx="8229600" cy="476672"/>
          </a:xfrm>
        </p:spPr>
        <p:txBody>
          <a:bodyPr>
            <a:normAutofit fontScale="90000"/>
          </a:bodyPr>
          <a:lstStyle/>
          <a:p>
            <a:r>
              <a:rPr lang="tr-TR" dirty="0" smtClean="0"/>
              <a:t/>
            </a:r>
            <a:br>
              <a:rPr lang="tr-TR" dirty="0" smtClean="0"/>
            </a:br>
            <a:r>
              <a:rPr lang="tr-TR" sz="3100" dirty="0" smtClean="0">
                <a:solidFill>
                  <a:srgbClr val="C00000"/>
                </a:solidFill>
              </a:rPr>
              <a:t>Türkler Asya’da </a:t>
            </a:r>
            <a:r>
              <a:rPr lang="tr-TR" sz="3100" dirty="0">
                <a:solidFill>
                  <a:srgbClr val="C00000"/>
                </a:solidFill>
              </a:rPr>
              <a:t>iken </a:t>
            </a:r>
            <a:r>
              <a:rPr lang="tr-TR" sz="3100" dirty="0" smtClean="0">
                <a:solidFill>
                  <a:srgbClr val="C00000"/>
                </a:solidFill>
              </a:rPr>
              <a:t>Denizcilik </a:t>
            </a:r>
            <a:r>
              <a:rPr lang="tr-TR" sz="3100" dirty="0">
                <a:solidFill>
                  <a:srgbClr val="C00000"/>
                </a:solidFill>
              </a:rPr>
              <a:t>yaptılar mı</a:t>
            </a:r>
            <a:br>
              <a:rPr lang="tr-TR" sz="3100" dirty="0">
                <a:solidFill>
                  <a:srgbClr val="C00000"/>
                </a:solidFill>
              </a:rPr>
            </a:br>
            <a:endParaRPr lang="tr-TR" sz="3100" dirty="0">
              <a:solidFill>
                <a:srgbClr val="C00000"/>
              </a:solidFill>
            </a:endParaRPr>
          </a:p>
        </p:txBody>
      </p:sp>
      <p:sp>
        <p:nvSpPr>
          <p:cNvPr id="3" name="İçerik Yer Tutucusu 2"/>
          <p:cNvSpPr>
            <a:spLocks noGrp="1"/>
          </p:cNvSpPr>
          <p:nvPr>
            <p:ph idx="1"/>
          </p:nvPr>
        </p:nvSpPr>
        <p:spPr>
          <a:xfrm>
            <a:off x="323528" y="476672"/>
            <a:ext cx="8928992" cy="6264696"/>
          </a:xfrm>
        </p:spPr>
        <p:txBody>
          <a:bodyPr>
            <a:noAutofit/>
          </a:bodyPr>
          <a:lstStyle/>
          <a:p>
            <a:pPr marL="0" indent="0">
              <a:buNone/>
            </a:pPr>
            <a:r>
              <a:rPr lang="tr-TR" sz="1200" b="1" dirty="0" smtClean="0"/>
              <a:t>Asya'da </a:t>
            </a:r>
            <a:r>
              <a:rPr lang="tr-TR" sz="1200" b="1" dirty="0"/>
              <a:t>Yaşayan Türklerin Denizcilik Faaliyetleri</a:t>
            </a:r>
          </a:p>
          <a:p>
            <a:pPr marL="0" indent="0">
              <a:buNone/>
            </a:pPr>
            <a:r>
              <a:rPr lang="tr-TR" sz="1200" b="1" dirty="0" smtClean="0">
                <a:solidFill>
                  <a:srgbClr val="C00000"/>
                </a:solidFill>
              </a:rPr>
              <a:t>Evet</a:t>
            </a:r>
            <a:r>
              <a:rPr lang="tr-TR" sz="1200" b="1" dirty="0">
                <a:solidFill>
                  <a:srgbClr val="C00000"/>
                </a:solidFill>
              </a:rPr>
              <a:t>, Asya'da yaşayan Türkler, tarihin çeşitli dönemlerinde denizcilik faaliyetlerinde bulunmuşlardır. Bu faaliyetler, coğrafi konumları, ihtiyaçları ve dönemin teknolojik imkanları doğrultusunda farklılık göstermiştir.</a:t>
            </a:r>
          </a:p>
          <a:p>
            <a:pPr marL="0" indent="0">
              <a:buNone/>
            </a:pPr>
            <a:r>
              <a:rPr lang="tr-TR" sz="1200" b="1" dirty="0" smtClean="0"/>
              <a:t>Tarihsel </a:t>
            </a:r>
            <a:r>
              <a:rPr lang="tr-TR" sz="1200" b="1" dirty="0"/>
              <a:t>Süreçte Türklerin Denizcilik Faaliyetleri</a:t>
            </a:r>
          </a:p>
          <a:p>
            <a:r>
              <a:rPr lang="tr-TR" sz="1200" b="1" dirty="0" smtClean="0">
                <a:solidFill>
                  <a:srgbClr val="C00000"/>
                </a:solidFill>
              </a:rPr>
              <a:t>Orta </a:t>
            </a:r>
            <a:r>
              <a:rPr lang="tr-TR" sz="1200" b="1" dirty="0">
                <a:solidFill>
                  <a:srgbClr val="C00000"/>
                </a:solidFill>
              </a:rPr>
              <a:t>Asya Dönemi: </a:t>
            </a:r>
            <a:r>
              <a:rPr lang="tr-TR" sz="1200" dirty="0">
                <a:solidFill>
                  <a:srgbClr val="C00000"/>
                </a:solidFill>
              </a:rPr>
              <a:t>Orta Asya'daki büyük göller ve nehirler üzerinde yapılan denizcilik faaliyetleri, Türklerin denizlerle tanışmasının ilk adımlarıdır. Bu dönemde daha çok iç sularda kullanılan basit su taşıtları kullanılmıştır.</a:t>
            </a:r>
          </a:p>
          <a:p>
            <a:r>
              <a:rPr lang="tr-TR" sz="1200" b="1" dirty="0">
                <a:solidFill>
                  <a:srgbClr val="C00000"/>
                </a:solidFill>
              </a:rPr>
              <a:t>Göktürkler Dönemi: </a:t>
            </a:r>
            <a:r>
              <a:rPr lang="tr-TR" sz="1200" dirty="0">
                <a:solidFill>
                  <a:srgbClr val="C00000"/>
                </a:solidFill>
              </a:rPr>
              <a:t>Göktürkler, denizlere ulaşmak için önemli girişimlerde bulunmuşlardır. Bilge Kağan döneminde yapılan seferlerde Türk ordusu, Şantung yarımadasına kadar ulaşmıştır. Bu, Türklerin denizlere olan ilgisinin ve denizcilik faaliyetlerinin arttığının bir göstergesidir.</a:t>
            </a:r>
          </a:p>
          <a:p>
            <a:r>
              <a:rPr lang="tr-TR" sz="1200" b="1" dirty="0">
                <a:solidFill>
                  <a:srgbClr val="C00000"/>
                </a:solidFill>
              </a:rPr>
              <a:t>Uygurlar Dönemi: </a:t>
            </a:r>
            <a:r>
              <a:rPr lang="tr-TR" sz="1200" dirty="0">
                <a:solidFill>
                  <a:srgbClr val="C00000"/>
                </a:solidFill>
              </a:rPr>
              <a:t>Uygurlar, deniz ticaretine önem vermiş ve İpek Yolu üzerindeki deniz güzergahlarını kullanmışlardır.</a:t>
            </a:r>
          </a:p>
          <a:p>
            <a:r>
              <a:rPr lang="tr-TR" sz="1200" b="1" dirty="0" smtClean="0">
                <a:solidFill>
                  <a:srgbClr val="C00000"/>
                </a:solidFill>
              </a:rPr>
              <a:t>Hazar </a:t>
            </a:r>
            <a:r>
              <a:rPr lang="tr-TR" sz="1200" b="1" dirty="0">
                <a:solidFill>
                  <a:srgbClr val="C00000"/>
                </a:solidFill>
              </a:rPr>
              <a:t>Kağanlığı </a:t>
            </a:r>
            <a:r>
              <a:rPr lang="tr-TR" sz="1200" b="1" dirty="0" smtClean="0">
                <a:solidFill>
                  <a:srgbClr val="C00000"/>
                </a:solidFill>
              </a:rPr>
              <a:t>Dönemi: </a:t>
            </a:r>
            <a:r>
              <a:rPr lang="tr-TR" sz="1200" dirty="0">
                <a:solidFill>
                  <a:srgbClr val="C00000"/>
                </a:solidFill>
              </a:rPr>
              <a:t>Hazar Denizi'ne hakim olan Hazarlar, güçlü bir deniz filosuna sahipti ve deniz ticaretiyle uğraşıyorlardı.</a:t>
            </a:r>
          </a:p>
          <a:p>
            <a:r>
              <a:rPr lang="tr-TR" sz="1200" b="1" dirty="0">
                <a:solidFill>
                  <a:srgbClr val="C00000"/>
                </a:solidFill>
              </a:rPr>
              <a:t>Selçuklular ve Osmanlılar Dönemi: </a:t>
            </a:r>
            <a:r>
              <a:rPr lang="tr-TR" sz="1200" dirty="0">
                <a:solidFill>
                  <a:srgbClr val="C00000"/>
                </a:solidFill>
              </a:rPr>
              <a:t>Anadolu'ya yerleşen Türkler, Akdeniz'e kıyısı olan devletler kurmuş ve denizcilikte önemli başarılara imza atmışlardır. Özellikle Osmanlı Devleti, büyük ve güçlü bir donanmaya sahip olarak denizlerde hakimiyet kurmuştur.</a:t>
            </a:r>
          </a:p>
          <a:p>
            <a:pPr marL="0" indent="0">
              <a:buNone/>
            </a:pPr>
            <a:r>
              <a:rPr lang="tr-TR" sz="1200" b="1" dirty="0" smtClean="0"/>
              <a:t>Türklerin </a:t>
            </a:r>
            <a:r>
              <a:rPr lang="tr-TR" sz="1200" b="1" dirty="0"/>
              <a:t>Denizciliğe Katkıları</a:t>
            </a:r>
          </a:p>
          <a:p>
            <a:r>
              <a:rPr lang="tr-TR" sz="1200" b="1" dirty="0" smtClean="0"/>
              <a:t>Gemi </a:t>
            </a:r>
            <a:r>
              <a:rPr lang="tr-TR" sz="1200" b="1" dirty="0"/>
              <a:t>Yapımı: </a:t>
            </a:r>
            <a:r>
              <a:rPr lang="tr-TR" sz="1200" dirty="0"/>
              <a:t>Türkler, zamanın şartlarına uygun çeşitli gemi tipleri geliştirmişlerdir.</a:t>
            </a:r>
          </a:p>
          <a:p>
            <a:r>
              <a:rPr lang="tr-TR" sz="1200" b="1" dirty="0" err="1"/>
              <a:t>Navigasyon</a:t>
            </a:r>
            <a:r>
              <a:rPr lang="tr-TR" sz="1200" b="1" dirty="0"/>
              <a:t>: </a:t>
            </a:r>
            <a:r>
              <a:rPr lang="tr-TR" sz="1200" dirty="0"/>
              <a:t>Denizlerde yön bulma konusunda önemli çalışmalar yapmışlar ve deniz haritaları oluşturmuşlardır.</a:t>
            </a:r>
          </a:p>
          <a:p>
            <a:r>
              <a:rPr lang="tr-TR" sz="1200" b="1" dirty="0"/>
              <a:t>Denizcilik Terimleri: </a:t>
            </a:r>
            <a:r>
              <a:rPr lang="tr-TR" sz="1200" dirty="0"/>
              <a:t>Denizcilikle ilgili birçok terim Türkçedir.</a:t>
            </a:r>
          </a:p>
          <a:p>
            <a:r>
              <a:rPr lang="tr-TR" sz="1200" b="1" dirty="0"/>
              <a:t>Deniz Ticareti: </a:t>
            </a:r>
            <a:r>
              <a:rPr lang="tr-TR" sz="1200" dirty="0"/>
              <a:t>Türkler, deniz ticaretiyle zenginleşmiş ve farklı kültürlerle etkileşim kurmuşlardır.</a:t>
            </a:r>
          </a:p>
          <a:p>
            <a:pPr marL="0" indent="0">
              <a:buNone/>
            </a:pPr>
            <a:r>
              <a:rPr lang="tr-TR" sz="1200" b="1" dirty="0" smtClean="0"/>
              <a:t>Neden </a:t>
            </a:r>
            <a:r>
              <a:rPr lang="tr-TR" sz="1200" b="1" dirty="0"/>
              <a:t>Denizcilik?</a:t>
            </a:r>
          </a:p>
          <a:p>
            <a:pPr marL="0" indent="0">
              <a:buNone/>
            </a:pPr>
            <a:r>
              <a:rPr lang="tr-TR" sz="1200" dirty="0" smtClean="0"/>
              <a:t>Türklerin </a:t>
            </a:r>
            <a:r>
              <a:rPr lang="tr-TR" sz="1200" dirty="0"/>
              <a:t>denizciliğe önem vermesinin birçok nedeni vardır:</a:t>
            </a:r>
          </a:p>
          <a:p>
            <a:r>
              <a:rPr lang="tr-TR" sz="1200" dirty="0" smtClean="0"/>
              <a:t>Coğrafi </a:t>
            </a:r>
            <a:r>
              <a:rPr lang="tr-TR" sz="1200" dirty="0"/>
              <a:t>Konum: Birçok Türk devleti denizlere kıyısı olan bölgelerde yaşamıştır.</a:t>
            </a:r>
          </a:p>
          <a:p>
            <a:r>
              <a:rPr lang="tr-TR" sz="1200" dirty="0"/>
              <a:t>Ekonomik Faydalar: Deniz ticareti, ekonomik büyüme ve refah için önemli bir kaynaktır.</a:t>
            </a:r>
          </a:p>
          <a:p>
            <a:r>
              <a:rPr lang="tr-TR" sz="1200" dirty="0"/>
              <a:t>Askeri Güç: Güçlü bir donanma, denizlerde hakimiyet kurmak ve düşmanlara karşı savunma yapmak için gereklidir.</a:t>
            </a:r>
          </a:p>
          <a:p>
            <a:r>
              <a:rPr lang="tr-TR" sz="1200" dirty="0"/>
              <a:t>Kültürel Etkileşim: Denizcilik, farklı kültürlerle tanışmak ve bilgi alışverişinde bulunmak için önemli bir araçtır.</a:t>
            </a:r>
          </a:p>
          <a:p>
            <a:r>
              <a:rPr lang="tr-TR" sz="1200" dirty="0"/>
              <a:t>Sonuç olarak, Türkler tarih boyunca denizlerle iç içe yaşamış ve denizcilikte önemli başarılara imza atmışlardır. Denizcilik, Türklerin kültürel, ekonomik ve askeri hayatında önemli bir yer tutmuştur.</a:t>
            </a:r>
          </a:p>
          <a:p>
            <a:pPr marL="0" indent="0">
              <a:buNone/>
            </a:pPr>
            <a:r>
              <a:rPr lang="tr-TR" sz="1200" b="1" dirty="0" smtClean="0"/>
              <a:t>Daha </a:t>
            </a:r>
            <a:r>
              <a:rPr lang="tr-TR" sz="1200" b="1" dirty="0"/>
              <a:t>fazla bilgi için şu kaynaklara göz atabilirsiniz:</a:t>
            </a:r>
          </a:p>
          <a:p>
            <a:r>
              <a:rPr lang="tr-TR" sz="1200" dirty="0" err="1" smtClean="0"/>
              <a:t>DergiPark</a:t>
            </a:r>
            <a:r>
              <a:rPr lang="tr-TR" sz="1200" dirty="0"/>
              <a:t>: </a:t>
            </a:r>
            <a:r>
              <a:rPr lang="tr-TR" sz="1200" dirty="0">
                <a:hlinkClick r:id="rId2"/>
              </a:rPr>
              <a:t>https://</a:t>
            </a:r>
            <a:r>
              <a:rPr lang="tr-TR" sz="1200" dirty="0" smtClean="0">
                <a:hlinkClick r:id="rId2"/>
              </a:rPr>
              <a:t>dergipark.org.tr/tr/download/article-file/273691</a:t>
            </a:r>
            <a:endParaRPr lang="tr-TR" sz="1200" dirty="0" smtClean="0"/>
          </a:p>
          <a:p>
            <a:r>
              <a:rPr lang="tr-TR" sz="1200" dirty="0" smtClean="0"/>
              <a:t>Deniz </a:t>
            </a:r>
            <a:r>
              <a:rPr lang="tr-TR" sz="1200" dirty="0"/>
              <a:t>Bülten: </a:t>
            </a:r>
            <a:r>
              <a:rPr lang="tr-TR" sz="1200" dirty="0">
                <a:hlinkClick r:id="rId3"/>
              </a:rPr>
              <a:t>https://</a:t>
            </a:r>
            <a:r>
              <a:rPr lang="tr-TR" sz="1200" dirty="0" smtClean="0">
                <a:hlinkClick r:id="rId3"/>
              </a:rPr>
              <a:t>www.denizbulten.com/turkler-ve-deniz-54195h.htm</a:t>
            </a:r>
            <a:endParaRPr lang="tr-TR" sz="1200" dirty="0" smtClean="0"/>
          </a:p>
          <a:p>
            <a:endParaRPr lang="tr-TR" sz="12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57851267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634082"/>
          </a:xfrm>
        </p:spPr>
        <p:txBody>
          <a:bodyPr>
            <a:normAutofit fontScale="90000"/>
          </a:bodyPr>
          <a:lstStyle/>
          <a:p>
            <a:r>
              <a:rPr lang="tr-TR" b="1" dirty="0" smtClean="0"/>
              <a:t/>
            </a:r>
            <a:br>
              <a:rPr lang="tr-TR" b="1" dirty="0" smtClean="0"/>
            </a:br>
            <a:r>
              <a:rPr lang="tr-TR" b="1" dirty="0" smtClean="0">
                <a:solidFill>
                  <a:srgbClr val="C00000"/>
                </a:solidFill>
              </a:rPr>
              <a:t>Anayurt Türkistan'da </a:t>
            </a:r>
            <a:r>
              <a:rPr lang="tr-TR" b="1" dirty="0">
                <a:solidFill>
                  <a:srgbClr val="C00000"/>
                </a:solidFill>
              </a:rPr>
              <a:t>Denizcilik</a:t>
            </a:r>
            <a:r>
              <a:rPr lang="tr-TR" dirty="0">
                <a:solidFill>
                  <a:srgbClr val="C00000"/>
                </a:solidFill>
              </a:rPr>
              <a:t/>
            </a:r>
            <a:br>
              <a:rPr lang="tr-TR" dirty="0">
                <a:solidFill>
                  <a:srgbClr val="C00000"/>
                </a:solidFill>
              </a:rPr>
            </a:br>
            <a:endParaRPr lang="tr-TR" dirty="0">
              <a:solidFill>
                <a:srgbClr val="C00000"/>
              </a:solidFill>
            </a:endParaRPr>
          </a:p>
        </p:txBody>
      </p:sp>
      <p:sp>
        <p:nvSpPr>
          <p:cNvPr id="3" name="İçerik Yer Tutucusu 2"/>
          <p:cNvSpPr>
            <a:spLocks noGrp="1"/>
          </p:cNvSpPr>
          <p:nvPr>
            <p:ph idx="1"/>
          </p:nvPr>
        </p:nvSpPr>
        <p:spPr>
          <a:xfrm>
            <a:off x="457200" y="1196752"/>
            <a:ext cx="8229600" cy="5256584"/>
          </a:xfrm>
        </p:spPr>
        <p:txBody>
          <a:bodyPr>
            <a:normAutofit fontScale="85000" lnSpcReduction="20000"/>
          </a:bodyPr>
          <a:lstStyle/>
          <a:p>
            <a:pPr marL="0" indent="0">
              <a:buNone/>
            </a:pPr>
            <a:r>
              <a:rPr lang="tr-TR" dirty="0" smtClean="0"/>
              <a:t>Türklerin </a:t>
            </a:r>
            <a:r>
              <a:rPr lang="tr-TR" dirty="0"/>
              <a:t>denizcilik faaliyetleri anayurt Türkistan' da başlamış olmalıdır. </a:t>
            </a:r>
            <a:endParaRPr lang="tr-TR" dirty="0" smtClean="0"/>
          </a:p>
          <a:p>
            <a:pPr marL="0" indent="0">
              <a:buNone/>
            </a:pPr>
            <a:endParaRPr lang="tr-TR" dirty="0" smtClean="0"/>
          </a:p>
          <a:p>
            <a:r>
              <a:rPr lang="tr-TR" dirty="0" smtClean="0"/>
              <a:t>Burada </a:t>
            </a:r>
            <a:r>
              <a:rPr lang="tr-TR" dirty="0"/>
              <a:t>Aral, </a:t>
            </a:r>
            <a:r>
              <a:rPr lang="tr-TR" dirty="0" err="1"/>
              <a:t>Balkaş</a:t>
            </a:r>
            <a:r>
              <a:rPr lang="tr-TR" dirty="0"/>
              <a:t>, </a:t>
            </a:r>
            <a:r>
              <a:rPr lang="tr-TR" dirty="0" err="1"/>
              <a:t>Isıg</a:t>
            </a:r>
            <a:r>
              <a:rPr lang="tr-TR" dirty="0"/>
              <a:t>-Göl gibi büyük göller; </a:t>
            </a:r>
            <a:endParaRPr lang="tr-TR" dirty="0" smtClean="0"/>
          </a:p>
          <a:p>
            <a:r>
              <a:rPr lang="tr-TR" dirty="0" smtClean="0"/>
              <a:t>Hazar </a:t>
            </a:r>
            <a:r>
              <a:rPr lang="tr-TR" dirty="0"/>
              <a:t>Denizi gibi kıyılarına ulaştıkları bir iç deniz; </a:t>
            </a:r>
            <a:endParaRPr lang="tr-TR" dirty="0" smtClean="0"/>
          </a:p>
          <a:p>
            <a:r>
              <a:rPr lang="tr-TR" dirty="0" smtClean="0"/>
              <a:t>Ural</a:t>
            </a:r>
            <a:r>
              <a:rPr lang="tr-TR" dirty="0"/>
              <a:t>, </a:t>
            </a:r>
            <a:r>
              <a:rPr lang="tr-TR" dirty="0" smtClean="0"/>
              <a:t>Topal</a:t>
            </a:r>
            <a:r>
              <a:rPr lang="tr-TR" dirty="0"/>
              <a:t>, </a:t>
            </a:r>
            <a:r>
              <a:rPr lang="tr-TR" dirty="0" err="1"/>
              <a:t>Sir</a:t>
            </a:r>
            <a:r>
              <a:rPr lang="tr-TR" dirty="0"/>
              <a:t> Derya, </a:t>
            </a:r>
            <a:r>
              <a:rPr lang="tr-TR" dirty="0" err="1"/>
              <a:t>Amu</a:t>
            </a:r>
            <a:r>
              <a:rPr lang="tr-TR" dirty="0"/>
              <a:t> Derya vb. gibi </a:t>
            </a:r>
            <a:r>
              <a:rPr lang="tr-TR" b="1" dirty="0" smtClean="0"/>
              <a:t>sekiz tanesi 1000 km'nin üzerinde, kırk tanesi de 500 km’nin üzerinde uzunluğa sahip</a:t>
            </a:r>
            <a:r>
              <a:rPr lang="tr-TR" dirty="0" smtClean="0"/>
              <a:t> </a:t>
            </a:r>
            <a:r>
              <a:rPr lang="tr-TR" b="1" dirty="0" smtClean="0">
                <a:solidFill>
                  <a:srgbClr val="C00000"/>
                </a:solidFill>
              </a:rPr>
              <a:t>4500 </a:t>
            </a:r>
            <a:r>
              <a:rPr lang="tr-TR" b="1" dirty="0">
                <a:solidFill>
                  <a:srgbClr val="C00000"/>
                </a:solidFill>
              </a:rPr>
              <a:t>adet nehir </a:t>
            </a:r>
            <a:r>
              <a:rPr lang="tr-TR" dirty="0"/>
              <a:t>mevcuttur. </a:t>
            </a:r>
            <a:endParaRPr lang="tr-TR" dirty="0" smtClean="0"/>
          </a:p>
          <a:p>
            <a:endParaRPr lang="tr-TR" dirty="0" smtClean="0"/>
          </a:p>
          <a:p>
            <a:pPr marL="0" indent="0">
              <a:buNone/>
            </a:pPr>
            <a:r>
              <a:rPr lang="tr-TR" dirty="0" smtClean="0"/>
              <a:t>Bu </a:t>
            </a:r>
            <a:r>
              <a:rPr lang="tr-TR" dirty="0"/>
              <a:t>kadar </a:t>
            </a:r>
            <a:r>
              <a:rPr lang="tr-TR" b="1" dirty="0">
                <a:solidFill>
                  <a:srgbClr val="C00000"/>
                </a:solidFill>
              </a:rPr>
              <a:t>geniş bir su şebekesine sahip olan Türkistan' da </a:t>
            </a:r>
            <a:r>
              <a:rPr lang="tr-TR" dirty="0"/>
              <a:t>insanların suları sadece günlük ihtiyaçları için kullanmadıkları, bunlardan mal ve insan ulaşımı konusunda yararlandıkları görülmektedir.</a:t>
            </a:r>
          </a:p>
          <a:p>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6002585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130026"/>
          </a:xfrm>
        </p:spPr>
        <p:txBody>
          <a:bodyPr>
            <a:normAutofit fontScale="90000"/>
          </a:bodyPr>
          <a:lstStyle/>
          <a:p>
            <a:r>
              <a:rPr lang="tr-TR" dirty="0" err="1" smtClean="0"/>
              <a:t>Ohotsk</a:t>
            </a:r>
            <a:r>
              <a:rPr lang="tr-TR" dirty="0" smtClean="0"/>
              <a:t> Denizinden Akdeniz’e</a:t>
            </a:r>
            <a:endParaRPr lang="tr-TR" dirty="0"/>
          </a:p>
        </p:txBody>
      </p:sp>
      <p:sp>
        <p:nvSpPr>
          <p:cNvPr id="3" name="İçerik Yer Tutucusu 2"/>
          <p:cNvSpPr>
            <a:spLocks noGrp="1"/>
          </p:cNvSpPr>
          <p:nvPr>
            <p:ph idx="1"/>
          </p:nvPr>
        </p:nvSpPr>
        <p:spPr>
          <a:xfrm>
            <a:off x="467544" y="476672"/>
            <a:ext cx="8496944" cy="6165304"/>
          </a:xfrm>
        </p:spPr>
        <p:txBody>
          <a:bodyPr>
            <a:normAutofit fontScale="77500" lnSpcReduction="20000"/>
          </a:bodyPr>
          <a:lstStyle/>
          <a:p>
            <a:pPr marL="0" indent="0">
              <a:buNone/>
            </a:pPr>
            <a:endParaRPr lang="tr-TR" sz="2000" b="1" dirty="0" smtClean="0"/>
          </a:p>
          <a:p>
            <a:pPr marL="0" indent="0">
              <a:buNone/>
            </a:pPr>
            <a:r>
              <a:rPr lang="tr-TR" sz="2000" b="1" dirty="0" smtClean="0"/>
              <a:t>Oğuz </a:t>
            </a:r>
            <a:r>
              <a:rPr lang="tr-TR" sz="2000" b="1" dirty="0"/>
              <a:t>Kağan destanı</a:t>
            </a:r>
            <a:r>
              <a:rPr lang="tr-TR" sz="2000" dirty="0"/>
              <a:t> göl, deniz, ırmak boylarını sahne edinir ve “daha deniz, daha ırmak” hedefini hep canlı tutar. Toprakların, karaların değil de deniz ve ırmakların hedef olarak gösterilmesi kayda değerdir ve uzak diyarların, ufuk ötelerinin işaret edildiğini göstermektedir. </a:t>
            </a:r>
            <a:endParaRPr lang="tr-TR" sz="2000" dirty="0" smtClean="0"/>
          </a:p>
          <a:p>
            <a:pPr marL="0" indent="0">
              <a:buNone/>
            </a:pPr>
            <a:r>
              <a:rPr lang="tr-TR" sz="2000" b="1" dirty="0" smtClean="0"/>
              <a:t>Bilge </a:t>
            </a:r>
            <a:r>
              <a:rPr lang="tr-TR" sz="2000" b="1" dirty="0" err="1"/>
              <a:t>Tonyukuk</a:t>
            </a:r>
            <a:r>
              <a:rPr lang="tr-TR" sz="2000" dirty="0"/>
              <a:t> ise yazıtında </a:t>
            </a:r>
            <a:r>
              <a:rPr lang="tr-TR" sz="2000" dirty="0" err="1"/>
              <a:t>talaya</a:t>
            </a:r>
            <a:r>
              <a:rPr lang="tr-TR" sz="2000" dirty="0"/>
              <a:t>, okyanusa değinerek su ile </a:t>
            </a:r>
            <a:r>
              <a:rPr lang="tr-TR" sz="2000" dirty="0" err="1"/>
              <a:t>ilişikliğimizi</a:t>
            </a:r>
            <a:r>
              <a:rPr lang="tr-TR" sz="2000" dirty="0"/>
              <a:t> daha da derinleştirir. Üç kıtanın deniz kıyılarına da ulaşan Türkler, denizleri de kültürlerinde </a:t>
            </a:r>
            <a:r>
              <a:rPr lang="tr-TR" sz="2000" dirty="0" smtClean="0"/>
              <a:t>derin </a:t>
            </a:r>
            <a:r>
              <a:rPr lang="tr-TR" sz="2000" dirty="0"/>
              <a:t>anlamları bulunan ak, kara, kızıl, gök renkleri ile isimlendirirler. </a:t>
            </a:r>
            <a:endParaRPr lang="tr-TR" sz="2000" dirty="0" smtClean="0"/>
          </a:p>
          <a:p>
            <a:pPr marL="0" indent="0">
              <a:buNone/>
            </a:pPr>
            <a:endParaRPr lang="tr-TR" sz="2000" dirty="0" smtClean="0"/>
          </a:p>
          <a:p>
            <a:pPr marL="0" indent="0">
              <a:buNone/>
            </a:pPr>
            <a:r>
              <a:rPr lang="tr-TR" sz="2000" dirty="0" smtClean="0"/>
              <a:t>MÖ </a:t>
            </a:r>
            <a:r>
              <a:rPr lang="tr-TR" sz="2000" dirty="0"/>
              <a:t>1200’lerden itibaren </a:t>
            </a:r>
            <a:r>
              <a:rPr lang="tr-TR" sz="2000" b="1" dirty="0"/>
              <a:t>Büyük Okyanus’un (Pasifik) </a:t>
            </a:r>
            <a:r>
              <a:rPr lang="tr-TR" sz="2000" b="1" dirty="0" err="1"/>
              <a:t>Ohotsk</a:t>
            </a:r>
            <a:r>
              <a:rPr lang="tr-TR" sz="2000" b="1" dirty="0"/>
              <a:t> Denizi </a:t>
            </a:r>
            <a:r>
              <a:rPr lang="tr-TR" sz="2000" dirty="0"/>
              <a:t>kıyılarında faaliyet gösteren </a:t>
            </a:r>
            <a:r>
              <a:rPr lang="tr-TR" sz="2000" b="1" dirty="0"/>
              <a:t>Hun atalarla </a:t>
            </a:r>
            <a:r>
              <a:rPr lang="tr-TR" sz="2000" dirty="0"/>
              <a:t>başlayan yolculuk, böylece üç kıtanın denizlerine kadar uzanır ve 868 yılında Mısır’da </a:t>
            </a:r>
            <a:r>
              <a:rPr lang="tr-TR" sz="2000" dirty="0" err="1"/>
              <a:t>Tolunoğulları</a:t>
            </a:r>
            <a:r>
              <a:rPr lang="tr-TR" sz="2000" dirty="0"/>
              <a:t> tarafından kurulan Türk devleti ile Akdeniz kıyılarına ulaşılır.</a:t>
            </a:r>
          </a:p>
          <a:p>
            <a:pPr marL="0" indent="0">
              <a:buNone/>
            </a:pPr>
            <a:endParaRPr lang="tr-TR" sz="2000" dirty="0"/>
          </a:p>
          <a:p>
            <a:pPr marL="0" indent="0" algn="ctr">
              <a:buNone/>
            </a:pPr>
            <a:r>
              <a:rPr lang="tr-TR" sz="2000" dirty="0" smtClean="0"/>
              <a:t>Milâttan </a:t>
            </a:r>
            <a:r>
              <a:rPr lang="tr-TR" sz="2000" dirty="0"/>
              <a:t>önce</a:t>
            </a:r>
          </a:p>
          <a:p>
            <a:pPr marL="0" indent="0" algn="ctr">
              <a:buNone/>
            </a:pPr>
            <a:r>
              <a:rPr lang="tr-TR" sz="2000" dirty="0" err="1"/>
              <a:t>Binikiyüzlü</a:t>
            </a:r>
            <a:r>
              <a:rPr lang="tr-TR" sz="2000" dirty="0"/>
              <a:t> yıllar</a:t>
            </a:r>
          </a:p>
          <a:p>
            <a:pPr marL="0" indent="0" algn="ctr">
              <a:buNone/>
            </a:pPr>
            <a:r>
              <a:rPr lang="tr-TR" sz="2000" dirty="0"/>
              <a:t>Pasifik Okyanusu</a:t>
            </a:r>
          </a:p>
          <a:p>
            <a:pPr marL="0" indent="0" algn="ctr">
              <a:buNone/>
            </a:pPr>
            <a:r>
              <a:rPr lang="tr-TR" sz="2000" dirty="0" err="1"/>
              <a:t>Ohotsk</a:t>
            </a:r>
            <a:r>
              <a:rPr lang="tr-TR" sz="2000" dirty="0"/>
              <a:t> kıyılarında</a:t>
            </a:r>
          </a:p>
          <a:p>
            <a:pPr marL="0" indent="0" algn="ctr">
              <a:buNone/>
            </a:pPr>
            <a:endParaRPr lang="tr-TR" sz="2000" dirty="0"/>
          </a:p>
          <a:p>
            <a:pPr marL="0" indent="0" algn="ctr">
              <a:buNone/>
            </a:pPr>
            <a:r>
              <a:rPr lang="tr-TR" sz="2000" dirty="0"/>
              <a:t>Hunlar Atalar</a:t>
            </a:r>
          </a:p>
          <a:p>
            <a:pPr marL="0" indent="0" algn="ctr">
              <a:buNone/>
            </a:pPr>
            <a:r>
              <a:rPr lang="tr-TR" sz="2000" dirty="0"/>
              <a:t>Kadınlar Çocuklar</a:t>
            </a:r>
          </a:p>
          <a:p>
            <a:pPr marL="0" indent="0" algn="ctr">
              <a:buNone/>
            </a:pPr>
            <a:r>
              <a:rPr lang="tr-TR" sz="2000" dirty="0"/>
              <a:t>Geyikler, </a:t>
            </a:r>
            <a:r>
              <a:rPr lang="tr-TR" sz="2000" dirty="0" err="1"/>
              <a:t>Tabışkanlar</a:t>
            </a:r>
            <a:endParaRPr lang="tr-TR" sz="2000" dirty="0"/>
          </a:p>
          <a:p>
            <a:pPr marL="0" indent="0" algn="ctr">
              <a:buNone/>
            </a:pPr>
            <a:r>
              <a:rPr lang="tr-TR" sz="2000" dirty="0"/>
              <a:t>Küçük Asya’dan</a:t>
            </a:r>
          </a:p>
          <a:p>
            <a:pPr marL="0" indent="0" algn="ctr">
              <a:buNone/>
            </a:pPr>
            <a:r>
              <a:rPr lang="tr-TR" sz="2000" dirty="0"/>
              <a:t>Büyük Asya’ya</a:t>
            </a:r>
          </a:p>
          <a:p>
            <a:pPr marL="0" indent="0" algn="ctr">
              <a:buNone/>
            </a:pPr>
            <a:endParaRPr lang="tr-TR" sz="2000" dirty="0"/>
          </a:p>
          <a:p>
            <a:pPr marL="0" indent="0" algn="ctr">
              <a:buNone/>
            </a:pPr>
            <a:r>
              <a:rPr lang="tr-TR" sz="2000" dirty="0"/>
              <a:t>Okyanus’a yol olurlar</a:t>
            </a:r>
          </a:p>
          <a:p>
            <a:pPr marL="0" indent="0" algn="ctr">
              <a:buNone/>
            </a:pPr>
            <a:r>
              <a:rPr lang="tr-TR" sz="2000" dirty="0"/>
              <a:t>Irmaklar, Beş Denizler</a:t>
            </a:r>
          </a:p>
          <a:p>
            <a:pPr marL="0" indent="0" algn="ctr">
              <a:buNone/>
            </a:pPr>
            <a:r>
              <a:rPr lang="tr-TR" sz="2000" dirty="0"/>
              <a:t>Bizim Denizler</a:t>
            </a:r>
          </a:p>
        </p:txBody>
      </p:sp>
      <p:pic>
        <p:nvPicPr>
          <p:cNvPr id="4" name="Resim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6" y="3068960"/>
            <a:ext cx="3096344" cy="2376264"/>
          </a:xfrm>
          <a:prstGeom prst="rect">
            <a:avLst/>
          </a:prstGeom>
        </p:spPr>
      </p:pic>
      <p:sp>
        <p:nvSpPr>
          <p:cNvPr id="5" name="Altbilgi Yer Tutucusu 4"/>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8113654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Bilgi </a:t>
            </a:r>
            <a:r>
              <a:rPr lang="tr-TR" dirty="0" smtClean="0"/>
              <a:t>Sudur, Kutadgu Bilig </a:t>
            </a:r>
            <a:r>
              <a:rPr lang="tr-TR" dirty="0"/>
              <a:t/>
            </a:r>
            <a:br>
              <a:rPr lang="tr-TR" dirty="0"/>
            </a:br>
            <a:endParaRPr lang="tr-TR" dirty="0"/>
          </a:p>
        </p:txBody>
      </p:sp>
      <p:sp>
        <p:nvSpPr>
          <p:cNvPr id="3" name="İçerik Yer Tutucusu 2"/>
          <p:cNvSpPr>
            <a:spLocks noGrp="1"/>
          </p:cNvSpPr>
          <p:nvPr>
            <p:ph idx="1"/>
          </p:nvPr>
        </p:nvSpPr>
        <p:spPr>
          <a:xfrm>
            <a:off x="457200" y="1268760"/>
            <a:ext cx="8507288" cy="5400600"/>
          </a:xfrm>
        </p:spPr>
        <p:txBody>
          <a:bodyPr>
            <a:normAutofit fontScale="40000" lnSpcReduction="20000"/>
          </a:bodyPr>
          <a:lstStyle/>
          <a:p>
            <a:pPr marL="0" indent="0">
              <a:buNone/>
            </a:pPr>
            <a:r>
              <a:rPr lang="tr-TR" sz="4000" dirty="0" smtClean="0"/>
              <a:t>Bilgi</a:t>
            </a:r>
            <a:r>
              <a:rPr lang="tr-TR" sz="4000" dirty="0"/>
              <a:t>, Kutadgu Bilig’de su aracılığı ile metaforik olarak anlaşılan kavramlardan biridir. Suyun doğayı beslemesi ve devamlı varlığını sürdürmesi ile bilginin insan zihnini beslemesi ve sonunun olmaması örtüşmektedir. Aşağıdaki beyitte bilgili kişinin sözü su aracılığı ile anlatılmaktadır: </a:t>
            </a:r>
            <a:endParaRPr lang="tr-TR" sz="4000" dirty="0" smtClean="0"/>
          </a:p>
          <a:p>
            <a:pPr marL="0" indent="0">
              <a:buNone/>
            </a:pPr>
            <a:endParaRPr lang="tr-TR" sz="4000" dirty="0"/>
          </a:p>
          <a:p>
            <a:pPr marL="0" indent="0">
              <a:buNone/>
            </a:pPr>
            <a:r>
              <a:rPr lang="tr-TR" sz="4000" b="1" dirty="0" err="1" smtClean="0">
                <a:latin typeface="Lucida Sans Typewriter" panose="020B0509030504030204" pitchFamily="49" charset="0"/>
              </a:rPr>
              <a:t>biliglig</a:t>
            </a:r>
            <a:r>
              <a:rPr lang="tr-TR" sz="4000" b="1" dirty="0" smtClean="0">
                <a:latin typeface="Lucida Sans Typewriter" panose="020B0509030504030204" pitchFamily="49" charset="0"/>
              </a:rPr>
              <a:t> </a:t>
            </a:r>
            <a:r>
              <a:rPr lang="tr-TR" sz="4000" b="1" dirty="0" err="1">
                <a:latin typeface="Lucida Sans Typewriter" panose="020B0509030504030204" pitchFamily="49" charset="0"/>
              </a:rPr>
              <a:t>sözi</a:t>
            </a:r>
            <a:r>
              <a:rPr lang="tr-TR" sz="4000" b="1" dirty="0">
                <a:latin typeface="Lucida Sans Typewriter" panose="020B0509030504030204" pitchFamily="49" charset="0"/>
              </a:rPr>
              <a:t> </a:t>
            </a:r>
            <a:r>
              <a:rPr lang="tr-TR" sz="4000" b="1" dirty="0" err="1">
                <a:latin typeface="Lucida Sans Typewriter" panose="020B0509030504030204" pitchFamily="49" charset="0"/>
              </a:rPr>
              <a:t>yirke</a:t>
            </a:r>
            <a:r>
              <a:rPr lang="tr-TR" sz="4000" b="1" dirty="0">
                <a:latin typeface="Lucida Sans Typewriter" panose="020B0509030504030204" pitchFamily="49" charset="0"/>
              </a:rPr>
              <a:t> </a:t>
            </a:r>
            <a:r>
              <a:rPr lang="tr-TR" sz="4000" b="1" dirty="0" err="1">
                <a:latin typeface="Lucida Sans Typewriter" panose="020B0509030504030204" pitchFamily="49" charset="0"/>
              </a:rPr>
              <a:t>suw</a:t>
            </a:r>
            <a:r>
              <a:rPr lang="tr-TR" sz="4000" b="1" dirty="0">
                <a:latin typeface="Lucida Sans Typewriter" panose="020B0509030504030204" pitchFamily="49" charset="0"/>
              </a:rPr>
              <a:t> </a:t>
            </a:r>
            <a:r>
              <a:rPr lang="tr-TR" sz="4000" b="1" dirty="0" err="1">
                <a:latin typeface="Lucida Sans Typewriter" panose="020B0509030504030204" pitchFamily="49" charset="0"/>
              </a:rPr>
              <a:t>teg</a:t>
            </a:r>
            <a:r>
              <a:rPr lang="tr-TR" sz="4000" b="1" dirty="0">
                <a:latin typeface="Lucida Sans Typewriter" panose="020B0509030504030204" pitchFamily="49" charset="0"/>
              </a:rPr>
              <a:t> </a:t>
            </a:r>
            <a:r>
              <a:rPr lang="tr-TR" sz="4000" b="1" dirty="0" err="1">
                <a:latin typeface="Lucida Sans Typewriter" panose="020B0509030504030204" pitchFamily="49" charset="0"/>
              </a:rPr>
              <a:t>turur</a:t>
            </a:r>
            <a:r>
              <a:rPr lang="tr-TR" sz="4000" b="1" dirty="0">
                <a:latin typeface="Lucida Sans Typewriter" panose="020B0509030504030204" pitchFamily="49" charset="0"/>
              </a:rPr>
              <a:t> akıtsa </a:t>
            </a:r>
            <a:r>
              <a:rPr lang="tr-TR" sz="4000" b="1" dirty="0" err="1">
                <a:latin typeface="Lucida Sans Typewriter" panose="020B0509030504030204" pitchFamily="49" charset="0"/>
              </a:rPr>
              <a:t>suwuġ</a:t>
            </a:r>
            <a:r>
              <a:rPr lang="tr-TR" sz="4000" b="1" dirty="0">
                <a:latin typeface="Lucida Sans Typewriter" panose="020B0509030504030204" pitchFamily="49" charset="0"/>
              </a:rPr>
              <a:t> </a:t>
            </a:r>
            <a:r>
              <a:rPr lang="tr-TR" sz="4000" b="1" dirty="0" err="1">
                <a:latin typeface="Lucida Sans Typewriter" panose="020B0509030504030204" pitchFamily="49" charset="0"/>
              </a:rPr>
              <a:t>yirde</a:t>
            </a:r>
            <a:r>
              <a:rPr lang="tr-TR" sz="4000" b="1" dirty="0">
                <a:latin typeface="Lucida Sans Typewriter" panose="020B0509030504030204" pitchFamily="49" charset="0"/>
              </a:rPr>
              <a:t> </a:t>
            </a:r>
            <a:r>
              <a:rPr lang="tr-TR" sz="4000" b="1" dirty="0" err="1">
                <a:latin typeface="Lucida Sans Typewriter" panose="020B0509030504030204" pitchFamily="49" charset="0"/>
              </a:rPr>
              <a:t>ni’met</a:t>
            </a:r>
            <a:r>
              <a:rPr lang="tr-TR" sz="4000" b="1" dirty="0">
                <a:latin typeface="Lucida Sans Typewriter" panose="020B0509030504030204" pitchFamily="49" charset="0"/>
              </a:rPr>
              <a:t> </a:t>
            </a:r>
            <a:r>
              <a:rPr lang="tr-TR" sz="4000" b="1" dirty="0" err="1">
                <a:latin typeface="Lucida Sans Typewriter" panose="020B0509030504030204" pitchFamily="49" charset="0"/>
              </a:rPr>
              <a:t>önür</a:t>
            </a:r>
            <a:r>
              <a:rPr lang="tr-TR" sz="4000" b="1" dirty="0">
                <a:latin typeface="Lucida Sans Typewriter" panose="020B0509030504030204" pitchFamily="49" charset="0"/>
              </a:rPr>
              <a:t> (KB: 972) </a:t>
            </a:r>
            <a:r>
              <a:rPr lang="tr-TR" sz="4000" b="1" dirty="0">
                <a:solidFill>
                  <a:srgbClr val="0070C0"/>
                </a:solidFill>
                <a:latin typeface="Lucida Sans Typewriter" panose="020B0509030504030204" pitchFamily="49" charset="0"/>
              </a:rPr>
              <a:t>“Bilgilinin sözü toprak için su gibidir; su verilince, yerden nimet çıkar” </a:t>
            </a:r>
            <a:r>
              <a:rPr lang="tr-TR" sz="4000" dirty="0"/>
              <a:t>(Arat, 1959: 81)</a:t>
            </a:r>
            <a:endParaRPr lang="tr-TR" sz="4000" dirty="0" smtClean="0"/>
          </a:p>
          <a:p>
            <a:pPr marL="0" indent="0">
              <a:buNone/>
            </a:pPr>
            <a:endParaRPr lang="tr-TR" sz="4000" dirty="0"/>
          </a:p>
          <a:p>
            <a:pPr marL="0" indent="0">
              <a:buNone/>
            </a:pPr>
            <a:r>
              <a:rPr lang="tr-TR" sz="4000" dirty="0" smtClean="0"/>
              <a:t>Aşağıdaki </a:t>
            </a:r>
            <a:r>
              <a:rPr lang="tr-TR" sz="4000" dirty="0"/>
              <a:t>beyitlerde bilgili kişinin sözünün sürekliliğini ve arılığını anlatmak için sudan yararlanılmıştır: </a:t>
            </a:r>
            <a:endParaRPr lang="tr-TR" sz="4000" dirty="0" smtClean="0"/>
          </a:p>
          <a:p>
            <a:pPr marL="0" indent="0">
              <a:buNone/>
            </a:pPr>
            <a:endParaRPr lang="tr-TR" sz="4000" dirty="0"/>
          </a:p>
          <a:p>
            <a:pPr marL="0" indent="0">
              <a:buNone/>
            </a:pPr>
            <a:r>
              <a:rPr lang="tr-TR" sz="4000" b="1" dirty="0" err="1" smtClean="0">
                <a:latin typeface="Lucida Sans Typewriter" panose="020B0509030504030204" pitchFamily="49" charset="0"/>
              </a:rPr>
              <a:t>üyük</a:t>
            </a:r>
            <a:r>
              <a:rPr lang="tr-TR" sz="4000" b="1" dirty="0" smtClean="0">
                <a:latin typeface="Lucida Sans Typewriter" panose="020B0509030504030204" pitchFamily="49" charset="0"/>
              </a:rPr>
              <a:t> </a:t>
            </a:r>
            <a:r>
              <a:rPr lang="tr-TR" sz="4000" b="1" dirty="0">
                <a:latin typeface="Lucida Sans Typewriter" panose="020B0509030504030204" pitchFamily="49" charset="0"/>
              </a:rPr>
              <a:t>çim </a:t>
            </a:r>
            <a:r>
              <a:rPr lang="tr-TR" sz="4000" b="1" dirty="0" err="1">
                <a:latin typeface="Lucida Sans Typewriter" panose="020B0509030504030204" pitchFamily="49" charset="0"/>
              </a:rPr>
              <a:t>osuġluġ</a:t>
            </a:r>
            <a:r>
              <a:rPr lang="tr-TR" sz="4000" b="1" dirty="0">
                <a:latin typeface="Lucida Sans Typewriter" panose="020B0509030504030204" pitchFamily="49" charset="0"/>
              </a:rPr>
              <a:t> </a:t>
            </a:r>
            <a:r>
              <a:rPr lang="tr-TR" sz="4000" b="1" dirty="0" err="1">
                <a:latin typeface="Lucida Sans Typewriter" panose="020B0509030504030204" pitchFamily="49" charset="0"/>
              </a:rPr>
              <a:t>bolur</a:t>
            </a:r>
            <a:r>
              <a:rPr lang="tr-TR" sz="4000" b="1" dirty="0">
                <a:latin typeface="Lucida Sans Typewriter" panose="020B0509030504030204" pitchFamily="49" charset="0"/>
              </a:rPr>
              <a:t> bilgeler çıkar </a:t>
            </a:r>
            <a:r>
              <a:rPr lang="tr-TR" sz="4000" b="1" dirty="0" err="1">
                <a:latin typeface="Lucida Sans Typewriter" panose="020B0509030504030204" pitchFamily="49" charset="0"/>
              </a:rPr>
              <a:t>suw</a:t>
            </a:r>
            <a:r>
              <a:rPr lang="tr-TR" sz="4000" b="1" dirty="0">
                <a:latin typeface="Lucida Sans Typewriter" panose="020B0509030504030204" pitchFamily="49" charset="0"/>
              </a:rPr>
              <a:t> </a:t>
            </a:r>
            <a:r>
              <a:rPr lang="tr-TR" sz="4000" b="1" dirty="0" err="1">
                <a:latin typeface="Lucida Sans Typewriter" panose="020B0509030504030204" pitchFamily="49" charset="0"/>
              </a:rPr>
              <a:t>kayuda</a:t>
            </a:r>
            <a:r>
              <a:rPr lang="tr-TR" sz="4000" b="1" dirty="0">
                <a:latin typeface="Lucida Sans Typewriter" panose="020B0509030504030204" pitchFamily="49" charset="0"/>
              </a:rPr>
              <a:t> adak tepseler (KB: 974) </a:t>
            </a:r>
            <a:r>
              <a:rPr lang="tr-TR" sz="4000" b="1" dirty="0">
                <a:solidFill>
                  <a:srgbClr val="0070C0"/>
                </a:solidFill>
                <a:latin typeface="Lucida Sans Typewriter" panose="020B0509030504030204" pitchFamily="49" charset="0"/>
              </a:rPr>
              <a:t>“Âlimler sulak yerlere benzerler; nereye ayak vururlarsa, oradan su çıkar” </a:t>
            </a:r>
            <a:r>
              <a:rPr lang="tr-TR" sz="4000" dirty="0"/>
              <a:t>(Arat, 1959: 81) </a:t>
            </a:r>
            <a:endParaRPr lang="tr-TR" sz="4000" dirty="0" smtClean="0"/>
          </a:p>
          <a:p>
            <a:pPr marL="0" indent="0">
              <a:buNone/>
            </a:pPr>
            <a:endParaRPr lang="tr-TR" sz="4000" dirty="0"/>
          </a:p>
          <a:p>
            <a:pPr marL="0" indent="0">
              <a:buNone/>
            </a:pPr>
            <a:r>
              <a:rPr lang="tr-TR" sz="4000" b="1" dirty="0" smtClean="0">
                <a:latin typeface="Lucida Sans Typewriter" panose="020B0509030504030204" pitchFamily="49" charset="0"/>
              </a:rPr>
              <a:t>Akan </a:t>
            </a:r>
            <a:r>
              <a:rPr lang="tr-TR" sz="4000" b="1" dirty="0">
                <a:latin typeface="Lucida Sans Typewriter" panose="020B0509030504030204" pitchFamily="49" charset="0"/>
              </a:rPr>
              <a:t>duru pınarın suyunun sürekliliği bilginin sonsuzluğu ile örtüşmektedir: </a:t>
            </a:r>
            <a:endParaRPr lang="tr-TR" sz="4000" b="1" dirty="0" smtClean="0">
              <a:latin typeface="Lucida Sans Typewriter" panose="020B0509030504030204" pitchFamily="49" charset="0"/>
            </a:endParaRPr>
          </a:p>
          <a:p>
            <a:pPr marL="0" indent="0">
              <a:buNone/>
            </a:pPr>
            <a:endParaRPr lang="tr-TR" sz="4000" b="1" dirty="0" smtClean="0">
              <a:latin typeface="Lucida Sans Typewriter" panose="020B0509030504030204" pitchFamily="49" charset="0"/>
            </a:endParaRPr>
          </a:p>
          <a:p>
            <a:pPr marL="0" indent="0">
              <a:buNone/>
            </a:pPr>
            <a:r>
              <a:rPr lang="tr-TR" sz="4000" b="1" dirty="0" err="1" smtClean="0">
                <a:latin typeface="Lucida Sans Typewriter" panose="020B0509030504030204" pitchFamily="49" charset="0"/>
              </a:rPr>
              <a:t>biliglig</a:t>
            </a:r>
            <a:r>
              <a:rPr lang="tr-TR" sz="4000" b="1" dirty="0" smtClean="0">
                <a:latin typeface="Lucida Sans Typewriter" panose="020B0509030504030204" pitchFamily="49" charset="0"/>
              </a:rPr>
              <a:t> </a:t>
            </a:r>
            <a:r>
              <a:rPr lang="tr-TR" sz="4000" b="1" dirty="0" err="1">
                <a:latin typeface="Lucida Sans Typewriter" panose="020B0509030504030204" pitchFamily="49" charset="0"/>
              </a:rPr>
              <a:t>kişining</a:t>
            </a:r>
            <a:r>
              <a:rPr lang="tr-TR" sz="4000" b="1" dirty="0">
                <a:latin typeface="Lucida Sans Typewriter" panose="020B0509030504030204" pitchFamily="49" charset="0"/>
              </a:rPr>
              <a:t> </a:t>
            </a:r>
            <a:r>
              <a:rPr lang="tr-TR" sz="4000" b="1" dirty="0" err="1">
                <a:latin typeface="Lucida Sans Typewriter" panose="020B0509030504030204" pitchFamily="49" charset="0"/>
              </a:rPr>
              <a:t>sawı</a:t>
            </a:r>
            <a:r>
              <a:rPr lang="tr-TR" sz="4000" b="1" dirty="0">
                <a:latin typeface="Lucida Sans Typewriter" panose="020B0509030504030204" pitchFamily="49" charset="0"/>
              </a:rPr>
              <a:t> </a:t>
            </a:r>
            <a:r>
              <a:rPr lang="tr-TR" sz="4000" b="1" dirty="0" err="1">
                <a:latin typeface="Lucida Sans Typewriter" panose="020B0509030504030204" pitchFamily="49" charset="0"/>
              </a:rPr>
              <a:t>eksümez</a:t>
            </a:r>
            <a:r>
              <a:rPr lang="tr-TR" sz="4000" b="1" dirty="0">
                <a:latin typeface="Lucida Sans Typewriter" panose="020B0509030504030204" pitchFamily="49" charset="0"/>
              </a:rPr>
              <a:t> </a:t>
            </a:r>
            <a:r>
              <a:rPr lang="tr-TR" sz="4000" b="1" dirty="0" err="1">
                <a:latin typeface="Lucida Sans Typewriter" panose="020B0509030504030204" pitchFamily="49" charset="0"/>
              </a:rPr>
              <a:t>akıġlı</a:t>
            </a:r>
            <a:r>
              <a:rPr lang="tr-TR" sz="4000" b="1" dirty="0">
                <a:latin typeface="Lucida Sans Typewriter" panose="020B0509030504030204" pitchFamily="49" charset="0"/>
              </a:rPr>
              <a:t> süzük </a:t>
            </a:r>
            <a:r>
              <a:rPr lang="tr-TR" sz="4000" b="1" dirty="0" err="1">
                <a:latin typeface="Lucida Sans Typewriter" panose="020B0509030504030204" pitchFamily="49" charset="0"/>
              </a:rPr>
              <a:t>yul</a:t>
            </a:r>
            <a:r>
              <a:rPr lang="tr-TR" sz="4000" b="1" dirty="0">
                <a:latin typeface="Lucida Sans Typewriter" panose="020B0509030504030204" pitchFamily="49" charset="0"/>
              </a:rPr>
              <a:t> </a:t>
            </a:r>
            <a:r>
              <a:rPr lang="tr-TR" sz="4000" b="1" dirty="0" err="1">
                <a:latin typeface="Lucida Sans Typewriter" panose="020B0509030504030204" pitchFamily="49" charset="0"/>
              </a:rPr>
              <a:t>suwı</a:t>
            </a:r>
            <a:r>
              <a:rPr lang="tr-TR" sz="4000" b="1" dirty="0">
                <a:latin typeface="Lucida Sans Typewriter" panose="020B0509030504030204" pitchFamily="49" charset="0"/>
              </a:rPr>
              <a:t> </a:t>
            </a:r>
            <a:r>
              <a:rPr lang="tr-TR" sz="4000" b="1" dirty="0" err="1">
                <a:latin typeface="Lucida Sans Typewriter" panose="020B0509030504030204" pitchFamily="49" charset="0"/>
              </a:rPr>
              <a:t>eksümez</a:t>
            </a:r>
            <a:r>
              <a:rPr lang="tr-TR" sz="4000" b="1" dirty="0">
                <a:latin typeface="Lucida Sans Typewriter" panose="020B0509030504030204" pitchFamily="49" charset="0"/>
              </a:rPr>
              <a:t> (KB: 973) </a:t>
            </a:r>
            <a:r>
              <a:rPr lang="tr-TR" sz="4000" b="1" dirty="0">
                <a:solidFill>
                  <a:srgbClr val="0070C0"/>
                </a:solidFill>
                <a:latin typeface="Lucida Sans Typewriter" panose="020B0509030504030204" pitchFamily="49" charset="0"/>
              </a:rPr>
              <a:t>“Bilgili insanın sözü eksilmez; akan duru pınarın suyu kesilmez” </a:t>
            </a:r>
            <a:r>
              <a:rPr lang="tr-TR" sz="4000" dirty="0"/>
              <a:t>(Arat, 1959: 81</a:t>
            </a:r>
            <a:r>
              <a:rPr lang="tr-TR" sz="4000" dirty="0" smtClean="0"/>
              <a:t>)</a:t>
            </a:r>
          </a:p>
          <a:p>
            <a:pPr marL="0" indent="0">
              <a:buNone/>
            </a:pPr>
            <a:endParaRPr lang="tr-TR" sz="4000" dirty="0" smtClean="0"/>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3880528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dirty="0" smtClean="0">
                <a:solidFill>
                  <a:srgbClr val="C00000"/>
                </a:solidFill>
              </a:rPr>
              <a:t>Bilgi=Deniz, Kutadgu Bilig</a:t>
            </a:r>
            <a:endParaRPr lang="tr-TR" dirty="0">
              <a:solidFill>
                <a:srgbClr val="C00000"/>
              </a:solidFill>
            </a:endParaRPr>
          </a:p>
        </p:txBody>
      </p:sp>
      <p:sp>
        <p:nvSpPr>
          <p:cNvPr id="3" name="İçerik Yer Tutucusu 2"/>
          <p:cNvSpPr>
            <a:spLocks noGrp="1"/>
          </p:cNvSpPr>
          <p:nvPr>
            <p:ph idx="1"/>
          </p:nvPr>
        </p:nvSpPr>
        <p:spPr>
          <a:xfrm>
            <a:off x="457200" y="1124744"/>
            <a:ext cx="8435280" cy="5616624"/>
          </a:xfrm>
        </p:spPr>
        <p:txBody>
          <a:bodyPr>
            <a:normAutofit fontScale="85000" lnSpcReduction="10000"/>
          </a:bodyPr>
          <a:lstStyle/>
          <a:p>
            <a:pPr marL="0" indent="0">
              <a:buNone/>
            </a:pPr>
            <a:r>
              <a:rPr lang="tr-TR" dirty="0"/>
              <a:t>Aşağıdaki beyitte bilgi, deniz ile kavramlaştırılmıştır. Bilginin sonsuzluğu denizin uçsuz bucaksızlığı ile örtüşmektedir. İnsanın engin denizin suları karşısındaki durumu bir serçe ile anlatılarak serçenin engin denizin suyundan ancak kendi vücudunca yararlanabileceği ifade edilmektedir</a:t>
            </a:r>
            <a:r>
              <a:rPr lang="tr-TR" dirty="0" smtClean="0"/>
              <a:t>:</a:t>
            </a:r>
          </a:p>
          <a:p>
            <a:pPr marL="0" indent="0">
              <a:buNone/>
            </a:pPr>
            <a:endParaRPr lang="tr-TR" b="1" dirty="0" smtClean="0"/>
          </a:p>
          <a:p>
            <a:pPr marL="0" indent="0">
              <a:buNone/>
            </a:pPr>
            <a:r>
              <a:rPr lang="tr-TR" b="1" dirty="0" err="1" smtClean="0">
                <a:latin typeface="Lucida Sans Typewriter" panose="020B0509030504030204" pitchFamily="49" charset="0"/>
              </a:rPr>
              <a:t>bilig</a:t>
            </a:r>
            <a:r>
              <a:rPr lang="tr-TR" b="1" dirty="0" smtClean="0">
                <a:latin typeface="Lucida Sans Typewriter" panose="020B0509030504030204" pitchFamily="49" charset="0"/>
              </a:rPr>
              <a:t> </a:t>
            </a:r>
            <a:r>
              <a:rPr lang="tr-TR" b="1" dirty="0">
                <a:latin typeface="Lucida Sans Typewriter" panose="020B0509030504030204" pitchFamily="49" charset="0"/>
              </a:rPr>
              <a:t>bir </a:t>
            </a:r>
            <a:r>
              <a:rPr lang="tr-TR" b="1" dirty="0" err="1">
                <a:latin typeface="Lucida Sans Typewriter" panose="020B0509030504030204" pitchFamily="49" charset="0"/>
              </a:rPr>
              <a:t>tengiz</a:t>
            </a:r>
            <a:r>
              <a:rPr lang="tr-TR" b="1" dirty="0">
                <a:latin typeface="Lucida Sans Typewriter" panose="020B0509030504030204" pitchFamily="49" charset="0"/>
              </a:rPr>
              <a:t> ol </a:t>
            </a:r>
            <a:r>
              <a:rPr lang="tr-TR" b="1" dirty="0" err="1">
                <a:latin typeface="Lucida Sans Typewriter" panose="020B0509030504030204" pitchFamily="49" charset="0"/>
              </a:rPr>
              <a:t>uçı</a:t>
            </a:r>
            <a:r>
              <a:rPr lang="tr-TR" b="1" dirty="0">
                <a:latin typeface="Lucida Sans Typewriter" panose="020B0509030504030204" pitchFamily="49" charset="0"/>
              </a:rPr>
              <a:t> yok </a:t>
            </a:r>
            <a:r>
              <a:rPr lang="tr-TR" b="1" dirty="0" err="1">
                <a:latin typeface="Lucida Sans Typewriter" panose="020B0509030504030204" pitchFamily="49" charset="0"/>
              </a:rPr>
              <a:t>tüpi</a:t>
            </a:r>
            <a:r>
              <a:rPr lang="tr-TR" b="1" dirty="0">
                <a:latin typeface="Lucida Sans Typewriter" panose="020B0509030504030204" pitchFamily="49" charset="0"/>
              </a:rPr>
              <a:t> </a:t>
            </a:r>
            <a:r>
              <a:rPr lang="tr-TR" b="1" dirty="0" err="1">
                <a:latin typeface="Lucida Sans Typewriter" panose="020B0509030504030204" pitchFamily="49" charset="0"/>
              </a:rPr>
              <a:t>neçe</a:t>
            </a:r>
            <a:r>
              <a:rPr lang="tr-TR" b="1" dirty="0">
                <a:latin typeface="Lucida Sans Typewriter" panose="020B0509030504030204" pitchFamily="49" charset="0"/>
              </a:rPr>
              <a:t> </a:t>
            </a:r>
            <a:r>
              <a:rPr lang="tr-TR" b="1" dirty="0" err="1">
                <a:latin typeface="Lucida Sans Typewriter" panose="020B0509030504030204" pitchFamily="49" charset="0"/>
              </a:rPr>
              <a:t>suw</a:t>
            </a:r>
            <a:r>
              <a:rPr lang="tr-TR" b="1" dirty="0">
                <a:latin typeface="Lucida Sans Typewriter" panose="020B0509030504030204" pitchFamily="49" charset="0"/>
              </a:rPr>
              <a:t> </a:t>
            </a:r>
            <a:r>
              <a:rPr lang="tr-TR" b="1" dirty="0" err="1">
                <a:latin typeface="Lucida Sans Typewriter" panose="020B0509030504030204" pitchFamily="49" charset="0"/>
              </a:rPr>
              <a:t>kötürgey</a:t>
            </a:r>
            <a:r>
              <a:rPr lang="tr-TR" b="1" dirty="0">
                <a:latin typeface="Lucida Sans Typewriter" panose="020B0509030504030204" pitchFamily="49" charset="0"/>
              </a:rPr>
              <a:t> </a:t>
            </a:r>
            <a:r>
              <a:rPr lang="tr-TR" b="1" dirty="0" err="1">
                <a:latin typeface="Lucida Sans Typewriter" panose="020B0509030504030204" pitchFamily="49" charset="0"/>
              </a:rPr>
              <a:t>semürgük</a:t>
            </a:r>
            <a:r>
              <a:rPr lang="tr-TR" b="1" dirty="0">
                <a:latin typeface="Lucida Sans Typewriter" panose="020B0509030504030204" pitchFamily="49" charset="0"/>
              </a:rPr>
              <a:t> sora </a:t>
            </a:r>
            <a:r>
              <a:rPr lang="tr-TR" b="1" dirty="0"/>
              <a:t>(KB: 6609) </a:t>
            </a:r>
            <a:endParaRPr lang="tr-TR" b="1" dirty="0" smtClean="0"/>
          </a:p>
          <a:p>
            <a:pPr marL="0" indent="0">
              <a:buNone/>
            </a:pPr>
            <a:endParaRPr lang="tr-TR" b="1" dirty="0"/>
          </a:p>
          <a:p>
            <a:pPr marL="0" indent="0">
              <a:buNone/>
            </a:pPr>
            <a:r>
              <a:rPr lang="tr-TR" b="1" dirty="0" smtClean="0">
                <a:solidFill>
                  <a:srgbClr val="0070C0"/>
                </a:solidFill>
                <a:latin typeface="Lucida Sans Typewriter" panose="020B0509030504030204" pitchFamily="49" charset="0"/>
              </a:rPr>
              <a:t>“</a:t>
            </a:r>
            <a:r>
              <a:rPr lang="tr-TR" b="1" dirty="0">
                <a:solidFill>
                  <a:srgbClr val="0070C0"/>
                </a:solidFill>
                <a:latin typeface="Lucida Sans Typewriter" panose="020B0509030504030204" pitchFamily="49" charset="0"/>
              </a:rPr>
              <a:t>Bilgi bir denizdir, onun ucu-bucağı yoktur; serçe emse emse bundan ağzına ne kadar su alabilir” </a:t>
            </a:r>
            <a:r>
              <a:rPr lang="tr-TR" b="1" dirty="0"/>
              <a:t>(Arat, 1959: 474</a:t>
            </a:r>
            <a:r>
              <a:rPr lang="tr-TR" b="1" dirty="0" smtClean="0"/>
              <a:t>)</a:t>
            </a:r>
          </a:p>
          <a:p>
            <a:pPr marL="0" indent="0">
              <a:buNone/>
            </a:pPr>
            <a:endParaRPr lang="tr-TR"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18119464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90066"/>
          </a:xfrm>
        </p:spPr>
        <p:txBody>
          <a:bodyPr>
            <a:normAutofit fontScale="90000"/>
          </a:bodyPr>
          <a:lstStyle/>
          <a:p>
            <a:pPr marL="0" indent="0"/>
            <a:r>
              <a:rPr lang="tr-TR" dirty="0"/>
              <a:t/>
            </a:r>
            <a:br>
              <a:rPr lang="tr-TR" dirty="0"/>
            </a:br>
            <a:r>
              <a:rPr lang="tr-TR" sz="2700" dirty="0"/>
              <a:t>Türkleri simgeleyen mitler arasında deniz ve sular var mıdır</a:t>
            </a:r>
            <a:r>
              <a:rPr lang="tr-TR" dirty="0"/>
              <a:t/>
            </a:r>
            <a:br>
              <a:rPr lang="tr-TR" dirty="0"/>
            </a:br>
            <a:endParaRPr lang="tr-TR" dirty="0"/>
          </a:p>
        </p:txBody>
      </p:sp>
      <p:sp>
        <p:nvSpPr>
          <p:cNvPr id="3" name="İçerik Yer Tutucusu 2"/>
          <p:cNvSpPr>
            <a:spLocks noGrp="1"/>
          </p:cNvSpPr>
          <p:nvPr>
            <p:ph idx="1"/>
          </p:nvPr>
        </p:nvSpPr>
        <p:spPr>
          <a:xfrm>
            <a:off x="179512" y="692696"/>
            <a:ext cx="8964488" cy="6336704"/>
          </a:xfrm>
        </p:spPr>
        <p:txBody>
          <a:bodyPr>
            <a:noAutofit/>
          </a:bodyPr>
          <a:lstStyle/>
          <a:p>
            <a:pPr marL="0" indent="0">
              <a:buNone/>
            </a:pPr>
            <a:r>
              <a:rPr lang="tr-TR" sz="1300" b="1" dirty="0" smtClean="0">
                <a:solidFill>
                  <a:srgbClr val="C00000"/>
                </a:solidFill>
              </a:rPr>
              <a:t>Türk </a:t>
            </a:r>
            <a:r>
              <a:rPr lang="tr-TR" sz="1300" b="1" dirty="0">
                <a:solidFill>
                  <a:srgbClr val="C00000"/>
                </a:solidFill>
              </a:rPr>
              <a:t>Mitlerinde Su ve Denizlerin Önemi</a:t>
            </a:r>
          </a:p>
          <a:p>
            <a:r>
              <a:rPr lang="tr-TR" sz="1300" dirty="0" smtClean="0"/>
              <a:t>Türk </a:t>
            </a:r>
            <a:r>
              <a:rPr lang="tr-TR" sz="1300" dirty="0"/>
              <a:t>mitolojisinde su ve denizler, sadece fiziksel varlıklar olarak değil, aynı zamanda derin anlamlar taşıyan kutsal unsurlar olarak yer alır.</a:t>
            </a:r>
          </a:p>
          <a:p>
            <a:pPr marL="0" indent="0">
              <a:buNone/>
            </a:pPr>
            <a:r>
              <a:rPr lang="tr-TR" sz="1300" b="1" dirty="0" smtClean="0">
                <a:solidFill>
                  <a:srgbClr val="C00000"/>
                </a:solidFill>
              </a:rPr>
              <a:t>Türk </a:t>
            </a:r>
            <a:r>
              <a:rPr lang="tr-TR" sz="1300" b="1" dirty="0">
                <a:solidFill>
                  <a:srgbClr val="C00000"/>
                </a:solidFill>
              </a:rPr>
              <a:t>Mitlerinde Suyun Sembolik Anlamı</a:t>
            </a:r>
          </a:p>
          <a:p>
            <a:r>
              <a:rPr lang="tr-TR" sz="1300" b="1" dirty="0"/>
              <a:t>Yaşamın Kaynağı:</a:t>
            </a:r>
            <a:r>
              <a:rPr lang="tr-TR" sz="1300" dirty="0"/>
              <a:t> Su, tüm canlılar için olduğu gibi Türklerde de hayatın kaynağı olarak görülmüştür. Birçok mitte, evrenin yaratılışında suyun önemli bir rolü olduğu vurgulanır.</a:t>
            </a:r>
          </a:p>
          <a:p>
            <a:r>
              <a:rPr lang="tr-TR" sz="1300" b="1" dirty="0"/>
              <a:t>Temizlenme ve Yeniden Doğuş: </a:t>
            </a:r>
            <a:r>
              <a:rPr lang="tr-TR" sz="1300" dirty="0"/>
              <a:t>Su, aynı zamanda temizlenme ve arınma sembolüdür. Birçok ritüelde su, bedensel ve ruhsal olarak temizlenmek için kullanılmıştır. Su, aynı zamanda ölümden sonra yeniden doğuşu simgeler.</a:t>
            </a:r>
          </a:p>
          <a:p>
            <a:r>
              <a:rPr lang="tr-TR" sz="1300" b="1" dirty="0"/>
              <a:t>Bilgelik ve Derinlik: </a:t>
            </a:r>
            <a:r>
              <a:rPr lang="tr-TR" sz="1300" dirty="0"/>
              <a:t>Derin sular, bilinmeyeni, gizemi ve bilgeliği temsil eder. Suyla ilgili birçok efsanede, derin suların altında saklı kalmış hazineler ve sırlar yer alır.</a:t>
            </a:r>
            <a:endParaRPr lang="tr-TR" sz="1300" b="1" dirty="0"/>
          </a:p>
          <a:p>
            <a:r>
              <a:rPr lang="tr-TR" sz="1300" b="1" dirty="0"/>
              <a:t>Güç ve Enerji: </a:t>
            </a:r>
            <a:r>
              <a:rPr lang="tr-TR" sz="1300" dirty="0"/>
              <a:t>Akan sular, sürekli hareket ve değişimi simgeler. Bu nedenle su, aynı zamanda güç ve enerji ile ilişkilendirilir.</a:t>
            </a:r>
          </a:p>
          <a:p>
            <a:pPr marL="0" indent="0">
              <a:buNone/>
            </a:pPr>
            <a:r>
              <a:rPr lang="tr-TR" sz="1300" b="1" dirty="0">
                <a:solidFill>
                  <a:srgbClr val="C00000"/>
                </a:solidFill>
              </a:rPr>
              <a:t>Denizler ve Okyanuslar Türk Mitlerinde</a:t>
            </a:r>
          </a:p>
          <a:p>
            <a:r>
              <a:rPr lang="tr-TR" sz="1300" dirty="0"/>
              <a:t>Denizler ve okyanuslar, Türk mitolojisinde genellikle sonsuzluğun, bilinmeyenin ve gücün sembolü olarak görülür. Bazı Türk halklarında, deniz tanrılarına tapınma geleneği de bulunmaktadır. Denizler, aynı zamanda büyük bir canavarın veya yaratığın yaşadığı yer olarak da tasvir edilir.</a:t>
            </a:r>
          </a:p>
          <a:p>
            <a:pPr marL="0" indent="0">
              <a:buNone/>
            </a:pPr>
            <a:r>
              <a:rPr lang="tr-TR" sz="1300" b="1" dirty="0" smtClean="0">
                <a:solidFill>
                  <a:srgbClr val="C00000"/>
                </a:solidFill>
              </a:rPr>
              <a:t>Suyla </a:t>
            </a:r>
            <a:r>
              <a:rPr lang="tr-TR" sz="1300" b="1" dirty="0">
                <a:solidFill>
                  <a:srgbClr val="C00000"/>
                </a:solidFill>
              </a:rPr>
              <a:t>İlgili Özel Mitler ve İnanışlar</a:t>
            </a:r>
          </a:p>
          <a:p>
            <a:r>
              <a:rPr lang="tr-TR" sz="1300" b="1" dirty="0"/>
              <a:t>Yer-Su: </a:t>
            </a:r>
            <a:r>
              <a:rPr lang="tr-TR" sz="1300" dirty="0"/>
              <a:t>Türk mitolojisinde, yer ve su bir arada düşünülür. Yer-su, dünyanın alt katmanını, yeraltı sularını ve yerdeki canlıları temsil eder.</a:t>
            </a:r>
          </a:p>
          <a:p>
            <a:r>
              <a:rPr lang="tr-TR" sz="1300" b="1" dirty="0"/>
              <a:t>Yağmur Tanrıları: </a:t>
            </a:r>
            <a:r>
              <a:rPr lang="tr-TR" sz="1300" dirty="0"/>
              <a:t>Türklerde yağmur, bereket ve bollukla ilişkilendirilir. Yağmur tanrılarına yapılan dualar ve kurbanlar, bereketli bir yıl için önemli görülür.</a:t>
            </a:r>
          </a:p>
          <a:p>
            <a:r>
              <a:rPr lang="tr-TR" sz="1300" b="1" dirty="0"/>
              <a:t>Su Perileri: </a:t>
            </a:r>
            <a:r>
              <a:rPr lang="tr-TR" sz="1300" dirty="0"/>
              <a:t>Bazı Türk halklarının inanışlarında, suda yaşayan periler ve cinler bulunur. Bu varlıklar, hem iyi hem de kötü niyetli olabilirler.</a:t>
            </a:r>
          </a:p>
          <a:p>
            <a:pPr marL="0" indent="0">
              <a:buNone/>
            </a:pPr>
            <a:r>
              <a:rPr lang="tr-TR" sz="1300" dirty="0"/>
              <a:t>Özetle, su ve denizler, Türk mitolojisinde çok yönlü anlamlar taşıyan kutsal unsurlardır. Yaşam, temizlik, bilgelik, güç ve sonsuzluk gibi kavramlarla ilişkilendirilirler. Türk mitlerinde suyla ilgili birçok farklı efsane ve inanış bulunmaktadır.</a:t>
            </a:r>
          </a:p>
          <a:p>
            <a:pPr marL="0" indent="0">
              <a:buNone/>
            </a:pPr>
            <a:r>
              <a:rPr lang="tr-TR" sz="1300" dirty="0" smtClean="0"/>
              <a:t>Daha </a:t>
            </a:r>
            <a:r>
              <a:rPr lang="tr-TR" sz="1300" dirty="0"/>
              <a:t>fazla bilgi edinmek isterseniz, şu konularda araştırabilirsiniz:</a:t>
            </a:r>
          </a:p>
          <a:p>
            <a:r>
              <a:rPr lang="tr-TR" sz="1300" dirty="0" smtClean="0"/>
              <a:t>Yer-su </a:t>
            </a:r>
            <a:r>
              <a:rPr lang="tr-TR" sz="1300" dirty="0"/>
              <a:t>kültü: Türk mitolojisinde yer ve suyun bir arada ele alındığı inanç sistemi.</a:t>
            </a:r>
          </a:p>
          <a:p>
            <a:r>
              <a:rPr lang="tr-TR" sz="1300" dirty="0"/>
              <a:t>Yağmur duaları ve ritüelleri: Farklı Türk halklarının yağmur yağması için yaptıkları ritüeller.</a:t>
            </a:r>
          </a:p>
          <a:p>
            <a:r>
              <a:rPr lang="tr-TR" sz="1300" dirty="0"/>
              <a:t>Su perileri ve cinler: Türk halk inanışlarındaki suda yaşayan varlıklar.</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803659748"/>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rmAutofit fontScale="90000"/>
          </a:bodyPr>
          <a:lstStyle/>
          <a:p>
            <a:r>
              <a:rPr lang="tr-TR" dirty="0" smtClean="0"/>
              <a:t/>
            </a:r>
            <a:br>
              <a:rPr lang="tr-TR" dirty="0" smtClean="0"/>
            </a:br>
            <a:r>
              <a:rPr lang="tr-TR" dirty="0" smtClean="0"/>
              <a:t>Ebru</a:t>
            </a:r>
            <a:r>
              <a:rPr lang="tr-TR" dirty="0"/>
              <a:t>: Suda Sanat</a:t>
            </a:r>
            <a:br>
              <a:rPr lang="tr-TR" dirty="0"/>
            </a:br>
            <a:endParaRPr lang="tr-TR" dirty="0"/>
          </a:p>
        </p:txBody>
      </p:sp>
      <p:sp>
        <p:nvSpPr>
          <p:cNvPr id="3" name="İçerik Yer Tutucusu 2"/>
          <p:cNvSpPr>
            <a:spLocks noGrp="1"/>
          </p:cNvSpPr>
          <p:nvPr>
            <p:ph idx="1"/>
          </p:nvPr>
        </p:nvSpPr>
        <p:spPr>
          <a:xfrm>
            <a:off x="323528" y="260648"/>
            <a:ext cx="8229600" cy="6408712"/>
          </a:xfrm>
        </p:spPr>
        <p:txBody>
          <a:bodyPr>
            <a:normAutofit fontScale="92500"/>
          </a:bodyPr>
          <a:lstStyle/>
          <a:p>
            <a:pPr marL="0" indent="0">
              <a:buNone/>
            </a:pPr>
            <a:endParaRPr lang="tr-TR" sz="1800" dirty="0" smtClean="0"/>
          </a:p>
          <a:p>
            <a:pPr marL="0" indent="0">
              <a:buNone/>
            </a:pPr>
            <a:r>
              <a:rPr lang="tr-TR" sz="1800" dirty="0" smtClean="0"/>
              <a:t>Hafif </a:t>
            </a:r>
            <a:r>
              <a:rPr lang="tr-TR" sz="1800" dirty="0"/>
              <a:t>ebru denen ve üstüne yazı yazılması için soluk renklerden yapılmış ebru kâğıtları tarih saptanması açısından önemlidirler. En eski ebru kâğıtlarının, XV.- XVI. yy</a:t>
            </a:r>
            <a:r>
              <a:rPr lang="tr-TR" sz="1800" dirty="0" smtClean="0"/>
              <a:t>’ </a:t>
            </a:r>
            <a:r>
              <a:rPr lang="tr-TR" sz="1800" dirty="0" err="1" smtClean="0"/>
              <a:t>lardan</a:t>
            </a:r>
            <a:r>
              <a:rPr lang="tr-TR" sz="1800" dirty="0" smtClean="0"/>
              <a:t> </a:t>
            </a:r>
            <a:r>
              <a:rPr lang="tr-TR" sz="1800" dirty="0"/>
              <a:t>kaldıkları ileri Türkistan’da doğan bu sanat oradan İran’a ve Türkiye’ye geçmiş ve en seçkin örnekleri ülkemizde ortaya konmuştur (söz konusu örnekler Topkapı Sarayı Müzesi’ndedir</a:t>
            </a:r>
            <a:r>
              <a:rPr lang="tr-TR" sz="1800" dirty="0" smtClean="0"/>
              <a:t>) </a:t>
            </a:r>
          </a:p>
          <a:p>
            <a:pPr marL="0" indent="0">
              <a:buNone/>
            </a:pPr>
            <a:endParaRPr lang="tr-TR" sz="1800" dirty="0" smtClean="0"/>
          </a:p>
          <a:p>
            <a:pPr marL="0" indent="0">
              <a:buNone/>
            </a:pPr>
            <a:endParaRPr lang="tr-TR" sz="1800" b="1" dirty="0" smtClean="0"/>
          </a:p>
          <a:p>
            <a:pPr marL="0" indent="0">
              <a:buNone/>
            </a:pPr>
            <a:endParaRPr lang="tr-TR" sz="1800" b="1" dirty="0"/>
          </a:p>
          <a:p>
            <a:pPr marL="0" indent="0">
              <a:buNone/>
            </a:pPr>
            <a:endParaRPr lang="tr-TR" sz="1800" b="1" dirty="0" smtClean="0"/>
          </a:p>
          <a:p>
            <a:pPr marL="0" indent="0">
              <a:buNone/>
            </a:pPr>
            <a:endParaRPr lang="tr-TR" sz="1800" b="1" dirty="0"/>
          </a:p>
          <a:p>
            <a:pPr marL="0" indent="0">
              <a:buNone/>
            </a:pPr>
            <a:endParaRPr lang="tr-TR" sz="1800" b="1" dirty="0" smtClean="0"/>
          </a:p>
          <a:p>
            <a:pPr marL="0" indent="0">
              <a:buNone/>
            </a:pPr>
            <a:endParaRPr lang="tr-TR" sz="1800" b="1" dirty="0" smtClean="0"/>
          </a:p>
          <a:p>
            <a:pPr marL="0" indent="0">
              <a:buNone/>
            </a:pPr>
            <a:endParaRPr lang="tr-TR" sz="1800" b="1" dirty="0" smtClean="0"/>
          </a:p>
          <a:p>
            <a:pPr marL="0" indent="0">
              <a:buNone/>
            </a:pPr>
            <a:endParaRPr lang="tr-TR" sz="1800" b="1" dirty="0" smtClean="0"/>
          </a:p>
          <a:p>
            <a:pPr marL="0" indent="0">
              <a:buNone/>
            </a:pPr>
            <a:r>
              <a:rPr lang="tr-TR" sz="1800" b="1" dirty="0" smtClean="0"/>
              <a:t>Ebruda renkler</a:t>
            </a:r>
          </a:p>
          <a:p>
            <a:pPr marL="0" indent="0">
              <a:buNone/>
            </a:pPr>
            <a:r>
              <a:rPr lang="tr-TR" sz="1800" dirty="0" smtClean="0"/>
              <a:t>Ebru </a:t>
            </a:r>
            <a:r>
              <a:rPr lang="tr-TR" sz="1800" dirty="0"/>
              <a:t>yapımında </a:t>
            </a:r>
            <a:r>
              <a:rPr lang="tr-TR" sz="1800" b="1" dirty="0"/>
              <a:t>sarı renk </a:t>
            </a:r>
            <a:r>
              <a:rPr lang="tr-TR" sz="1800" dirty="0"/>
              <a:t>için zırnık (arsenik sülfür), </a:t>
            </a:r>
            <a:r>
              <a:rPr lang="tr-TR" sz="1800" b="1" dirty="0"/>
              <a:t>mavi</a:t>
            </a:r>
            <a:r>
              <a:rPr lang="tr-TR" sz="1800" dirty="0"/>
              <a:t> için Pakistan’ın Lahor (ya da </a:t>
            </a:r>
            <a:r>
              <a:rPr lang="tr-TR" sz="1800" dirty="0" err="1"/>
              <a:t>Lahur</a:t>
            </a:r>
            <a:r>
              <a:rPr lang="tr-TR" sz="1800" dirty="0"/>
              <a:t>) kentinden gelen Lahor </a:t>
            </a:r>
            <a:r>
              <a:rPr lang="tr-TR" sz="1800" dirty="0" err="1"/>
              <a:t>çiviti</a:t>
            </a:r>
            <a:r>
              <a:rPr lang="tr-TR" sz="1800" dirty="0"/>
              <a:t>, </a:t>
            </a:r>
            <a:r>
              <a:rPr lang="tr-TR" sz="1800" b="1" dirty="0"/>
              <a:t>yeşil renk </a:t>
            </a:r>
            <a:r>
              <a:rPr lang="tr-TR" sz="1800" dirty="0"/>
              <a:t>için bu ikisinin karışımı, </a:t>
            </a:r>
            <a:r>
              <a:rPr lang="tr-TR" sz="1800" b="1" dirty="0"/>
              <a:t>fıstık yeşili </a:t>
            </a:r>
            <a:r>
              <a:rPr lang="tr-TR" sz="1800" dirty="0"/>
              <a:t>için fazla miktarda zırnık, </a:t>
            </a:r>
            <a:r>
              <a:rPr lang="tr-TR" sz="1800" b="1" dirty="0"/>
              <a:t>yaprak yeşili</a:t>
            </a:r>
            <a:r>
              <a:rPr lang="tr-TR" sz="1800" dirty="0"/>
              <a:t> için fazla miktarda çivit kullanılır. </a:t>
            </a:r>
            <a:r>
              <a:rPr lang="tr-TR" sz="1800" b="1" dirty="0"/>
              <a:t>Lacivert </a:t>
            </a:r>
            <a:r>
              <a:rPr lang="tr-TR" sz="1800" dirty="0"/>
              <a:t>için </a:t>
            </a:r>
            <a:r>
              <a:rPr lang="tr-TR" sz="1800" dirty="0" err="1"/>
              <a:t>bedahşi</a:t>
            </a:r>
            <a:r>
              <a:rPr lang="tr-TR" sz="1800" dirty="0"/>
              <a:t> laciverti denen doğal çivit, </a:t>
            </a:r>
            <a:r>
              <a:rPr lang="tr-TR" sz="1800" b="1" dirty="0"/>
              <a:t>siyah</a:t>
            </a:r>
            <a:r>
              <a:rPr lang="tr-TR" sz="1800" dirty="0"/>
              <a:t> için is mürekkepçiliğinde kullanılan is, </a:t>
            </a:r>
            <a:r>
              <a:rPr lang="tr-TR" sz="1800" b="1" dirty="0"/>
              <a:t>beyaz </a:t>
            </a:r>
            <a:r>
              <a:rPr lang="tr-TR" sz="1800" dirty="0"/>
              <a:t>için üstübeç, </a:t>
            </a:r>
            <a:r>
              <a:rPr lang="tr-TR" sz="1800" b="1" dirty="0"/>
              <a:t>kırmızı </a:t>
            </a:r>
            <a:r>
              <a:rPr lang="tr-TR" sz="1800" dirty="0"/>
              <a:t>için demir oksitler içeren kırmızı toprak (gülbahar), </a:t>
            </a:r>
            <a:r>
              <a:rPr lang="tr-TR" sz="1800" b="1" dirty="0"/>
              <a:t>vişne çürüğü </a:t>
            </a:r>
            <a:r>
              <a:rPr lang="tr-TR" sz="1800" dirty="0"/>
              <a:t>için Hindistan’daki bir bitkinin kurutulmasından elde edilen lök, </a:t>
            </a:r>
            <a:r>
              <a:rPr lang="tr-TR" sz="1800" b="1" dirty="0"/>
              <a:t>tütün rengi </a:t>
            </a:r>
            <a:r>
              <a:rPr lang="tr-TR" sz="1800" dirty="0"/>
              <a:t>için Çamlıca toprağı, vb. kullanılır.</a:t>
            </a:r>
          </a:p>
        </p:txBody>
      </p:sp>
      <p:pic>
        <p:nvPicPr>
          <p:cNvPr id="4" name="Resi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844824"/>
            <a:ext cx="7848872" cy="2520280"/>
          </a:xfrm>
          <a:prstGeom prst="rect">
            <a:avLst/>
          </a:prstGeom>
        </p:spPr>
      </p:pic>
      <p:sp>
        <p:nvSpPr>
          <p:cNvPr id="5" name="Altbilgi Yer Tutucusu 4"/>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9245652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err="1" smtClean="0"/>
              <a:t>Verinti</a:t>
            </a:r>
            <a:r>
              <a:rPr lang="tr-TR" dirty="0" smtClean="0"/>
              <a:t> Sözlüğü: Su</a:t>
            </a:r>
            <a:endParaRPr lang="tr-TR" dirty="0"/>
          </a:p>
        </p:txBody>
      </p:sp>
      <p:pic>
        <p:nvPicPr>
          <p:cNvPr id="4" name="İçerik Yer Tutucusu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1340768"/>
            <a:ext cx="8229600" cy="5184575"/>
          </a:xfrm>
        </p:spPr>
      </p:pic>
      <p:sp>
        <p:nvSpPr>
          <p:cNvPr id="3" name="Altbilgi Yer Tutucusu 2"/>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64300303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99392"/>
            <a:ext cx="8229600" cy="576064"/>
          </a:xfrm>
        </p:spPr>
        <p:txBody>
          <a:bodyPr>
            <a:normAutofit fontScale="90000"/>
          </a:bodyPr>
          <a:lstStyle/>
          <a:p>
            <a:r>
              <a:rPr lang="tr-TR" sz="2200" b="1" dirty="0" smtClean="0"/>
              <a:t/>
            </a:r>
            <a:br>
              <a:rPr lang="tr-TR" sz="2200" b="1" dirty="0" smtClean="0"/>
            </a:br>
            <a:r>
              <a:rPr lang="tr-TR" sz="2200" b="1" dirty="0"/>
              <a:t/>
            </a:r>
            <a:br>
              <a:rPr lang="tr-TR" sz="2200" b="1" dirty="0"/>
            </a:br>
            <a:r>
              <a:rPr lang="tr-TR" sz="2200" b="1" dirty="0" smtClean="0"/>
              <a:t>Orta </a:t>
            </a:r>
            <a:r>
              <a:rPr lang="tr-TR" sz="2200" b="1" dirty="0"/>
              <a:t>Asya'da İnsanlar ve Kenevir Arasındaki İlk İlişkiler</a:t>
            </a:r>
            <a:r>
              <a:rPr lang="tr-TR" dirty="0"/>
              <a:t/>
            </a:r>
            <a:br>
              <a:rPr lang="tr-TR" dirty="0"/>
            </a:br>
            <a:endParaRPr lang="tr-TR" dirty="0"/>
          </a:p>
        </p:txBody>
      </p:sp>
      <p:sp>
        <p:nvSpPr>
          <p:cNvPr id="3" name="İçerik Yer Tutucusu 2"/>
          <p:cNvSpPr>
            <a:spLocks noGrp="1"/>
          </p:cNvSpPr>
          <p:nvPr>
            <p:ph idx="1"/>
          </p:nvPr>
        </p:nvSpPr>
        <p:spPr>
          <a:xfrm>
            <a:off x="107504" y="404664"/>
            <a:ext cx="9036496" cy="6696744"/>
          </a:xfrm>
        </p:spPr>
        <p:txBody>
          <a:bodyPr>
            <a:noAutofit/>
          </a:bodyPr>
          <a:lstStyle/>
          <a:p>
            <a:pPr marL="0" indent="0">
              <a:buNone/>
            </a:pPr>
            <a:r>
              <a:rPr lang="tr-TR" sz="1600" dirty="0" smtClean="0"/>
              <a:t>Kenevirin </a:t>
            </a:r>
            <a:r>
              <a:rPr lang="tr-TR" sz="1600" dirty="0"/>
              <a:t>evrimsel kökeni Avrasya'da bir yerlerde, büyük olasılıkla da Orta Asya'nın tayga veya bozkır ormanlarının güney sınırlarındaydı (bkz. 3.Bölüm). Yerli kenevir popülasyonlarının bu bölgede, </a:t>
            </a:r>
            <a:r>
              <a:rPr lang="tr-TR" sz="1600" b="1" dirty="0"/>
              <a:t>özellikle de tatlı suya yakın olan yerlerde bulunması</a:t>
            </a:r>
            <a:r>
              <a:rPr lang="tr-TR" sz="1600" dirty="0"/>
              <a:t>, insanlarla ilk etkileşiminde etkin bir rol oynamıştır. </a:t>
            </a:r>
            <a:endParaRPr lang="tr-TR" sz="1600" dirty="0" smtClean="0"/>
          </a:p>
          <a:p>
            <a:pPr marL="0" indent="0">
              <a:buNone/>
            </a:pPr>
            <a:r>
              <a:rPr lang="tr-TR" sz="1600" dirty="0" smtClean="0"/>
              <a:t>Bu </a:t>
            </a:r>
            <a:r>
              <a:rPr lang="tr-TR" sz="1600" b="1" dirty="0" err="1"/>
              <a:t>akuatik</a:t>
            </a:r>
            <a:r>
              <a:rPr lang="tr-TR" sz="1600" b="1" dirty="0"/>
              <a:t> ortam; akarsular, nehirler, göller</a:t>
            </a:r>
            <a:r>
              <a:rPr lang="tr-TR" sz="1600" dirty="0"/>
              <a:t> ile Orta Asya'da ‘</a:t>
            </a:r>
            <a:r>
              <a:rPr lang="tr-TR" sz="1600" dirty="0" err="1"/>
              <a:t>tugia</a:t>
            </a:r>
            <a:r>
              <a:rPr lang="tr-TR" sz="1600" dirty="0"/>
              <a:t>’ olarak bilinen, “</a:t>
            </a:r>
            <a:r>
              <a:rPr lang="tr-TR" sz="1600" b="1" dirty="0"/>
              <a:t>nehir vadilerinde</a:t>
            </a:r>
            <a:r>
              <a:rPr lang="tr-TR" sz="1600" dirty="0"/>
              <a:t> yetişkin ağaçlar, çalılıklar ve otlaklar içeren ekolojik topluluklardan” oluşuyordu. (</a:t>
            </a:r>
            <a:r>
              <a:rPr lang="tr-TR" sz="1600" dirty="0" err="1"/>
              <a:t>Dolukhanov</a:t>
            </a:r>
            <a:r>
              <a:rPr lang="tr-TR" sz="1600" dirty="0"/>
              <a:t> 1986). </a:t>
            </a:r>
            <a:endParaRPr lang="tr-TR" sz="1600" dirty="0" smtClean="0"/>
          </a:p>
          <a:p>
            <a:pPr marL="0" indent="0">
              <a:buNone/>
            </a:pPr>
            <a:r>
              <a:rPr lang="tr-TR" sz="1600" dirty="0" smtClean="0"/>
              <a:t>Kenevirin</a:t>
            </a:r>
            <a:r>
              <a:rPr lang="tr-TR" sz="1600" dirty="0"/>
              <a:t>, güneş seven ve azot bakımından zengin ortamlarda gelişen, insan kaynaklı çöp yığınları da buna dahil, bir bitki olduğunu biliyoruz. (</a:t>
            </a:r>
            <a:r>
              <a:rPr lang="tr-TR" sz="1600" dirty="0" err="1"/>
              <a:t>Anderson</a:t>
            </a:r>
            <a:r>
              <a:rPr lang="tr-TR" sz="1600" dirty="0"/>
              <a:t> 1967; </a:t>
            </a:r>
            <a:r>
              <a:rPr lang="tr-TR" sz="1600" dirty="0" err="1"/>
              <a:t>Merlin</a:t>
            </a:r>
            <a:r>
              <a:rPr lang="tr-TR" sz="1600" dirty="0"/>
              <a:t> 1972). İnsanlar ve kenevir arasındaki bu yakın ilişki, erken dönemde yetiştirilmeye başlanması ve zamanla nihayetinde kültürleştirilmesine önayak olmuştur</a:t>
            </a:r>
            <a:r>
              <a:rPr lang="tr-TR" sz="1600" dirty="0" smtClean="0"/>
              <a:t>.</a:t>
            </a:r>
          </a:p>
          <a:p>
            <a:pPr marL="0" indent="0">
              <a:buNone/>
            </a:pPr>
            <a:r>
              <a:rPr lang="tr-TR" sz="1600" b="1" dirty="0" smtClean="0"/>
              <a:t>İSKİTLER </a:t>
            </a:r>
            <a:r>
              <a:rPr lang="tr-TR" sz="1600" b="1" dirty="0"/>
              <a:t>VE </a:t>
            </a:r>
            <a:r>
              <a:rPr lang="tr-TR" sz="1600" b="1" dirty="0" smtClean="0"/>
              <a:t>KENEVİR</a:t>
            </a:r>
          </a:p>
          <a:p>
            <a:pPr marL="0" indent="0">
              <a:buNone/>
            </a:pPr>
            <a:r>
              <a:rPr lang="tr-TR" sz="1600" dirty="0" smtClean="0"/>
              <a:t>Kenevir </a:t>
            </a:r>
            <a:r>
              <a:rPr lang="tr-TR" sz="1600" dirty="0"/>
              <a:t>ve Avrasya bozkırlarının eski halklarının en bilinen ortaklığı, milattan önceki bin yıl boyunca insanların İskit kültürüne aidiyetine de dayanmaktadır. Geleneksel olarak İskit kültürüyle bağlantılı eski göçebe kabileler, MÖ 9.yüzyıldan 3.yüzyıla kadar Avrasya bozkır ve ormanlık bölgelerinde geniş bir alanı kaplamışlardır. </a:t>
            </a:r>
            <a:endParaRPr lang="tr-TR" sz="1600" dirty="0" smtClean="0"/>
          </a:p>
          <a:p>
            <a:pPr marL="0" indent="0">
              <a:buNone/>
            </a:pPr>
            <a:r>
              <a:rPr lang="tr-TR" sz="1600" dirty="0" smtClean="0"/>
              <a:t>Bu </a:t>
            </a:r>
            <a:r>
              <a:rPr lang="tr-TR" sz="1600" dirty="0"/>
              <a:t>kültürlerle bağlantılı olan arkeolojik yerleşik yerlerinin büyük bölümü, kuzeyde </a:t>
            </a:r>
            <a:r>
              <a:rPr lang="tr-TR" sz="1600" b="1" dirty="0"/>
              <a:t>Karadeniz ve Aral Denizi</a:t>
            </a:r>
            <a:r>
              <a:rPr lang="tr-TR" sz="1600" dirty="0"/>
              <a:t> yakınındaki topraklarda, Pamir, Altay, kuzey Kafkasya, güney Ural ve </a:t>
            </a:r>
            <a:r>
              <a:rPr lang="tr-TR" sz="1600" dirty="0" err="1"/>
              <a:t>Tian</a:t>
            </a:r>
            <a:r>
              <a:rPr lang="tr-TR" sz="1600" dirty="0"/>
              <a:t> </a:t>
            </a:r>
            <a:r>
              <a:rPr lang="tr-TR" sz="1600" dirty="0" err="1"/>
              <a:t>Shan</a:t>
            </a:r>
            <a:r>
              <a:rPr lang="tr-TR" sz="1600" dirty="0"/>
              <a:t> Dağları boyunca, </a:t>
            </a:r>
            <a:r>
              <a:rPr lang="tr-TR" sz="1600" dirty="0" err="1"/>
              <a:t>Tian</a:t>
            </a:r>
            <a:r>
              <a:rPr lang="tr-TR" sz="1600" dirty="0"/>
              <a:t> </a:t>
            </a:r>
            <a:r>
              <a:rPr lang="tr-TR" sz="1600" dirty="0" err="1"/>
              <a:t>Shan’ın</a:t>
            </a:r>
            <a:r>
              <a:rPr lang="tr-TR" sz="1600" dirty="0"/>
              <a:t> güneyinde yer alan ve </a:t>
            </a:r>
            <a:r>
              <a:rPr lang="tr-TR" sz="1600" b="1" dirty="0"/>
              <a:t>‘Yedi Nehirler Bölgesi’</a:t>
            </a:r>
            <a:r>
              <a:rPr lang="tr-TR" sz="1600" dirty="0"/>
              <a:t> olarak bilinen </a:t>
            </a:r>
            <a:r>
              <a:rPr lang="tr-TR" sz="1600" dirty="0" err="1"/>
              <a:t>Semireche</a:t>
            </a:r>
            <a:r>
              <a:rPr lang="tr-TR" sz="1600" dirty="0"/>
              <a:t>, orta ve kuzey Kazakistan, Sibirya’nın güneyi ve en güneyindeki Tuva Cumhuriyeti, Moğolistan, İç Moğolistan'ın güneyindeki bir platoda yer alan çöl ve bozkır bölgesi olan </a:t>
            </a:r>
            <a:r>
              <a:rPr lang="tr-TR" sz="1600" dirty="0" err="1"/>
              <a:t>Ordos</a:t>
            </a:r>
            <a:r>
              <a:rPr lang="tr-TR" sz="1600" dirty="0"/>
              <a:t>, ve aşağı Volga Nehri bölgesinde yer alır. </a:t>
            </a:r>
          </a:p>
          <a:p>
            <a:pPr marL="0" indent="0">
              <a:buNone/>
            </a:pPr>
            <a:r>
              <a:rPr lang="tr-TR" sz="1600" dirty="0" err="1" smtClean="0">
                <a:solidFill>
                  <a:srgbClr val="C00000"/>
                </a:solidFill>
              </a:rPr>
              <a:t>Transkafkasya'da</a:t>
            </a:r>
            <a:r>
              <a:rPr lang="tr-TR" sz="1600" dirty="0" smtClean="0">
                <a:solidFill>
                  <a:srgbClr val="C00000"/>
                </a:solidFill>
              </a:rPr>
              <a:t> </a:t>
            </a:r>
            <a:r>
              <a:rPr lang="tr-TR" sz="1600" dirty="0">
                <a:solidFill>
                  <a:srgbClr val="C00000"/>
                </a:solidFill>
              </a:rPr>
              <a:t>(Kafkasya'nın güneyi ve Türkiye'nin kuzeydoğusu) buğday, arpa, yulaf, darı, sebze ve hayvan yetiştiriciliğine dayalı tarımsal yerleşimler 8.000 yıl önce kurulmuş ve daha sonra Kafkasya'ya (</a:t>
            </a:r>
            <a:r>
              <a:rPr lang="tr-TR" sz="1600" b="1" dirty="0">
                <a:solidFill>
                  <a:srgbClr val="C00000"/>
                </a:solidFill>
              </a:rPr>
              <a:t>Karadeniz'in</a:t>
            </a:r>
            <a:r>
              <a:rPr lang="tr-TR" sz="1600" dirty="0">
                <a:solidFill>
                  <a:srgbClr val="C00000"/>
                </a:solidFill>
              </a:rPr>
              <a:t> doğusundan Kafkas Dağlarını içine alarak </a:t>
            </a:r>
            <a:r>
              <a:rPr lang="tr-TR" sz="1600" b="1" dirty="0">
                <a:solidFill>
                  <a:srgbClr val="C00000"/>
                </a:solidFill>
              </a:rPr>
              <a:t>Hazar Denizi'ne</a:t>
            </a:r>
            <a:r>
              <a:rPr lang="tr-TR" sz="1600" dirty="0">
                <a:solidFill>
                  <a:srgbClr val="C00000"/>
                </a:solidFill>
              </a:rPr>
              <a:t> kadar) yayılmıştır; bu durum da doğanın görünümün ağaçların yok edilmesi ve </a:t>
            </a:r>
            <a:r>
              <a:rPr lang="tr-TR" sz="1600" b="1" dirty="0">
                <a:solidFill>
                  <a:srgbClr val="C00000"/>
                </a:solidFill>
              </a:rPr>
              <a:t>sulama </a:t>
            </a:r>
            <a:r>
              <a:rPr lang="tr-TR" sz="1600" dirty="0">
                <a:solidFill>
                  <a:srgbClr val="C00000"/>
                </a:solidFill>
              </a:rPr>
              <a:t>aracılığıyla kökten değişmesine neden olmuştur. </a:t>
            </a:r>
          </a:p>
          <a:p>
            <a:pPr marL="0" indent="0">
              <a:buNone/>
            </a:pPr>
            <a:r>
              <a:rPr lang="tr-TR" sz="1600" b="1" dirty="0" smtClean="0"/>
              <a:t>Kaynak</a:t>
            </a:r>
            <a:r>
              <a:rPr lang="tr-TR" sz="1600" b="1" dirty="0"/>
              <a:t>: High </a:t>
            </a:r>
            <a:r>
              <a:rPr lang="tr-TR" sz="1600" b="1" dirty="0" err="1"/>
              <a:t>Points</a:t>
            </a:r>
            <a:r>
              <a:rPr lang="tr-TR" sz="1600" b="1" dirty="0"/>
              <a:t>: An </a:t>
            </a:r>
            <a:r>
              <a:rPr lang="tr-TR" sz="1600" b="1" dirty="0" err="1"/>
              <a:t>Historical</a:t>
            </a:r>
            <a:r>
              <a:rPr lang="tr-TR" sz="1600" b="1" dirty="0"/>
              <a:t> </a:t>
            </a:r>
            <a:r>
              <a:rPr lang="tr-TR" sz="1600" b="1" dirty="0" err="1"/>
              <a:t>Geography</a:t>
            </a:r>
            <a:r>
              <a:rPr lang="tr-TR" sz="1600" b="1" dirty="0"/>
              <a:t> of </a:t>
            </a:r>
            <a:r>
              <a:rPr lang="tr-TR" sz="1600" b="1" dirty="0" err="1" smtClean="0"/>
              <a:t>Cannabis</a:t>
            </a:r>
            <a:r>
              <a:rPr lang="tr-TR" sz="1600" b="1" dirty="0" smtClean="0"/>
              <a:t> </a:t>
            </a:r>
            <a:r>
              <a:rPr lang="tr-TR" sz="1600" u="sng" dirty="0" smtClean="0">
                <a:hlinkClick r:id="rId2"/>
              </a:rPr>
              <a:t>Barney </a:t>
            </a:r>
            <a:r>
              <a:rPr lang="tr-TR" sz="1600" u="sng" dirty="0" err="1" smtClean="0">
                <a:hlinkClick r:id="rId2"/>
              </a:rPr>
              <a:t>Warf</a:t>
            </a:r>
            <a:r>
              <a:rPr lang="tr-TR" sz="1600" dirty="0"/>
              <a:t> (</a:t>
            </a:r>
            <a:r>
              <a:rPr lang="tr-TR" sz="1600" dirty="0" err="1"/>
              <a:t>Professor</a:t>
            </a:r>
            <a:r>
              <a:rPr lang="tr-TR" sz="1600" dirty="0" smtClean="0"/>
              <a:t>) </a:t>
            </a:r>
            <a:r>
              <a:rPr lang="tr-TR" sz="1600" dirty="0" err="1" smtClean="0"/>
              <a:t>Pages</a:t>
            </a:r>
            <a:r>
              <a:rPr lang="tr-TR" sz="1600" dirty="0" smtClean="0"/>
              <a:t> </a:t>
            </a:r>
            <a:r>
              <a:rPr lang="tr-TR" sz="1600" dirty="0"/>
              <a:t>414-438 | </a:t>
            </a:r>
            <a:r>
              <a:rPr lang="tr-TR" sz="1600" dirty="0" err="1"/>
              <a:t>Received</a:t>
            </a:r>
            <a:r>
              <a:rPr lang="tr-TR" sz="1600" dirty="0"/>
              <a:t> 25 </a:t>
            </a:r>
            <a:r>
              <a:rPr lang="tr-TR" sz="1600" dirty="0" err="1"/>
              <a:t>Sep</a:t>
            </a:r>
            <a:r>
              <a:rPr lang="tr-TR" sz="1600" dirty="0"/>
              <a:t> 2014, </a:t>
            </a:r>
            <a:r>
              <a:rPr lang="tr-TR" sz="1600" dirty="0" err="1"/>
              <a:t>Accepted</a:t>
            </a:r>
            <a:r>
              <a:rPr lang="tr-TR" sz="1600" dirty="0"/>
              <a:t> 19 </a:t>
            </a:r>
            <a:r>
              <a:rPr lang="tr-TR" sz="1600" dirty="0" err="1"/>
              <a:t>Jun</a:t>
            </a:r>
            <a:r>
              <a:rPr lang="tr-TR" sz="1600" dirty="0"/>
              <a:t> 2014</a:t>
            </a:r>
          </a:p>
          <a:p>
            <a:pPr marL="0" indent="0">
              <a:buNone/>
            </a:pPr>
            <a:r>
              <a:rPr lang="tr-TR" sz="1600" dirty="0"/>
              <a:t> </a:t>
            </a:r>
          </a:p>
          <a:p>
            <a:pPr marL="0" indent="0">
              <a:buNone/>
            </a:pPr>
            <a:r>
              <a:rPr lang="tr-TR" sz="1400" dirty="0"/>
              <a:t> </a:t>
            </a:r>
          </a:p>
          <a:p>
            <a:endParaRPr lang="tr-TR" sz="1400" dirty="0"/>
          </a:p>
          <a:p>
            <a:endParaRPr lang="tr-TR" sz="14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74979234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706090"/>
          </a:xfrm>
        </p:spPr>
        <p:txBody>
          <a:bodyPr>
            <a:normAutofit fontScale="90000"/>
          </a:bodyPr>
          <a:lstStyle/>
          <a:p>
            <a:r>
              <a:rPr lang="tr-TR" sz="3200" dirty="0"/>
              <a:t>Sakalar, İskitler, Su, Deniz ve Gemi İlişkisi: Tarihi Bir İnceleme</a:t>
            </a:r>
            <a:br>
              <a:rPr lang="tr-TR" sz="3200" dirty="0"/>
            </a:br>
            <a:endParaRPr lang="tr-TR" sz="3200" dirty="0"/>
          </a:p>
        </p:txBody>
      </p:sp>
      <p:sp>
        <p:nvSpPr>
          <p:cNvPr id="3" name="İçerik Yer Tutucusu 2"/>
          <p:cNvSpPr>
            <a:spLocks noGrp="1"/>
          </p:cNvSpPr>
          <p:nvPr>
            <p:ph idx="1"/>
          </p:nvPr>
        </p:nvSpPr>
        <p:spPr>
          <a:xfrm>
            <a:off x="179512" y="908720"/>
            <a:ext cx="8856984" cy="5760640"/>
          </a:xfrm>
        </p:spPr>
        <p:txBody>
          <a:bodyPr>
            <a:noAutofit/>
          </a:bodyPr>
          <a:lstStyle/>
          <a:p>
            <a:pPr marL="0" indent="0">
              <a:buNone/>
            </a:pPr>
            <a:r>
              <a:rPr lang="tr-TR" sz="1400" b="1" dirty="0" smtClean="0"/>
              <a:t>Sakalar </a:t>
            </a:r>
            <a:r>
              <a:rPr lang="tr-TR" sz="1400" b="1" dirty="0"/>
              <a:t>ve İskitler:</a:t>
            </a:r>
          </a:p>
          <a:p>
            <a:pPr marL="0" indent="0">
              <a:buNone/>
            </a:pPr>
            <a:r>
              <a:rPr lang="tr-TR" sz="1400" dirty="0" smtClean="0"/>
              <a:t>Sakalar </a:t>
            </a:r>
            <a:r>
              <a:rPr lang="tr-TR" sz="1400" dirty="0"/>
              <a:t>ve İskitler, Orta Asya steplerinde yaşamış, atlı göçebe ve savaşçı toplumlar olarak bilinirler. Tarih boyunca bu iki kavim sıklıkla birbirleriyle karıştırılmış olsa da, aralarında kültürel ve coğrafi farklılıklar bulunmaktadır. Genel olarak, Sakalar daha doğuda, İskitler ise daha batıda yaşamışlardır.</a:t>
            </a:r>
          </a:p>
          <a:p>
            <a:pPr marL="0" indent="0">
              <a:buNone/>
            </a:pPr>
            <a:endParaRPr lang="tr-TR" sz="1400" dirty="0"/>
          </a:p>
          <a:p>
            <a:pPr marL="0" indent="0">
              <a:buNone/>
            </a:pPr>
            <a:r>
              <a:rPr lang="tr-TR" sz="1400" b="1" dirty="0"/>
              <a:t>Su, Deniz ve Gemi İlişkisi:</a:t>
            </a:r>
          </a:p>
          <a:p>
            <a:pPr marL="0" indent="0">
              <a:buNone/>
            </a:pPr>
            <a:r>
              <a:rPr lang="tr-TR" sz="1400" dirty="0" smtClean="0"/>
              <a:t>Göçebe </a:t>
            </a:r>
            <a:r>
              <a:rPr lang="tr-TR" sz="1400" dirty="0"/>
              <a:t>bir yaşam süren Sakalar ve İskitler için su, hayati öneme sahip bir kaynaktı. Su kaynaklarına yakın yerleşim yerleri tercih eden bu kavimler, aynı zamanda büyük hayvan sürülerine sahip olduklarından sulama ihtiyacı da duyuyorlardı. Nehirler, göller ve yer altı suları, hem içme suyu hem de hayvanları sulamak için kullanılırdı.</a:t>
            </a:r>
          </a:p>
          <a:p>
            <a:pPr marL="0" indent="0">
              <a:buNone/>
            </a:pPr>
            <a:endParaRPr lang="tr-TR" sz="1400" dirty="0"/>
          </a:p>
          <a:p>
            <a:pPr marL="0" indent="0">
              <a:buNone/>
            </a:pPr>
            <a:r>
              <a:rPr lang="tr-TR" sz="1400" dirty="0"/>
              <a:t>Deniz ise, Sakalar ve İskitler için doğrudan bir yaşam alanı olmamakla birlikte, ticaret yolları üzerinde önemli bir role sahipti. Özellikle Karadeniz, bu kavimlerin denizlerle olan etkileşimlerinin en yoğun yaşandığı bölgeydi. İskitler, Karadeniz'in kuzey kıyılarında yerleşik olan bazı topluluklarla ticaret yapmış ve bu ticarette deniz yolu kullanılmıştır. Ancak, Sakalar ve İskitlerin büyük denizcilik faaliyetleri olduğu konusunda net bir kanıt bulunmamaktadır.</a:t>
            </a:r>
          </a:p>
          <a:p>
            <a:pPr marL="0" indent="0">
              <a:buNone/>
            </a:pPr>
            <a:endParaRPr lang="tr-TR" sz="1400" dirty="0"/>
          </a:p>
          <a:p>
            <a:pPr marL="0" indent="0">
              <a:buNone/>
            </a:pPr>
            <a:r>
              <a:rPr lang="tr-TR" sz="1400" b="1" dirty="0"/>
              <a:t>Sakalar ve İskitlerin Gemi Kullanımı:</a:t>
            </a:r>
          </a:p>
          <a:p>
            <a:pPr marL="0" indent="0">
              <a:buNone/>
            </a:pPr>
            <a:r>
              <a:rPr lang="tr-TR" sz="1400" dirty="0" smtClean="0"/>
              <a:t>Sakalar </a:t>
            </a:r>
            <a:r>
              <a:rPr lang="tr-TR" sz="1400" dirty="0"/>
              <a:t>ve İskitlerin gemi yapım ve kullanım becerileri konusunda sınırlı bilgiye sahibiz. Bu kavimlerin genellikle atlı göçebe bir yaşam sürmeleri ve denizlere olan uzaklıkları, denizcilik faaliyetlerinin ön planda olmamasına neden olmuş olabilir. Ancak, bazı tarihçiler, bu kavimlerin küçük ölçekli nehir gemileri veya denizlere kıyısı olan diğer topluluklardan elde ettikleri gemileri ticaret amaçlı olarak kullandıklarını öne sürmektedir.</a:t>
            </a:r>
          </a:p>
          <a:p>
            <a:pPr marL="0" indent="0">
              <a:buNone/>
            </a:pPr>
            <a:r>
              <a:rPr lang="tr-TR" sz="1400" b="1" dirty="0" smtClean="0">
                <a:solidFill>
                  <a:srgbClr val="C00000"/>
                </a:solidFill>
              </a:rPr>
              <a:t>Sakalar </a:t>
            </a:r>
            <a:r>
              <a:rPr lang="tr-TR" sz="1400" b="1" dirty="0">
                <a:solidFill>
                  <a:srgbClr val="C00000"/>
                </a:solidFill>
              </a:rPr>
              <a:t>ve İskitler için su, yaşamın vazgeçilmez bir parçasıydı. Bu kavimler, su kaynaklarına yakın yerleşim yerleri tercih etmiş ve suyun önemini kavramışlardır. Deniz ise, özellikle İskitler için ticaret yolları üzerinde önemli bir role sahipti. Ancak, bu kavimlerin büyük denizcilik faaliyetleri olduğu konusunda net bir kanıt bulunmamaktadır.</a:t>
            </a:r>
          </a:p>
          <a:p>
            <a:pPr marL="0" indent="0">
              <a:buNone/>
            </a:pPr>
            <a:endParaRPr lang="tr-TR" sz="1400" dirty="0"/>
          </a:p>
          <a:p>
            <a:endParaRPr lang="tr-TR" sz="1400" dirty="0"/>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38982613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116632"/>
            <a:ext cx="8229600" cy="504056"/>
          </a:xfrm>
        </p:spPr>
        <p:txBody>
          <a:bodyPr>
            <a:normAutofit fontScale="90000"/>
          </a:bodyPr>
          <a:lstStyle/>
          <a:p>
            <a:r>
              <a:rPr lang="tr-TR" dirty="0" smtClean="0">
                <a:solidFill>
                  <a:srgbClr val="C00000"/>
                </a:solidFill>
              </a:rPr>
              <a:t>Sakalar, Mehmet </a:t>
            </a:r>
            <a:r>
              <a:rPr lang="tr-TR" dirty="0" err="1" smtClean="0">
                <a:solidFill>
                  <a:srgbClr val="C00000"/>
                </a:solidFill>
              </a:rPr>
              <a:t>Bayrakdar</a:t>
            </a:r>
            <a:endParaRPr lang="tr-TR" dirty="0">
              <a:solidFill>
                <a:srgbClr val="C00000"/>
              </a:solidFill>
            </a:endParaRPr>
          </a:p>
        </p:txBody>
      </p:sp>
      <p:sp>
        <p:nvSpPr>
          <p:cNvPr id="3" name="İçerik Yer Tutucusu 2"/>
          <p:cNvSpPr>
            <a:spLocks noGrp="1"/>
          </p:cNvSpPr>
          <p:nvPr>
            <p:ph idx="1"/>
          </p:nvPr>
        </p:nvSpPr>
        <p:spPr>
          <a:xfrm>
            <a:off x="0" y="692696"/>
            <a:ext cx="9144000" cy="6165304"/>
          </a:xfrm>
        </p:spPr>
        <p:txBody>
          <a:bodyPr>
            <a:noAutofit/>
          </a:bodyPr>
          <a:lstStyle/>
          <a:p>
            <a:r>
              <a:rPr lang="tr-TR" sz="1600" b="1" dirty="0" smtClean="0"/>
              <a:t>Saka T</a:t>
            </a:r>
            <a:r>
              <a:rPr lang="tr-TR" sz="1600" dirty="0" smtClean="0"/>
              <a:t>ürklerinden </a:t>
            </a:r>
            <a:r>
              <a:rPr lang="tr-TR" sz="1600" dirty="0"/>
              <a:t>yani </a:t>
            </a:r>
            <a:r>
              <a:rPr lang="tr-TR" sz="1600" dirty="0" smtClean="0"/>
              <a:t>İskitlerden bahsedeceğiz. Herodot Tarihi </a:t>
            </a:r>
            <a:r>
              <a:rPr lang="tr-TR" sz="1600" dirty="0"/>
              <a:t>dördüncü kitap baştan sonra </a:t>
            </a:r>
            <a:r>
              <a:rPr lang="tr-TR" sz="1600" dirty="0" smtClean="0"/>
              <a:t>İskitlerin </a:t>
            </a:r>
            <a:r>
              <a:rPr lang="tr-TR" sz="1600" dirty="0"/>
              <a:t>özelliklerini anlatıyor kan kardeşliğini kısrak sağmalarını Kımız içmelerini kültürel özelliklerini anlatıyor ve </a:t>
            </a:r>
            <a:r>
              <a:rPr lang="tr-TR" sz="1600" dirty="0" smtClean="0"/>
              <a:t>İskitleri </a:t>
            </a:r>
            <a:r>
              <a:rPr lang="tr-TR" sz="1600" dirty="0"/>
              <a:t>7 parçaya ayırmış Herodot. İskitler </a:t>
            </a:r>
            <a:r>
              <a:rPr lang="tr-TR" sz="1600" dirty="0" smtClean="0"/>
              <a:t>kimdir? </a:t>
            </a:r>
          </a:p>
          <a:p>
            <a:r>
              <a:rPr lang="tr-TR" sz="1600" dirty="0" smtClean="0"/>
              <a:t>İskitler, Türklerin, </a:t>
            </a:r>
            <a:r>
              <a:rPr lang="tr-TR" sz="1600" dirty="0"/>
              <a:t>Türk soyluların </a:t>
            </a:r>
            <a:r>
              <a:rPr lang="tr-TR" sz="1600" dirty="0" smtClean="0"/>
              <a:t>atalarıdır, </a:t>
            </a:r>
            <a:r>
              <a:rPr lang="tr-TR" sz="1600" dirty="0"/>
              <a:t>yalnız burada bir şeyi üzerinde durmamız </a:t>
            </a:r>
            <a:r>
              <a:rPr lang="tr-TR" sz="1600" dirty="0" smtClean="0"/>
              <a:t>gerekiyor. İskit </a:t>
            </a:r>
            <a:r>
              <a:rPr lang="tr-TR" sz="1600" dirty="0"/>
              <a:t>kelimesi tarihte olmayan bir </a:t>
            </a:r>
            <a:r>
              <a:rPr lang="tr-TR" sz="1600" dirty="0" smtClean="0"/>
              <a:t>kelime. </a:t>
            </a:r>
            <a:r>
              <a:rPr lang="tr-TR" sz="1600" dirty="0"/>
              <a:t>Bizimkiler onu Yunanlıların </a:t>
            </a:r>
            <a:r>
              <a:rPr lang="tr-TR" sz="1600" dirty="0" err="1" smtClean="0"/>
              <a:t>Skuta</a:t>
            </a:r>
            <a:r>
              <a:rPr lang="tr-TR" sz="1600" dirty="0" smtClean="0"/>
              <a:t> </a:t>
            </a:r>
            <a:r>
              <a:rPr lang="tr-TR" sz="1600" dirty="0"/>
              <a:t>kelimesini </a:t>
            </a:r>
            <a:r>
              <a:rPr lang="tr-TR" sz="1600" dirty="0" smtClean="0"/>
              <a:t>İskit </a:t>
            </a:r>
            <a:r>
              <a:rPr lang="tr-TR" sz="1600" dirty="0"/>
              <a:t>şeklinde çevirerek dönüştürerek </a:t>
            </a:r>
            <a:r>
              <a:rPr lang="tr-TR" sz="1600" dirty="0" smtClean="0"/>
              <a:t>söylüyorlar. Persler de </a:t>
            </a:r>
            <a:r>
              <a:rPr lang="tr-TR" sz="1600" b="1" dirty="0"/>
              <a:t>Saka </a:t>
            </a:r>
            <a:r>
              <a:rPr lang="tr-TR" sz="1600" dirty="0"/>
              <a:t>kelimesini </a:t>
            </a:r>
            <a:r>
              <a:rPr lang="tr-TR" sz="1600" dirty="0" smtClean="0"/>
              <a:t>kullanıyorlar. </a:t>
            </a:r>
            <a:r>
              <a:rPr lang="tr-TR" sz="1600" dirty="0"/>
              <a:t>Zaten Herodot da </a:t>
            </a:r>
            <a:r>
              <a:rPr lang="tr-TR" sz="1600" dirty="0" smtClean="0"/>
              <a:t>dördüncü </a:t>
            </a:r>
            <a:r>
              <a:rPr lang="tr-TR" sz="1600" dirty="0"/>
              <a:t>kitapta </a:t>
            </a:r>
            <a:r>
              <a:rPr lang="tr-TR" sz="1600" dirty="0" err="1" smtClean="0"/>
              <a:t>Sikita</a:t>
            </a:r>
            <a:r>
              <a:rPr lang="tr-TR" sz="1600" dirty="0" smtClean="0"/>
              <a:t> </a:t>
            </a:r>
            <a:r>
              <a:rPr lang="tr-TR" sz="1600" dirty="0" err="1" smtClean="0"/>
              <a:t>S</a:t>
            </a:r>
            <a:r>
              <a:rPr lang="tr-TR" sz="1600" b="1" dirty="0" err="1" smtClean="0"/>
              <a:t>u</a:t>
            </a:r>
            <a:r>
              <a:rPr lang="tr-TR" sz="1600" dirty="0" err="1" smtClean="0"/>
              <a:t>kita</a:t>
            </a:r>
            <a:r>
              <a:rPr lang="tr-TR" sz="1600" dirty="0" smtClean="0"/>
              <a:t> </a:t>
            </a:r>
            <a:r>
              <a:rPr lang="tr-TR" sz="1600" dirty="0"/>
              <a:t>adlandırıyor. </a:t>
            </a:r>
            <a:r>
              <a:rPr lang="tr-TR" sz="1600" dirty="0" smtClean="0"/>
              <a:t>Ama, Persler </a:t>
            </a:r>
            <a:r>
              <a:rPr lang="tr-TR" sz="1600" dirty="0"/>
              <a:t>onlara </a:t>
            </a:r>
            <a:r>
              <a:rPr lang="tr-TR" sz="1600" b="1" dirty="0"/>
              <a:t>Saka</a:t>
            </a:r>
            <a:r>
              <a:rPr lang="tr-TR" sz="1600" dirty="0"/>
              <a:t> diyor diye </a:t>
            </a:r>
            <a:r>
              <a:rPr lang="tr-TR" sz="1600" dirty="0" smtClean="0"/>
              <a:t>de ekliyor. İskit </a:t>
            </a:r>
            <a:r>
              <a:rPr lang="tr-TR" sz="1600" dirty="0"/>
              <a:t>diye tarihi bir isim yok. Persler onlara </a:t>
            </a:r>
            <a:r>
              <a:rPr lang="tr-TR" sz="1600" b="1" dirty="0" smtClean="0"/>
              <a:t>Saka</a:t>
            </a:r>
            <a:r>
              <a:rPr lang="tr-TR" sz="1600" dirty="0" smtClean="0"/>
              <a:t> </a:t>
            </a:r>
            <a:r>
              <a:rPr lang="tr-TR" sz="1600" dirty="0"/>
              <a:t>demiştir</a:t>
            </a:r>
            <a:r>
              <a:rPr lang="tr-TR" sz="1600" dirty="0" smtClean="0"/>
              <a:t>. Osmanlıların </a:t>
            </a:r>
            <a:r>
              <a:rPr lang="tr-TR" sz="1600" dirty="0"/>
              <a:t>veya işte Selçuklular ordularında </a:t>
            </a:r>
            <a:r>
              <a:rPr lang="tr-TR" sz="1600" b="1" dirty="0"/>
              <a:t>su</a:t>
            </a:r>
            <a:r>
              <a:rPr lang="tr-TR" sz="1600" dirty="0"/>
              <a:t> dağıtanlara ne denir </a:t>
            </a:r>
            <a:r>
              <a:rPr lang="tr-TR" sz="1600" b="1" dirty="0"/>
              <a:t>Saka</a:t>
            </a:r>
            <a:r>
              <a:rPr lang="tr-TR" sz="1600" dirty="0"/>
              <a:t> </a:t>
            </a:r>
            <a:r>
              <a:rPr lang="tr-TR" sz="1600" dirty="0" smtClean="0"/>
              <a:t>denir. Çünkü, Saka, </a:t>
            </a:r>
            <a:r>
              <a:rPr lang="tr-TR" sz="1600" dirty="0"/>
              <a:t>Türkçe bir kelime </a:t>
            </a:r>
            <a:r>
              <a:rPr lang="tr-TR" sz="1600" dirty="0" smtClean="0"/>
              <a:t>Farslar da kullanıyor </a:t>
            </a:r>
            <a:r>
              <a:rPr lang="tr-TR" sz="1600" dirty="0"/>
              <a:t>ama </a:t>
            </a:r>
            <a:r>
              <a:rPr lang="tr-TR" sz="1600" dirty="0" smtClean="0"/>
              <a:t>bu </a:t>
            </a:r>
            <a:r>
              <a:rPr lang="tr-TR" sz="1600" dirty="0"/>
              <a:t>kelimenin de aslı </a:t>
            </a:r>
            <a:r>
              <a:rPr lang="tr-TR" sz="1600" b="1" dirty="0"/>
              <a:t>su</a:t>
            </a:r>
            <a:r>
              <a:rPr lang="tr-TR" sz="1600" dirty="0"/>
              <a:t>dur </a:t>
            </a:r>
            <a:r>
              <a:rPr lang="tr-TR" sz="1600" dirty="0" smtClean="0"/>
              <a:t>zaten. </a:t>
            </a:r>
            <a:r>
              <a:rPr lang="tr-TR" sz="1600" dirty="0"/>
              <a:t>Yunanlıların da </a:t>
            </a:r>
            <a:r>
              <a:rPr lang="tr-TR" sz="1600" b="1" dirty="0" smtClean="0"/>
              <a:t>Sükuta</a:t>
            </a:r>
            <a:r>
              <a:rPr lang="tr-TR" sz="1600" dirty="0" smtClean="0"/>
              <a:t> </a:t>
            </a:r>
            <a:r>
              <a:rPr lang="tr-TR" sz="1600" dirty="0"/>
              <a:t>dedikleri kelimenin de aslı </a:t>
            </a:r>
            <a:r>
              <a:rPr lang="tr-TR" sz="1600" b="1" dirty="0" smtClean="0"/>
              <a:t>su</a:t>
            </a:r>
            <a:r>
              <a:rPr lang="tr-TR" sz="1600" dirty="0" smtClean="0"/>
              <a:t>dur.</a:t>
            </a:r>
          </a:p>
          <a:p>
            <a:r>
              <a:rPr lang="tr-TR" sz="1600" dirty="0" smtClean="0"/>
              <a:t>Eski </a:t>
            </a:r>
            <a:r>
              <a:rPr lang="tr-TR" sz="1600" dirty="0"/>
              <a:t>Türklerin kendilerine verdikleri 3-4 isim </a:t>
            </a:r>
            <a:r>
              <a:rPr lang="tr-TR" sz="1600" dirty="0" smtClean="0"/>
              <a:t>var. </a:t>
            </a:r>
            <a:r>
              <a:rPr lang="tr-TR" sz="1600" dirty="0"/>
              <a:t>Bunlardan birincisi </a:t>
            </a:r>
            <a:r>
              <a:rPr lang="tr-TR" sz="1600" b="1" dirty="0" smtClean="0"/>
              <a:t>Su,</a:t>
            </a:r>
            <a:r>
              <a:rPr lang="tr-TR" sz="1600" dirty="0" smtClean="0"/>
              <a:t> </a:t>
            </a:r>
            <a:r>
              <a:rPr lang="tr-TR" sz="1600" dirty="0"/>
              <a:t>ikincisi </a:t>
            </a:r>
            <a:r>
              <a:rPr lang="tr-TR" sz="1600" b="1" dirty="0" err="1" smtClean="0"/>
              <a:t>Mo</a:t>
            </a:r>
            <a:r>
              <a:rPr lang="tr-TR" sz="1600" dirty="0" smtClean="0"/>
              <a:t> </a:t>
            </a:r>
            <a:r>
              <a:rPr lang="tr-TR" sz="1600" dirty="0"/>
              <a:t>üçüncüsü </a:t>
            </a:r>
            <a:r>
              <a:rPr lang="tr-TR" sz="1600" b="1" dirty="0" smtClean="0"/>
              <a:t>Ur.</a:t>
            </a:r>
            <a:r>
              <a:rPr lang="tr-TR" sz="1600" dirty="0" smtClean="0"/>
              <a:t> İşte </a:t>
            </a:r>
            <a:r>
              <a:rPr lang="tr-TR" sz="1600" dirty="0"/>
              <a:t>Ur daha sonra </a:t>
            </a:r>
            <a:r>
              <a:rPr lang="tr-TR" sz="1600" b="1" dirty="0"/>
              <a:t>Tur</a:t>
            </a:r>
            <a:r>
              <a:rPr lang="tr-TR" sz="1600" dirty="0"/>
              <a:t> </a:t>
            </a:r>
            <a:r>
              <a:rPr lang="tr-TR" sz="1600" dirty="0" smtClean="0"/>
              <a:t>olarak değişerek, </a:t>
            </a:r>
            <a:r>
              <a:rPr lang="tr-TR" sz="1600" dirty="0"/>
              <a:t>bugünkü Türk kelimesini </a:t>
            </a:r>
            <a:r>
              <a:rPr lang="tr-TR" sz="1600" dirty="0" smtClean="0"/>
              <a:t>oluşturuyor. </a:t>
            </a:r>
          </a:p>
          <a:p>
            <a:r>
              <a:rPr lang="tr-TR" sz="1600" b="1" dirty="0" smtClean="0">
                <a:solidFill>
                  <a:srgbClr val="C00000"/>
                </a:solidFill>
              </a:rPr>
              <a:t>Dolayısıyla </a:t>
            </a:r>
            <a:r>
              <a:rPr lang="tr-TR" sz="1600" b="1" dirty="0">
                <a:solidFill>
                  <a:srgbClr val="C00000"/>
                </a:solidFill>
              </a:rPr>
              <a:t>Saka kelimesinin kökeninde su sözcüğü </a:t>
            </a:r>
            <a:r>
              <a:rPr lang="tr-TR" sz="1600" b="1" dirty="0" smtClean="0">
                <a:solidFill>
                  <a:srgbClr val="C00000"/>
                </a:solidFill>
              </a:rPr>
              <a:t>var, su </a:t>
            </a:r>
            <a:r>
              <a:rPr lang="tr-TR" sz="1600" b="1" dirty="0">
                <a:solidFill>
                  <a:srgbClr val="C00000"/>
                </a:solidFill>
              </a:rPr>
              <a:t>sözcüğü birçok Ural-Altay dillerinin hemen bütününde </a:t>
            </a:r>
            <a:r>
              <a:rPr lang="tr-TR" sz="1600" b="1" dirty="0" smtClean="0">
                <a:solidFill>
                  <a:srgbClr val="C00000"/>
                </a:solidFill>
              </a:rPr>
              <a:t>var, </a:t>
            </a:r>
            <a:r>
              <a:rPr lang="tr-TR" sz="1600" b="1" dirty="0">
                <a:solidFill>
                  <a:srgbClr val="C00000"/>
                </a:solidFill>
              </a:rPr>
              <a:t>bu sözcük </a:t>
            </a:r>
            <a:r>
              <a:rPr lang="tr-TR" sz="1600" b="1" dirty="0" smtClean="0">
                <a:solidFill>
                  <a:srgbClr val="C00000"/>
                </a:solidFill>
              </a:rPr>
              <a:t>Aryan </a:t>
            </a:r>
            <a:r>
              <a:rPr lang="tr-TR" sz="1600" b="1" dirty="0">
                <a:solidFill>
                  <a:srgbClr val="C00000"/>
                </a:solidFill>
              </a:rPr>
              <a:t>dillerine de </a:t>
            </a:r>
            <a:r>
              <a:rPr lang="tr-TR" sz="1600" b="1" dirty="0" smtClean="0">
                <a:solidFill>
                  <a:srgbClr val="C00000"/>
                </a:solidFill>
              </a:rPr>
              <a:t>geçmiş. </a:t>
            </a:r>
            <a:r>
              <a:rPr lang="tr-TR" sz="1600" b="1" dirty="0">
                <a:solidFill>
                  <a:srgbClr val="C00000"/>
                </a:solidFill>
              </a:rPr>
              <a:t>Orada da var su dolayısıyla mesela Çinliler de </a:t>
            </a:r>
            <a:r>
              <a:rPr lang="tr-TR" sz="1600" b="1" dirty="0" smtClean="0">
                <a:solidFill>
                  <a:srgbClr val="C00000"/>
                </a:solidFill>
              </a:rPr>
              <a:t>sakalara </a:t>
            </a:r>
            <a:r>
              <a:rPr lang="tr-TR" sz="1600" b="1" dirty="0">
                <a:solidFill>
                  <a:srgbClr val="C00000"/>
                </a:solidFill>
              </a:rPr>
              <a:t>Su veya </a:t>
            </a:r>
            <a:r>
              <a:rPr lang="tr-TR" sz="1600" b="1" dirty="0" err="1">
                <a:solidFill>
                  <a:srgbClr val="C00000"/>
                </a:solidFill>
              </a:rPr>
              <a:t>Sa</a:t>
            </a:r>
            <a:r>
              <a:rPr lang="tr-TR" sz="1600" b="1" dirty="0">
                <a:solidFill>
                  <a:srgbClr val="C00000"/>
                </a:solidFill>
              </a:rPr>
              <a:t> </a:t>
            </a:r>
            <a:r>
              <a:rPr lang="tr-TR" sz="1600" b="1" dirty="0" smtClean="0">
                <a:solidFill>
                  <a:srgbClr val="C00000"/>
                </a:solidFill>
              </a:rPr>
              <a:t>der. Sakaların </a:t>
            </a:r>
            <a:r>
              <a:rPr lang="tr-TR" sz="1600" b="1" dirty="0">
                <a:solidFill>
                  <a:srgbClr val="C00000"/>
                </a:solidFill>
              </a:rPr>
              <a:t>ismi </a:t>
            </a:r>
            <a:r>
              <a:rPr lang="tr-TR" sz="1600" b="1" dirty="0" smtClean="0">
                <a:solidFill>
                  <a:srgbClr val="C00000"/>
                </a:solidFill>
              </a:rPr>
              <a:t>Su, </a:t>
            </a:r>
            <a:r>
              <a:rPr lang="tr-TR" sz="1600" b="1" dirty="0">
                <a:solidFill>
                  <a:srgbClr val="C00000"/>
                </a:solidFill>
              </a:rPr>
              <a:t>ama </a:t>
            </a:r>
            <a:r>
              <a:rPr lang="tr-TR" sz="1600" b="1" dirty="0" smtClean="0">
                <a:solidFill>
                  <a:srgbClr val="C00000"/>
                </a:solidFill>
              </a:rPr>
              <a:t>Sükuta </a:t>
            </a:r>
            <a:r>
              <a:rPr lang="tr-TR" sz="1600" b="1" dirty="0">
                <a:solidFill>
                  <a:srgbClr val="C00000"/>
                </a:solidFill>
              </a:rPr>
              <a:t>şeklinde Yunanlılar </a:t>
            </a:r>
            <a:r>
              <a:rPr lang="tr-TR" sz="1600" b="1" dirty="0" smtClean="0">
                <a:solidFill>
                  <a:srgbClr val="C00000"/>
                </a:solidFill>
              </a:rPr>
              <a:t>bunu </a:t>
            </a:r>
            <a:r>
              <a:rPr lang="tr-TR" sz="1600" b="1" dirty="0">
                <a:solidFill>
                  <a:srgbClr val="C00000"/>
                </a:solidFill>
              </a:rPr>
              <a:t>telaffuz edip yazdıkları için bizimkiler de onu İskit olarak </a:t>
            </a:r>
            <a:r>
              <a:rPr lang="tr-TR" sz="1600" b="1" dirty="0" smtClean="0">
                <a:solidFill>
                  <a:srgbClr val="C00000"/>
                </a:solidFill>
              </a:rPr>
              <a:t>çeviriyorlar, </a:t>
            </a:r>
            <a:r>
              <a:rPr lang="tr-TR" sz="1600" b="1" dirty="0">
                <a:solidFill>
                  <a:srgbClr val="C00000"/>
                </a:solidFill>
              </a:rPr>
              <a:t>özellikle Kazan </a:t>
            </a:r>
            <a:r>
              <a:rPr lang="tr-TR" sz="1600" b="1" dirty="0" smtClean="0">
                <a:solidFill>
                  <a:srgbClr val="C00000"/>
                </a:solidFill>
              </a:rPr>
              <a:t>Türkleri. </a:t>
            </a:r>
          </a:p>
          <a:p>
            <a:r>
              <a:rPr lang="tr-TR" sz="1600" b="1" dirty="0" smtClean="0"/>
              <a:t>Sakalar</a:t>
            </a:r>
            <a:r>
              <a:rPr lang="tr-TR" sz="1600" dirty="0" smtClean="0"/>
              <a:t> </a:t>
            </a:r>
            <a:r>
              <a:rPr lang="tr-TR" sz="1600" dirty="0"/>
              <a:t>üzerine yazanlar onu belki biraz da Rusların etkisiyle Ruslar </a:t>
            </a:r>
            <a:r>
              <a:rPr lang="tr-TR" sz="1600" b="1" dirty="0" smtClean="0"/>
              <a:t>Saka</a:t>
            </a:r>
            <a:r>
              <a:rPr lang="tr-TR" sz="1600" dirty="0" smtClean="0"/>
              <a:t>lara </a:t>
            </a:r>
            <a:r>
              <a:rPr lang="tr-TR" sz="1600" dirty="0" err="1" smtClean="0"/>
              <a:t>İskif</a:t>
            </a:r>
            <a:r>
              <a:rPr lang="tr-TR" sz="1600" dirty="0" smtClean="0"/>
              <a:t> </a:t>
            </a:r>
            <a:r>
              <a:rPr lang="tr-TR" sz="1600" b="1" dirty="0" err="1" smtClean="0"/>
              <a:t>Sikif</a:t>
            </a:r>
            <a:r>
              <a:rPr lang="tr-TR" sz="1600" dirty="0" smtClean="0"/>
              <a:t> derler. </a:t>
            </a:r>
            <a:r>
              <a:rPr lang="tr-TR" sz="1600" dirty="0"/>
              <a:t>Aslında İskitler diye bir şey yok gerçek tarihi bir sözcük yok </a:t>
            </a:r>
            <a:r>
              <a:rPr lang="tr-TR" sz="1600" b="1" dirty="0" smtClean="0"/>
              <a:t>Saka</a:t>
            </a:r>
            <a:r>
              <a:rPr lang="tr-TR" sz="1600" dirty="0" smtClean="0"/>
              <a:t> </a:t>
            </a:r>
            <a:r>
              <a:rPr lang="tr-TR" sz="1600" dirty="0"/>
              <a:t>var </a:t>
            </a:r>
            <a:r>
              <a:rPr lang="tr-TR" sz="1600" b="1" dirty="0" smtClean="0"/>
              <a:t>Sükuta</a:t>
            </a:r>
            <a:r>
              <a:rPr lang="tr-TR" sz="1600" dirty="0" smtClean="0"/>
              <a:t> var.  </a:t>
            </a:r>
            <a:r>
              <a:rPr lang="tr-TR" sz="1600" dirty="0"/>
              <a:t>Türklerde bazı sözcüklerin başına </a:t>
            </a:r>
            <a:r>
              <a:rPr lang="tr-TR" sz="1600" dirty="0" smtClean="0"/>
              <a:t>İ </a:t>
            </a:r>
            <a:r>
              <a:rPr lang="tr-TR" sz="1600" dirty="0"/>
              <a:t>getiriyoruz. Mesela İskoç diyoruz İskoç diye bir sözcük yok ama Türkçede böyle </a:t>
            </a:r>
            <a:r>
              <a:rPr lang="tr-TR" sz="1600" dirty="0" smtClean="0"/>
              <a:t>S </a:t>
            </a:r>
            <a:r>
              <a:rPr lang="tr-TR" sz="1600" dirty="0"/>
              <a:t>ile başlayan </a:t>
            </a:r>
            <a:r>
              <a:rPr lang="tr-TR" sz="1600" dirty="0" smtClean="0"/>
              <a:t>sözcüklerin  </a:t>
            </a:r>
            <a:r>
              <a:rPr lang="tr-TR" sz="1600" dirty="0"/>
              <a:t>başına </a:t>
            </a:r>
            <a:r>
              <a:rPr lang="tr-TR" sz="1600" dirty="0" smtClean="0"/>
              <a:t>İ getiririz. </a:t>
            </a:r>
            <a:r>
              <a:rPr lang="tr-TR" sz="1600" dirty="0"/>
              <a:t>Dolayısıyla buradan </a:t>
            </a:r>
            <a:r>
              <a:rPr lang="tr-TR" sz="1600" dirty="0" smtClean="0"/>
              <a:t>İskit </a:t>
            </a:r>
            <a:r>
              <a:rPr lang="tr-TR" sz="1600" dirty="0"/>
              <a:t>çıkmıştır Çünkü </a:t>
            </a:r>
            <a:r>
              <a:rPr lang="tr-TR" sz="1600" dirty="0" smtClean="0"/>
              <a:t>Yunanlar </a:t>
            </a:r>
            <a:r>
              <a:rPr lang="tr-TR" sz="1600" dirty="0"/>
              <a:t>zaten </a:t>
            </a:r>
            <a:r>
              <a:rPr lang="tr-TR" sz="1600" b="1" dirty="0" smtClean="0"/>
              <a:t>Su, </a:t>
            </a:r>
            <a:r>
              <a:rPr lang="tr-TR" sz="1600" dirty="0"/>
              <a:t>s ile yazıldığı için oradan bize aktarırken bazı yazarlar bunu </a:t>
            </a:r>
            <a:r>
              <a:rPr lang="tr-TR" sz="1600" dirty="0" smtClean="0"/>
              <a:t>İskit şeklinde aktarır </a:t>
            </a:r>
            <a:r>
              <a:rPr lang="tr-TR" sz="1600" dirty="0"/>
              <a:t>ve böylece ortaya </a:t>
            </a:r>
            <a:r>
              <a:rPr lang="tr-TR" sz="1600" dirty="0" smtClean="0"/>
              <a:t>çıkıyor. Gerçek </a:t>
            </a:r>
            <a:r>
              <a:rPr lang="tr-TR" sz="1600" dirty="0"/>
              <a:t>anlamda </a:t>
            </a:r>
            <a:r>
              <a:rPr lang="tr-TR" sz="1600" dirty="0" smtClean="0"/>
              <a:t>İskit </a:t>
            </a:r>
            <a:r>
              <a:rPr lang="tr-TR" sz="1600" dirty="0"/>
              <a:t>yok  Saka diyebiliriz. </a:t>
            </a:r>
          </a:p>
          <a:p>
            <a:pPr marL="0" indent="0">
              <a:buNone/>
            </a:pPr>
            <a:r>
              <a:rPr lang="tr-TR" sz="1600" dirty="0"/>
              <a:t> </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229923438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457200" y="274638"/>
            <a:ext cx="8229600" cy="418058"/>
          </a:xfrm>
        </p:spPr>
        <p:txBody>
          <a:bodyPr>
            <a:noAutofit/>
          </a:bodyPr>
          <a:lstStyle/>
          <a:p>
            <a:r>
              <a:rPr lang="tr-TR" sz="2400" b="1" dirty="0" smtClean="0"/>
              <a:t/>
            </a:r>
            <a:br>
              <a:rPr lang="tr-TR" sz="2400" b="1" dirty="0" smtClean="0"/>
            </a:br>
            <a:r>
              <a:rPr lang="tr-TR" sz="2400" b="1" dirty="0"/>
              <a:t>Eski </a:t>
            </a:r>
            <a:r>
              <a:rPr lang="tr-TR" sz="2400" b="1" dirty="0" smtClean="0"/>
              <a:t>Türkçede ŞEHİR neden BALIK olarak adlandırılmaktadır?</a:t>
            </a:r>
            <a:r>
              <a:rPr lang="tr-TR" sz="2400" b="1" dirty="0"/>
              <a:t/>
            </a:r>
            <a:br>
              <a:rPr lang="tr-TR" sz="2400" b="1" dirty="0"/>
            </a:br>
            <a:endParaRPr lang="tr-TR" sz="2400" b="1" dirty="0"/>
          </a:p>
        </p:txBody>
      </p:sp>
      <p:sp>
        <p:nvSpPr>
          <p:cNvPr id="3" name="İçerik Yer Tutucusu 2"/>
          <p:cNvSpPr>
            <a:spLocks noGrp="1"/>
          </p:cNvSpPr>
          <p:nvPr>
            <p:ph idx="1"/>
          </p:nvPr>
        </p:nvSpPr>
        <p:spPr>
          <a:xfrm>
            <a:off x="179512" y="764704"/>
            <a:ext cx="8784976" cy="6552728"/>
          </a:xfrm>
        </p:spPr>
        <p:txBody>
          <a:bodyPr>
            <a:noAutofit/>
          </a:bodyPr>
          <a:lstStyle/>
          <a:p>
            <a:r>
              <a:rPr lang="tr-TR" sz="1600" dirty="0" smtClean="0"/>
              <a:t>Eski </a:t>
            </a:r>
            <a:r>
              <a:rPr lang="tr-TR" sz="1600" dirty="0"/>
              <a:t>Türkçede "şehir" kelimesi yerine "balık" kelimesinin kullanılması oldukça ilginç bir durum ve bunun birkaç farklı açıklaması bulunmaktadır:</a:t>
            </a:r>
          </a:p>
          <a:p>
            <a:r>
              <a:rPr lang="tr-TR" sz="1600" b="1" dirty="0" smtClean="0"/>
              <a:t>Surlarla </a:t>
            </a:r>
            <a:r>
              <a:rPr lang="tr-TR" sz="1600" b="1" dirty="0"/>
              <a:t>İlişkisi: </a:t>
            </a:r>
            <a:r>
              <a:rPr lang="tr-TR" sz="1600" dirty="0"/>
              <a:t>Eski Türklerde şehirler genellikle surlarla çevrili olurdu. Bu surlar, çamur veya toprak gibi malzemelerle inşa edilirdi. "Balık" kelimesi, bu inşaat malzemesi olan "balçık" ile ilişkilendirilerek şehirlerin genel yapısıyla bağdaştırılmış olabilir. Yani, surlarla çevrili, çamurdan yapılan yerleşim yerleri "balık" olarak adlandırılmış olabilir</a:t>
            </a:r>
            <a:r>
              <a:rPr lang="tr-TR" sz="1600" dirty="0" smtClean="0"/>
              <a:t>.</a:t>
            </a:r>
          </a:p>
          <a:p>
            <a:r>
              <a:rPr lang="tr-TR" sz="1600" b="1" dirty="0" smtClean="0"/>
              <a:t>Korunma </a:t>
            </a:r>
            <a:r>
              <a:rPr lang="tr-TR" sz="1600" b="1" dirty="0"/>
              <a:t>Anlamı: </a:t>
            </a:r>
            <a:r>
              <a:rPr lang="tr-TR" sz="1600" dirty="0"/>
              <a:t>Balık, suda yaşayan ve dış tehlikelere karşı kabuğu olan bir canlıdır. Bu nedenle "balık" kelimesi, </a:t>
            </a:r>
            <a:r>
              <a:rPr lang="tr-TR" sz="1600" dirty="0" smtClean="0"/>
              <a:t>şehirlerin </a:t>
            </a:r>
            <a:r>
              <a:rPr lang="tr-TR" sz="1600" dirty="0"/>
              <a:t>dış tehlikelere karşı korunaklı ve güvenli olduğu anlamına da gelebilir. Şehirler, tıpkı balıkların kabuğu gibi surlarla çevrilerek dış tehditlere karşı korunurdu</a:t>
            </a:r>
            <a:r>
              <a:rPr lang="tr-TR" sz="1600" dirty="0" smtClean="0"/>
              <a:t>.</a:t>
            </a:r>
          </a:p>
          <a:p>
            <a:r>
              <a:rPr lang="tr-TR" sz="1600" b="1" i="1" dirty="0" smtClean="0"/>
              <a:t>Sembolik </a:t>
            </a:r>
            <a:r>
              <a:rPr lang="tr-TR" sz="1600" b="1" i="1" dirty="0"/>
              <a:t>Anlamı: </a:t>
            </a:r>
            <a:r>
              <a:rPr lang="tr-TR" sz="1600" dirty="0"/>
              <a:t>Balık, suyla ve dolayısıyla bereketle ilişkilendirilen bir semboldür. Eski Türklerde şehirler, insanların bir arada yaşadığı, üretim yaptığı ve bereketin olduğu yerler olarak görülüyordu. Bu nedenle "balık" kelimesi, şehirlerin bu sembolik anlamını da taşıyor olabilir</a:t>
            </a:r>
            <a:r>
              <a:rPr lang="tr-TR" sz="1600" dirty="0" smtClean="0"/>
              <a:t>.</a:t>
            </a:r>
          </a:p>
          <a:p>
            <a:r>
              <a:rPr lang="tr-TR" sz="1600" b="1" dirty="0" smtClean="0"/>
              <a:t>Dil </a:t>
            </a:r>
            <a:r>
              <a:rPr lang="tr-TR" sz="1600" b="1" dirty="0"/>
              <a:t>Değişimi: </a:t>
            </a:r>
            <a:r>
              <a:rPr lang="tr-TR" sz="1600" dirty="0"/>
              <a:t>Zaman içinde diller değişir ve kelimelerin anlamları da farklılaşabilir. Eski Türkçedeki "balık" kelimesinin şehir anlamına gelmesi, dilin evrimi sürecinde yaşanan bir değişim olarak da değerlendirilebilir</a:t>
            </a:r>
            <a:r>
              <a:rPr lang="tr-TR" sz="1600" dirty="0" smtClean="0"/>
              <a:t>.</a:t>
            </a:r>
          </a:p>
          <a:p>
            <a:r>
              <a:rPr lang="tr-TR" sz="1600" b="1" dirty="0" smtClean="0"/>
              <a:t>Özetle</a:t>
            </a:r>
            <a:r>
              <a:rPr lang="tr-TR" sz="1600" b="1" dirty="0"/>
              <a:t>, </a:t>
            </a:r>
            <a:r>
              <a:rPr lang="tr-TR" sz="1600" dirty="0"/>
              <a:t>eski Türkçede "şehir" yerine "balık" kelimesinin kullanılması, şehirlerin yapısal özellikleri, korunma ihtiyacı, sembolik anlamları ve dilin evrimi gibi farklı faktörlerin bir araya gelmesiyle ortaya çıkmış olabilir. Bu durum, Türkçenin zengin ve ilginç bir dil olduğunu göstermektedir.</a:t>
            </a:r>
          </a:p>
          <a:p>
            <a:pPr marL="0" indent="0">
              <a:buNone/>
            </a:pPr>
            <a:r>
              <a:rPr lang="tr-TR" sz="1400" dirty="0" smtClean="0"/>
              <a:t>Ek </a:t>
            </a:r>
            <a:r>
              <a:rPr lang="tr-TR" sz="1400" dirty="0"/>
              <a:t>Bilgiler</a:t>
            </a:r>
            <a:r>
              <a:rPr lang="tr-TR" sz="1400" dirty="0" smtClean="0"/>
              <a:t>:</a:t>
            </a:r>
            <a:endParaRPr lang="tr-TR" sz="1400" dirty="0"/>
          </a:p>
          <a:p>
            <a:r>
              <a:rPr lang="tr-TR" sz="1400" dirty="0"/>
              <a:t>Uygurlar, büyük şehirleri küçük şehirlerden "</a:t>
            </a:r>
            <a:r>
              <a:rPr lang="tr-TR" sz="1400" dirty="0" err="1"/>
              <a:t>ulug</a:t>
            </a:r>
            <a:r>
              <a:rPr lang="tr-TR" sz="1400" dirty="0"/>
              <a:t> balık" adıyla ayırıyorlardı.</a:t>
            </a:r>
          </a:p>
          <a:p>
            <a:r>
              <a:rPr lang="tr-TR" sz="1400" dirty="0"/>
              <a:t>Moğol kaynakları şehirleri "</a:t>
            </a:r>
            <a:r>
              <a:rPr lang="tr-TR" sz="1400" dirty="0" err="1"/>
              <a:t>balakat</a:t>
            </a:r>
            <a:r>
              <a:rPr lang="tr-TR" sz="1400" dirty="0"/>
              <a:t>" veya "</a:t>
            </a:r>
            <a:r>
              <a:rPr lang="tr-TR" sz="1400" dirty="0" err="1"/>
              <a:t>balgat</a:t>
            </a:r>
            <a:r>
              <a:rPr lang="tr-TR" sz="1400" dirty="0"/>
              <a:t>" sözü ile anıyorlardı.</a:t>
            </a:r>
          </a:p>
          <a:p>
            <a:r>
              <a:rPr lang="tr-TR" sz="1400" dirty="0"/>
              <a:t>Balık kelimesi Uygurların son zamanlarına doğru yerini </a:t>
            </a:r>
            <a:r>
              <a:rPr lang="tr-TR" sz="1400" dirty="0" err="1"/>
              <a:t>Soğdcadan</a:t>
            </a:r>
            <a:r>
              <a:rPr lang="tr-TR" sz="1400" dirty="0"/>
              <a:t> gelen "kent" ve Farsça kökenli "şehir" kelimelerine bırakarak unutulmuştur.</a:t>
            </a:r>
          </a:p>
        </p:txBody>
      </p:sp>
      <p:sp>
        <p:nvSpPr>
          <p:cNvPr id="4" name="Altbilgi Yer Tutucusu 3"/>
          <p:cNvSpPr>
            <a:spLocks noGrp="1"/>
          </p:cNvSpPr>
          <p:nvPr>
            <p:ph type="ftr" sz="quarter" idx="11"/>
          </p:nvPr>
        </p:nvSpPr>
        <p:spPr/>
        <p:txBody>
          <a:bodyPr/>
          <a:lstStyle/>
          <a:p>
            <a:r>
              <a:rPr lang="en-US" smtClean="0"/>
              <a:t>https://www.booksonturkey.com/</a:t>
            </a:r>
            <a:endParaRPr lang="en-US"/>
          </a:p>
        </p:txBody>
      </p:sp>
    </p:spTree>
    <p:extLst>
      <p:ext uri="{BB962C8B-B14F-4D97-AF65-F5344CB8AC3E}">
        <p14:creationId xmlns:p14="http://schemas.microsoft.com/office/powerpoint/2010/main" val="17008021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18799</TotalTime>
  <Words>8359</Words>
  <Application>Microsoft Office PowerPoint</Application>
  <PresentationFormat>Ekran Gösterisi (4:3)</PresentationFormat>
  <Paragraphs>794</Paragraphs>
  <Slides>93</Slides>
  <Notes>1</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93</vt:i4>
      </vt:variant>
    </vt:vector>
  </HeadingPairs>
  <TitlesOfParts>
    <vt:vector size="98" baseType="lpstr">
      <vt:lpstr>Arial</vt:lpstr>
      <vt:lpstr>Calibri</vt:lpstr>
      <vt:lpstr>İnherit</vt:lpstr>
      <vt:lpstr>Lucida Sans Typewriter</vt:lpstr>
      <vt:lpstr>Ofis Teması</vt:lpstr>
      <vt:lpstr>   TÜRKLER  VE  SU SEYAHATNAMESİ&amp;SU EKOSİSTEMİ Zaman. Zemin. Zihin  </vt:lpstr>
      <vt:lpstr> MOBY DİCK - BEYAZ BALİNA  1973  (Sabahattin Eyüboğlu ve Mina Urgan Çevirisi) </vt:lpstr>
      <vt:lpstr>Den’izlerim… Merhaba Canlarım Merhaba Güzellerim..</vt:lpstr>
      <vt:lpstr>  «Türk sadece bir milletin adı değil, Türk bütün adamların birliğidir.»  Mustafa Kemal Atatürk   Oğuz Oğulları Şiiri </vt:lpstr>
      <vt:lpstr> METOD.OLOJİ  (3 BOYUT)</vt:lpstr>
      <vt:lpstr>     Okyanuslar ve Denizler Türklerin Üç Büyük Bilge Lideri Tonyukuk (Göktürk) Fatih (Osmanlı) Atatürk (Türkiye)   </vt:lpstr>
      <vt:lpstr>Tonyukuk Yazıtında Nehirler ve Göller</vt:lpstr>
      <vt:lpstr>Verinti Sözlüğü: Su</vt:lpstr>
      <vt:lpstr>Verinti Sözlüğü: Su</vt:lpstr>
      <vt:lpstr>Türk Devletleri Başkentleri ve Su Kenarları </vt:lpstr>
      <vt:lpstr>Kıtalararası Su Kenarlarındaki (Türkiye hariç) Türk&amp;Turan Halkları Yerleşimleri</vt:lpstr>
      <vt:lpstr>Su Kenarlarındaki Türk&amp;Turan Yerleşimleri</vt:lpstr>
      <vt:lpstr>Sudaş Ülkeler</vt:lpstr>
      <vt:lpstr>ASYA Denizler, Göller, Akarsular ve Boğazlar Haritası</vt:lpstr>
      <vt:lpstr>Asya Su Yolları</vt:lpstr>
      <vt:lpstr>"Asya su yolları"</vt:lpstr>
      <vt:lpstr>Asya Su Yollarını Türkler Nasıl Değerlendirdi? </vt:lpstr>
      <vt:lpstr> Avrupa Su Yollarını Türkler Nasıl Değerlendirdi? </vt:lpstr>
      <vt:lpstr>Su Yollarında Türkler</vt:lpstr>
      <vt:lpstr> Büyük Asya: İçdeniz, nehirler, göller Küçük Asya: Beş Deniz </vt:lpstr>
      <vt:lpstr>Büyük Asya. Küçük Asya</vt:lpstr>
      <vt:lpstr> Su Yollarında Türkler ASYA </vt:lpstr>
      <vt:lpstr> Su Yollarında Türkler  AVRUPA</vt:lpstr>
      <vt:lpstr>Bilimler</vt:lpstr>
      <vt:lpstr>Kavramsal Açılımlar</vt:lpstr>
      <vt:lpstr>Yeni Kavramlar: SU</vt:lpstr>
      <vt:lpstr>Siyaset: Küresel Türkofobi Sümerler, Osman Karatay.  Türklerin Kökeni ss. 219</vt:lpstr>
      <vt:lpstr>Yaratılış Destanı</vt:lpstr>
      <vt:lpstr>Yaratılış Destanı | Türk Mitolojisi https://youtu.be/BUBXvrIor1g?si=6VdIjDgUINrwdB98 </vt:lpstr>
      <vt:lpstr> Türkler ve Su EkoSistemi </vt:lpstr>
      <vt:lpstr>Karız Kanalları</vt:lpstr>
      <vt:lpstr>Sarı Irmak, Çin</vt:lpstr>
      <vt:lpstr>Savaş Sanatı, Sun Tzu Sarı Ordos Bozkırı ve Sarı Irmak</vt:lpstr>
      <vt:lpstr>Liao Nehri Vadisinde Türkçenin 9.000 Yılı, Pasifik Okyanusu Kıyıları Çin</vt:lpstr>
      <vt:lpstr>Japonca ve Türkçe'nin 9.000 yıldır var olduğu bulundu! </vt:lpstr>
      <vt:lpstr>Vaha Kentler, Doğu Türkistan</vt:lpstr>
      <vt:lpstr>Yamuna Nehri Hindistan  (New Delhi, Agra)</vt:lpstr>
      <vt:lpstr>Yeraltı su şebekesi sistemi</vt:lpstr>
      <vt:lpstr>PowerPoint Sunusu</vt:lpstr>
      <vt:lpstr>Türk Halk İnanışlarında SU</vt:lpstr>
      <vt:lpstr>Su ve Asya’da Türkler</vt:lpstr>
      <vt:lpstr>Yaşamın temelindeki SU</vt:lpstr>
      <vt:lpstr>Kiş (Su Samuru) ve Kişi</vt:lpstr>
      <vt:lpstr>    Kişi:  “Yaşam, Ölüm, Yaratılan”         Su Felsefesi</vt:lpstr>
      <vt:lpstr>Yer Gök Su</vt:lpstr>
      <vt:lpstr> Yer Gök İduk Su</vt:lpstr>
      <vt:lpstr>Su</vt:lpstr>
      <vt:lpstr>Toprak ve Su</vt:lpstr>
      <vt:lpstr>Yer-Su</vt:lpstr>
      <vt:lpstr>Kutsal Su</vt:lpstr>
      <vt:lpstr>Su Halkı: Sakalar (İskitler). Sümerler </vt:lpstr>
      <vt:lpstr>Deniz ve Türkler</vt:lpstr>
      <vt:lpstr> Tenger ve Tengiz https://denizkarakurt.com.tr/makaleler/tenger-ve-tengiz  </vt:lpstr>
      <vt:lpstr>Su, Sa, Saka, Si, Sibirya  </vt:lpstr>
      <vt:lpstr>NEHİR YOLLARI TÜRK BOYLARI https://www.youtube.com/watch?v=eq3M2dTwNvI </vt:lpstr>
      <vt:lpstr>Levendname Şiirlerinde Su Temasının Felsefi Boyutu</vt:lpstr>
      <vt:lpstr>SAKALARDAN SÜMERLERE SUYUN İZİNİ SÜRMEK  https://www.arkeotekno.com/pg_584_sakalardan-sumerlere-suyun-izini-surmek </vt:lpstr>
      <vt:lpstr>Tengri ve Su</vt:lpstr>
      <vt:lpstr>Çin’de taşıma genellikle nehir yoluyla yapılır.</vt:lpstr>
      <vt:lpstr>Su; Sonsuzluk, Çince</vt:lpstr>
      <vt:lpstr> Çin Felsefesi ve Su </vt:lpstr>
      <vt:lpstr>Çin: Su Karakteri</vt:lpstr>
      <vt:lpstr>Tez Soruları</vt:lpstr>
      <vt:lpstr> KUZEY: Mavi Tuna (Avrupa) - Sarı Irmak (Çin) Bozkır&amp;Su Kuşağı ve Tarım Kuşağı</vt:lpstr>
      <vt:lpstr>GÜNEY: Nil – Amuderya (Ceyhun) – Yamuna Mısır-Özbekistan-Hindistan</vt:lpstr>
      <vt:lpstr>   SU’yun Öteki Yakası Tuna Boyu Şehirleri http://www.balkanpazar.org/tuna_tura/en_schiffsreise.html https://youtu.be/MIlFEhkSMa8?si=csBpz_lHHtOXr2Iw     </vt:lpstr>
      <vt:lpstr>Hazar’ın Öte Yakası: Harezm. Horasan. MaveraünNehir</vt:lpstr>
      <vt:lpstr>Pencap Beş Su, Hind Kıtası</vt:lpstr>
      <vt:lpstr>Su Kültürü </vt:lpstr>
      <vt:lpstr>  TÜRKLER VE SU YOLLARI Zaman. Zemin. Zihin  </vt:lpstr>
      <vt:lpstr>Tengri ve Su</vt:lpstr>
      <vt:lpstr>Jeopolitik</vt:lpstr>
      <vt:lpstr>Harezmi </vt:lpstr>
      <vt:lpstr>Su Kenarlarındaki Türk&amp;Turan Halkları </vt:lpstr>
      <vt:lpstr>  Doğadaki Denizlerden ve Sulardan ilham alan inovasyon örnekleri   </vt:lpstr>
      <vt:lpstr>  Doğadaki Denizlerden ve Sulardan ilham alan inovasyon örnekleri </vt:lpstr>
      <vt:lpstr> Türklerin anayurdu Orta Asya yaylasıdır. </vt:lpstr>
      <vt:lpstr>ATÜT Literatürü  (Hidrolik Toplum Teorisi)  </vt:lpstr>
      <vt:lpstr>Türk Kültür Havzası</vt:lpstr>
      <vt:lpstr>Medeniyetin Beşiği Orta Asya - Anau</vt:lpstr>
      <vt:lpstr>Su ve Türk</vt:lpstr>
      <vt:lpstr>Asya’da İlk Türk Denizciliği</vt:lpstr>
      <vt:lpstr> Türkler Asya’da iken Denizcilik yaptılar mı </vt:lpstr>
      <vt:lpstr> Anayurt Türkistan'da Denizcilik </vt:lpstr>
      <vt:lpstr>Ohotsk Denizinden Akdeniz’e</vt:lpstr>
      <vt:lpstr>Bilgi Sudur, Kutadgu Bilig  </vt:lpstr>
      <vt:lpstr>Bilgi=Deniz, Kutadgu Bilig</vt:lpstr>
      <vt:lpstr> Türkleri simgeleyen mitler arasında deniz ve sular var mıdır </vt:lpstr>
      <vt:lpstr> Ebru: Suda Sanat </vt:lpstr>
      <vt:lpstr>  Orta Asya'da İnsanlar ve Kenevir Arasındaki İlk İlişkiler </vt:lpstr>
      <vt:lpstr>Sakalar, İskitler, Su, Deniz ve Gemi İlişkisi: Tarihi Bir İnceleme </vt:lpstr>
      <vt:lpstr>Sakalar, Mehmet Bayrakdar</vt:lpstr>
      <vt:lpstr> Eski Türkçede ŞEHİR neden BALIK olarak adlandırılmaktadır?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Türk ve Deniz</dc:title>
  <dc:creator>Administrator</dc:creator>
  <cp:lastModifiedBy>USER</cp:lastModifiedBy>
  <cp:revision>644</cp:revision>
  <dcterms:created xsi:type="dcterms:W3CDTF">2024-09-23T07:32:41Z</dcterms:created>
  <dcterms:modified xsi:type="dcterms:W3CDTF">2024-11-04T06:53:43Z</dcterms:modified>
</cp:coreProperties>
</file>