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1217" r:id="rId2"/>
    <p:sldId id="1218" r:id="rId3"/>
    <p:sldId id="1257" r:id="rId4"/>
    <p:sldId id="1220" r:id="rId5"/>
    <p:sldId id="1221" r:id="rId6"/>
    <p:sldId id="1222" r:id="rId7"/>
    <p:sldId id="1223" r:id="rId8"/>
    <p:sldId id="1224" r:id="rId9"/>
    <p:sldId id="1225" r:id="rId10"/>
    <p:sldId id="1226" r:id="rId11"/>
    <p:sldId id="1227" r:id="rId12"/>
    <p:sldId id="1228" r:id="rId13"/>
    <p:sldId id="1229" r:id="rId14"/>
    <p:sldId id="1230" r:id="rId15"/>
    <p:sldId id="1231" r:id="rId16"/>
    <p:sldId id="1232" r:id="rId17"/>
    <p:sldId id="1233" r:id="rId18"/>
    <p:sldId id="1234" r:id="rId19"/>
    <p:sldId id="1235" r:id="rId20"/>
    <p:sldId id="1236" r:id="rId21"/>
    <p:sldId id="1237" r:id="rId22"/>
    <p:sldId id="1238" r:id="rId23"/>
    <p:sldId id="1239" r:id="rId24"/>
    <p:sldId id="1240" r:id="rId25"/>
    <p:sldId id="1241" r:id="rId26"/>
    <p:sldId id="1242" r:id="rId27"/>
    <p:sldId id="1243" r:id="rId28"/>
    <p:sldId id="1244" r:id="rId29"/>
    <p:sldId id="1245" r:id="rId30"/>
    <p:sldId id="1246" r:id="rId31"/>
    <p:sldId id="1247" r:id="rId32"/>
    <p:sldId id="1248" r:id="rId33"/>
    <p:sldId id="1249" r:id="rId34"/>
    <p:sldId id="1250" r:id="rId35"/>
    <p:sldId id="1251" r:id="rId36"/>
    <p:sldId id="1252" r:id="rId37"/>
    <p:sldId id="1253" r:id="rId38"/>
    <p:sldId id="1256" r:id="rId39"/>
    <p:sldId id="1175" r:id="rId40"/>
    <p:sldId id="1258" r:id="rId41"/>
    <p:sldId id="1259" r:id="rId42"/>
    <p:sldId id="1260" r:id="rId43"/>
    <p:sldId id="1261" r:id="rId44"/>
    <p:sldId id="1262" r:id="rId45"/>
    <p:sldId id="1263" r:id="rId46"/>
    <p:sldId id="1265" r:id="rId47"/>
    <p:sldId id="1270" r:id="rId48"/>
    <p:sldId id="1266" r:id="rId49"/>
    <p:sldId id="1269" r:id="rId50"/>
    <p:sldId id="1268" r:id="rId51"/>
    <p:sldId id="1267" r:id="rId52"/>
    <p:sldId id="1254" r:id="rId53"/>
    <p:sldId id="1105" r:id="rId54"/>
    <p:sldId id="1140" r:id="rId55"/>
    <p:sldId id="1107" r:id="rId56"/>
    <p:sldId id="1108" r:id="rId57"/>
    <p:sldId id="1190" r:id="rId58"/>
    <p:sldId id="693" r:id="rId59"/>
    <p:sldId id="733" r:id="rId60"/>
    <p:sldId id="732" r:id="rId61"/>
    <p:sldId id="703" r:id="rId62"/>
    <p:sldId id="671" r:id="rId63"/>
    <p:sldId id="780" r:id="rId64"/>
    <p:sldId id="1127" r:id="rId65"/>
    <p:sldId id="964" r:id="rId66"/>
    <p:sldId id="965" r:id="rId67"/>
    <p:sldId id="633" r:id="rId68"/>
    <p:sldId id="916" r:id="rId69"/>
    <p:sldId id="259" r:id="rId70"/>
    <p:sldId id="1035" r:id="rId71"/>
    <p:sldId id="320" r:id="rId72"/>
    <p:sldId id="321" r:id="rId73"/>
    <p:sldId id="323" r:id="rId74"/>
    <p:sldId id="324" r:id="rId75"/>
    <p:sldId id="325" r:id="rId76"/>
    <p:sldId id="695" r:id="rId77"/>
    <p:sldId id="659" r:id="rId78"/>
    <p:sldId id="662" r:id="rId79"/>
    <p:sldId id="661" r:id="rId80"/>
    <p:sldId id="663" r:id="rId81"/>
    <p:sldId id="647" r:id="rId82"/>
    <p:sldId id="649" r:id="rId83"/>
    <p:sldId id="698" r:id="rId84"/>
    <p:sldId id="949" r:id="rId85"/>
    <p:sldId id="998" r:id="rId86"/>
    <p:sldId id="1012" r:id="rId87"/>
    <p:sldId id="1013" r:id="rId88"/>
    <p:sldId id="933" r:id="rId89"/>
    <p:sldId id="935" r:id="rId90"/>
    <p:sldId id="1017" r:id="rId91"/>
    <p:sldId id="1018" r:id="rId92"/>
    <p:sldId id="1020" r:id="rId93"/>
    <p:sldId id="1019"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527" autoAdjust="0"/>
  </p:normalViewPr>
  <p:slideViewPr>
    <p:cSldViewPr>
      <p:cViewPr varScale="1">
        <p:scale>
          <a:sx n="78" d="100"/>
          <a:sy n="78" d="100"/>
        </p:scale>
        <p:origin x="1522" y="77"/>
      </p:cViewPr>
      <p:guideLst>
        <p:guide orient="horz" pos="2160"/>
        <p:guide pos="2880"/>
      </p:guideLst>
    </p:cSldViewPr>
  </p:slideViewPr>
  <p:outlineViewPr>
    <p:cViewPr>
      <p:scale>
        <a:sx n="33" d="100"/>
        <a:sy n="33" d="100"/>
      </p:scale>
      <p:origin x="0" y="-38"/>
    </p:cViewPr>
  </p:outlineViewPr>
  <p:notesTextViewPr>
    <p:cViewPr>
      <p:scale>
        <a:sx n="1" d="1"/>
        <a:sy n="1" d="1"/>
      </p:scale>
      <p:origin x="0" y="0"/>
    </p:cViewPr>
  </p:notesTextViewPr>
  <p:sorterViewPr>
    <p:cViewPr>
      <p:scale>
        <a:sx n="43" d="100"/>
        <a:sy n="43" d="100"/>
      </p:scale>
      <p:origin x="0" y="-10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39C7F4-DCE8-49C9-AE00-EA8BCF1476D7}" type="datetimeFigureOut">
              <a:rPr lang="tr-TR" smtClean="0"/>
              <a:t>16.12.2024</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B35B76-2E4B-4619-80AA-924FD74834F2}" type="slidenum">
              <a:rPr lang="tr-TR" smtClean="0"/>
              <a:t>‹#›</a:t>
            </a:fld>
            <a:endParaRPr lang="tr-TR"/>
          </a:p>
        </p:txBody>
      </p:sp>
    </p:spTree>
    <p:extLst>
      <p:ext uri="{BB962C8B-B14F-4D97-AF65-F5344CB8AC3E}">
        <p14:creationId xmlns:p14="http://schemas.microsoft.com/office/powerpoint/2010/main" val="415781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9C122-A27A-4C13-A8BB-5E2E3911ED52}" type="datetimeFigureOut">
              <a:rPr lang="tr-TR" smtClean="0"/>
              <a:t>16.12.2024</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50A13-E30D-4796-A048-86C5EA3B930B}" type="slidenum">
              <a:rPr lang="tr-TR" smtClean="0"/>
              <a:t>‹#›</a:t>
            </a:fld>
            <a:endParaRPr lang="tr-TR"/>
          </a:p>
        </p:txBody>
      </p:sp>
    </p:spTree>
    <p:extLst>
      <p:ext uri="{BB962C8B-B14F-4D97-AF65-F5344CB8AC3E}">
        <p14:creationId xmlns:p14="http://schemas.microsoft.com/office/powerpoint/2010/main" val="416229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050A13-E30D-4796-A048-86C5EA3B930B}" type="slidenum">
              <a:rPr lang="tr-TR" smtClean="0"/>
              <a:t>43</a:t>
            </a:fld>
            <a:endParaRPr lang="tr-TR"/>
          </a:p>
        </p:txBody>
      </p:sp>
    </p:spTree>
    <p:extLst>
      <p:ext uri="{BB962C8B-B14F-4D97-AF65-F5344CB8AC3E}">
        <p14:creationId xmlns:p14="http://schemas.microsoft.com/office/powerpoint/2010/main" val="352732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050A13-E30D-4796-A048-86C5EA3B930B}" type="slidenum">
              <a:rPr lang="tr-TR" smtClean="0"/>
              <a:t>69</a:t>
            </a:fld>
            <a:endParaRPr lang="tr-TR"/>
          </a:p>
        </p:txBody>
      </p:sp>
    </p:spTree>
    <p:extLst>
      <p:ext uri="{BB962C8B-B14F-4D97-AF65-F5344CB8AC3E}">
        <p14:creationId xmlns:p14="http://schemas.microsoft.com/office/powerpoint/2010/main" val="281012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050A13-E30D-4796-A048-86C5EA3B930B}" type="slidenum">
              <a:rPr lang="tr-TR" smtClean="0"/>
              <a:t>70</a:t>
            </a:fld>
            <a:endParaRPr lang="tr-TR"/>
          </a:p>
        </p:txBody>
      </p:sp>
    </p:spTree>
    <p:extLst>
      <p:ext uri="{BB962C8B-B14F-4D97-AF65-F5344CB8AC3E}">
        <p14:creationId xmlns:p14="http://schemas.microsoft.com/office/powerpoint/2010/main" val="270589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5BB13CAA-3EB4-4957-A262-C51C30E60044}" type="datetime1">
              <a:rPr lang="en-US" smtClean="0"/>
              <a:t>12/16/2024</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303406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D60D836-72FF-4918-B645-66F7CD70D283}" type="datetime1">
              <a:rPr lang="en-US" smtClean="0"/>
              <a:t>12/16/2024</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75719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D08C4CB1-1ABA-4508-870C-C257B6711987}" type="datetime1">
              <a:rPr lang="en-US" smtClean="0"/>
              <a:t>12/16/2024</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6601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CCEDC73-743C-491D-9C85-C8F93EBE447B}" type="datetime1">
              <a:rPr lang="en-US" smtClean="0"/>
              <a:t>12/16/2024</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272871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FAA074E-D31D-44F4-90FD-6EC937E45284}" type="datetime1">
              <a:rPr lang="en-US" smtClean="0"/>
              <a:t>12/16/2024</a:t>
            </a:fld>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
        <p:nvSpPr>
          <p:cNvPr id="6" name="Slayt Numarası Yer Tutucusu 5"/>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56406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BECAA984-43FB-4F5F-B359-BC7FE7214063}" type="datetime1">
              <a:rPr lang="en-US" smtClean="0"/>
              <a:t>12/16/2024</a:t>
            </a:fld>
            <a:endParaRPr lang="en-US"/>
          </a:p>
        </p:txBody>
      </p:sp>
      <p:sp>
        <p:nvSpPr>
          <p:cNvPr id="6" name="Altbilgi Yer Tutucusu 5"/>
          <p:cNvSpPr>
            <a:spLocks noGrp="1"/>
          </p:cNvSpPr>
          <p:nvPr>
            <p:ph type="ftr" sz="quarter" idx="11"/>
          </p:nvPr>
        </p:nvSpPr>
        <p:spPr/>
        <p:txBody>
          <a:bodyPr/>
          <a:lstStyle/>
          <a:p>
            <a:r>
              <a:rPr lang="en-US" smtClean="0"/>
              <a:t>https://www.booksonturkey.com/</a:t>
            </a:r>
            <a:endParaRPr lang="en-US"/>
          </a:p>
        </p:txBody>
      </p:sp>
      <p:sp>
        <p:nvSpPr>
          <p:cNvPr id="7" name="Slayt Numarası Yer Tutucusu 6"/>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12401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3856338F-0E08-4FC1-BC9C-0843460F8644}" type="datetime1">
              <a:rPr lang="en-US" smtClean="0"/>
              <a:t>12/16/2024</a:t>
            </a:fld>
            <a:endParaRPr lang="en-US"/>
          </a:p>
        </p:txBody>
      </p:sp>
      <p:sp>
        <p:nvSpPr>
          <p:cNvPr id="8" name="Altbilgi Yer Tutucusu 7"/>
          <p:cNvSpPr>
            <a:spLocks noGrp="1"/>
          </p:cNvSpPr>
          <p:nvPr>
            <p:ph type="ftr" sz="quarter" idx="11"/>
          </p:nvPr>
        </p:nvSpPr>
        <p:spPr/>
        <p:txBody>
          <a:bodyPr/>
          <a:lstStyle/>
          <a:p>
            <a:r>
              <a:rPr lang="en-US" smtClean="0"/>
              <a:t>https://www.booksonturkey.com/</a:t>
            </a:r>
            <a:endParaRPr lang="en-US"/>
          </a:p>
        </p:txBody>
      </p:sp>
      <p:sp>
        <p:nvSpPr>
          <p:cNvPr id="9" name="Slayt Numarası Yer Tutucusu 8"/>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61069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C4CD43C8-A64F-4E8D-AC35-E40327C4F6E3}" type="datetime1">
              <a:rPr lang="en-US" smtClean="0"/>
              <a:t>12/16/2024</a:t>
            </a:fld>
            <a:endParaRPr lang="en-US"/>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
        <p:nvSpPr>
          <p:cNvPr id="5" name="Slayt Numarası Yer Tutucusu 4"/>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285815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5EDDB82-1628-43EB-A8C6-B1C7D2F5CBB3}" type="datetime1">
              <a:rPr lang="en-US" smtClean="0"/>
              <a:t>12/16/2024</a:t>
            </a:fld>
            <a:endParaRPr lang="en-US"/>
          </a:p>
        </p:txBody>
      </p:sp>
      <p:sp>
        <p:nvSpPr>
          <p:cNvPr id="3" name="Altbilgi Yer Tutucusu 2"/>
          <p:cNvSpPr>
            <a:spLocks noGrp="1"/>
          </p:cNvSpPr>
          <p:nvPr>
            <p:ph type="ftr" sz="quarter" idx="11"/>
          </p:nvPr>
        </p:nvSpPr>
        <p:spPr/>
        <p:txBody>
          <a:bodyPr/>
          <a:lstStyle/>
          <a:p>
            <a:r>
              <a:rPr lang="en-US" smtClean="0"/>
              <a:t>https://www.booksonturkey.com/</a:t>
            </a:r>
            <a:endParaRPr lang="en-US"/>
          </a:p>
        </p:txBody>
      </p:sp>
      <p:sp>
        <p:nvSpPr>
          <p:cNvPr id="4" name="Slayt Numarası Yer Tutucusu 3"/>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167394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3ED14C8-7967-4ED8-BFBA-8EA65AB8096A}" type="datetime1">
              <a:rPr lang="en-US" smtClean="0"/>
              <a:t>12/16/2024</a:t>
            </a:fld>
            <a:endParaRPr lang="en-US"/>
          </a:p>
        </p:txBody>
      </p:sp>
      <p:sp>
        <p:nvSpPr>
          <p:cNvPr id="6" name="Altbilgi Yer Tutucusu 5"/>
          <p:cNvSpPr>
            <a:spLocks noGrp="1"/>
          </p:cNvSpPr>
          <p:nvPr>
            <p:ph type="ftr" sz="quarter" idx="11"/>
          </p:nvPr>
        </p:nvSpPr>
        <p:spPr/>
        <p:txBody>
          <a:bodyPr/>
          <a:lstStyle/>
          <a:p>
            <a:r>
              <a:rPr lang="en-US" smtClean="0"/>
              <a:t>https://www.booksonturkey.com/</a:t>
            </a:r>
            <a:endParaRPr lang="en-US"/>
          </a:p>
        </p:txBody>
      </p:sp>
      <p:sp>
        <p:nvSpPr>
          <p:cNvPr id="7" name="Slayt Numarası Yer Tutucusu 6"/>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350532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51D0625-1E47-48EC-A3C4-47AB4C50DAF7}" type="datetime1">
              <a:rPr lang="en-US" smtClean="0"/>
              <a:t>12/16/2024</a:t>
            </a:fld>
            <a:endParaRPr lang="en-US"/>
          </a:p>
        </p:txBody>
      </p:sp>
      <p:sp>
        <p:nvSpPr>
          <p:cNvPr id="6" name="Altbilgi Yer Tutucusu 5"/>
          <p:cNvSpPr>
            <a:spLocks noGrp="1"/>
          </p:cNvSpPr>
          <p:nvPr>
            <p:ph type="ftr" sz="quarter" idx="11"/>
          </p:nvPr>
        </p:nvSpPr>
        <p:spPr/>
        <p:txBody>
          <a:bodyPr/>
          <a:lstStyle/>
          <a:p>
            <a:r>
              <a:rPr lang="en-US" smtClean="0"/>
              <a:t>https://www.booksonturkey.com/</a:t>
            </a:r>
            <a:endParaRPr lang="en-US"/>
          </a:p>
        </p:txBody>
      </p:sp>
      <p:sp>
        <p:nvSpPr>
          <p:cNvPr id="7" name="Slayt Numarası Yer Tutucusu 6"/>
          <p:cNvSpPr>
            <a:spLocks noGrp="1"/>
          </p:cNvSpPr>
          <p:nvPr>
            <p:ph type="sldNum" sz="quarter" idx="12"/>
          </p:nvPr>
        </p:nvSpPr>
        <p:spPr/>
        <p:txBody>
          <a:bodyPr/>
          <a:lstStyle/>
          <a:p>
            <a:fld id="{423A21D8-CDB4-474F-9130-2BADF0640E59}" type="slidenum">
              <a:rPr lang="en-US" smtClean="0"/>
              <a:t>‹#›</a:t>
            </a:fld>
            <a:endParaRPr lang="en-US"/>
          </a:p>
        </p:txBody>
      </p:sp>
    </p:spTree>
    <p:extLst>
      <p:ext uri="{BB962C8B-B14F-4D97-AF65-F5344CB8AC3E}">
        <p14:creationId xmlns:p14="http://schemas.microsoft.com/office/powerpoint/2010/main" val="307012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48505-3D64-4185-A680-E6D6B3ED0601}" type="datetime1">
              <a:rPr lang="en-US" smtClean="0"/>
              <a:t>12/16/2024</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https://www.booksonturkey.com/</a:t>
            </a:r>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A21D8-CDB4-474F-9130-2BADF0640E59}" type="slidenum">
              <a:rPr lang="en-US" smtClean="0"/>
              <a:t>‹#›</a:t>
            </a:fld>
            <a:endParaRPr lang="en-US"/>
          </a:p>
        </p:txBody>
      </p:sp>
    </p:spTree>
    <p:extLst>
      <p:ext uri="{BB962C8B-B14F-4D97-AF65-F5344CB8AC3E}">
        <p14:creationId xmlns:p14="http://schemas.microsoft.com/office/powerpoint/2010/main" val="171889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ooksonturke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worldshipping.org/top-50-port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3" Type="http://schemas.openxmlformats.org/officeDocument/2006/relationships/hyperlink" Target="https://tr.wikipedia.org/wiki/Ankara" TargetMode="External"/><Relationship Id="rId18" Type="http://schemas.openxmlformats.org/officeDocument/2006/relationships/hyperlink" Target="https://tr.wikipedia.org/wiki/Urum%C3%A7i" TargetMode="External"/><Relationship Id="rId26" Type="http://schemas.openxmlformats.org/officeDocument/2006/relationships/hyperlink" Target="https://tr.wikipedia.org/wiki/Astrahan" TargetMode="External"/><Relationship Id="rId3" Type="http://schemas.openxmlformats.org/officeDocument/2006/relationships/hyperlink" Target="https://tr.wikipedia.org/wiki/Bak%C3%BC" TargetMode="External"/><Relationship Id="rId21" Type="http://schemas.openxmlformats.org/officeDocument/2006/relationships/hyperlink" Target="https://tr.wikipedia.org/wiki/Komrat" TargetMode="External"/><Relationship Id="rId34" Type="http://schemas.openxmlformats.org/officeDocument/2006/relationships/hyperlink" Target="https://tr.wikipedia.org/wiki/K%C4%B1r%C4%B1m_%C3%96zerk_Cumhuriyeti" TargetMode="External"/><Relationship Id="rId7" Type="http://schemas.openxmlformats.org/officeDocument/2006/relationships/hyperlink" Target="https://tr.wikipedia.org/wiki/Bi%C5%9Fkek" TargetMode="External"/><Relationship Id="rId12" Type="http://schemas.openxmlformats.org/officeDocument/2006/relationships/hyperlink" Target="https://tr.wikipedia.org/wiki/T%C3%BCrkiye" TargetMode="External"/><Relationship Id="rId17" Type="http://schemas.openxmlformats.org/officeDocument/2006/relationships/hyperlink" Target="https://tr.wikipedia.org/wiki/Sincan_Uygur_%C3%96zerk_B%C3%B6lgesi" TargetMode="External"/><Relationship Id="rId25" Type="http://schemas.openxmlformats.org/officeDocument/2006/relationships/hyperlink" Target="https://tr.wikipedia.org/wiki/Astrahan_Oblast%C4%B1" TargetMode="External"/><Relationship Id="rId33" Type="http://schemas.openxmlformats.org/officeDocument/2006/relationships/hyperlink" Target="https://tr.wikipedia.org/wiki/Ukrayna" TargetMode="External"/><Relationship Id="rId2" Type="http://schemas.openxmlformats.org/officeDocument/2006/relationships/hyperlink" Target="https://tr.wikipedia.org/wiki/Azerbaycan" TargetMode="External"/><Relationship Id="rId16" Type="http://schemas.openxmlformats.org/officeDocument/2006/relationships/hyperlink" Target="https://tr.wikipedia.org/wiki/%C3%87in" TargetMode="External"/><Relationship Id="rId20" Type="http://schemas.openxmlformats.org/officeDocument/2006/relationships/hyperlink" Target="https://tr.wikipedia.org/wiki/Gagavuzya" TargetMode="External"/><Relationship Id="rId29" Type="http://schemas.openxmlformats.org/officeDocument/2006/relationships/hyperlink" Target="https://tr.wikipedia.org/wiki/Tataristan" TargetMode="External"/><Relationship Id="rId1" Type="http://schemas.openxmlformats.org/officeDocument/2006/relationships/slideLayout" Target="../slideLayouts/slideLayout2.xml"/><Relationship Id="rId6" Type="http://schemas.openxmlformats.org/officeDocument/2006/relationships/hyperlink" Target="https://tr.wikipedia.org/wiki/K%C4%B1rg%C4%B1zistan" TargetMode="External"/><Relationship Id="rId11" Type="http://schemas.openxmlformats.org/officeDocument/2006/relationships/hyperlink" Target="https://tr.wikipedia.org/wiki/Ta%C5%9Fkent" TargetMode="External"/><Relationship Id="rId24" Type="http://schemas.openxmlformats.org/officeDocument/2006/relationships/hyperlink" Target="https://tr.wikipedia.org/wiki/Gorno-Altaysk" TargetMode="External"/><Relationship Id="rId32" Type="http://schemas.openxmlformats.org/officeDocument/2006/relationships/hyperlink" Target="https://tr.wikipedia.org/wiki/K%C4%B1z%C4%B1l_(%C5%9Fehir)" TargetMode="External"/><Relationship Id="rId5" Type="http://schemas.openxmlformats.org/officeDocument/2006/relationships/hyperlink" Target="https://tr.wikipedia.org/wiki/Astana" TargetMode="External"/><Relationship Id="rId15" Type="http://schemas.openxmlformats.org/officeDocument/2006/relationships/hyperlink" Target="https://tr.wikipedia.org/wiki/A%C5%9Fkabat" TargetMode="External"/><Relationship Id="rId23" Type="http://schemas.openxmlformats.org/officeDocument/2006/relationships/hyperlink" Target="https://tr.wikipedia.org/wiki/Altay_Cumhuriyeti" TargetMode="External"/><Relationship Id="rId28" Type="http://schemas.openxmlformats.org/officeDocument/2006/relationships/hyperlink" Target="https://tr.wikipedia.org/wiki/Ufa" TargetMode="External"/><Relationship Id="rId10" Type="http://schemas.openxmlformats.org/officeDocument/2006/relationships/hyperlink" Target="https://tr.wikipedia.org/wiki/%C3%96zbekistan" TargetMode="External"/><Relationship Id="rId19" Type="http://schemas.openxmlformats.org/officeDocument/2006/relationships/hyperlink" Target="https://tr.wikipedia.org/wiki/Moldova" TargetMode="External"/><Relationship Id="rId31" Type="http://schemas.openxmlformats.org/officeDocument/2006/relationships/hyperlink" Target="https://tr.wikipedia.org/wiki/Tuva_Cumhuriyeti" TargetMode="External"/><Relationship Id="rId4" Type="http://schemas.openxmlformats.org/officeDocument/2006/relationships/hyperlink" Target="https://tr.wikipedia.org/wiki/Kazakistan" TargetMode="External"/><Relationship Id="rId9" Type="http://schemas.openxmlformats.org/officeDocument/2006/relationships/hyperlink" Target="https://tr.wikipedia.org/wiki/Lefko%C5%9Fa" TargetMode="External"/><Relationship Id="rId14" Type="http://schemas.openxmlformats.org/officeDocument/2006/relationships/hyperlink" Target="https://tr.wikipedia.org/wiki/T%C3%BCrkmenistan" TargetMode="External"/><Relationship Id="rId22" Type="http://schemas.openxmlformats.org/officeDocument/2006/relationships/hyperlink" Target="https://tr.wikipedia.org/wiki/Rusya" TargetMode="External"/><Relationship Id="rId27" Type="http://schemas.openxmlformats.org/officeDocument/2006/relationships/hyperlink" Target="https://tr.wikipedia.org/wiki/Ba%C5%9Fkurdistan" TargetMode="External"/><Relationship Id="rId30" Type="http://schemas.openxmlformats.org/officeDocument/2006/relationships/hyperlink" Target="https://tr.wikipedia.org/wiki/Kazan,_Tataristan" TargetMode="External"/><Relationship Id="rId35" Type="http://schemas.openxmlformats.org/officeDocument/2006/relationships/hyperlink" Target="https://tr.wikipedia.org/wiki/Simferopol" TargetMode="External"/><Relationship Id="rId8" Type="http://schemas.openxmlformats.org/officeDocument/2006/relationships/hyperlink" Target="https://tr.wikipedia.org/wiki/KKTC"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booksonturkey.com/wp-content/uploads/2024/10/a675a5a4-04f6-4371-ab69-9b47fb5d5a93.mp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ooksonturkey.com/dunyada-en-eski-denizci-ulus-turk-ulusudur-cocuklar-bunu-boyle-bilin-ataturk/"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google.com/search?q=co&#287;rafya+kadermii&amp;ie=UTF-8&amp;oe=UTF-8&amp;hl=tr-tr&amp;client=safar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mahfiegilmez.com/2019/06/cografya-kader-midir.html" TargetMode="External"/><Relationship Id="rId4" Type="http://schemas.openxmlformats.org/officeDocument/2006/relationships/hyperlink" Target="https://www.insanokur.org/cografya-kaderdir-sozu-kime-aitti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_YtrBDQc8lA&amp;t=2s&amp;ab_channel=EkolDenizcilikE%C4%9FitimMerkez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mfjournal.deu.edu.tr/wp-content/uploads/2023/06/151-2-saya.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www.indyturk.com/node/528546/t%C3%BCrki%CC%87yeden-sesler/t%C3%BCrk-d%C3%BCnyas%C4%B1n%C4%B1-a%C3%A7%C4%B1k-denizlerle-bulu%C5%9Fturmak"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indyturk.com/node/528546/t%C3%BCrki%CC%87yeden-sesler/t%C3%BCrk-d%C3%BCnyas%C4%B1n%C4%B1-a%C3%A7%C4%B1k-denizlerle-bulu%C5%9Fturma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16632"/>
            <a:ext cx="7774632" cy="1296144"/>
          </a:xfrm>
        </p:spPr>
        <p:txBody>
          <a:bodyPr>
            <a:normAutofit fontScale="90000"/>
          </a:bodyPr>
          <a:lstStyle/>
          <a:p>
            <a:r>
              <a:rPr lang="tr-TR" dirty="0" smtClean="0"/>
              <a:t/>
            </a:r>
            <a:br>
              <a:rPr lang="tr-TR" dirty="0" smtClean="0"/>
            </a:br>
            <a:r>
              <a:rPr lang="tr-TR" dirty="0" smtClean="0"/>
              <a:t/>
            </a:r>
            <a:br>
              <a:rPr lang="tr-TR" dirty="0" smtClean="0"/>
            </a:br>
            <a:r>
              <a:rPr lang="tr-TR" sz="6700" b="1" dirty="0" smtClean="0">
                <a:solidFill>
                  <a:srgbClr val="0070C0"/>
                </a:solidFill>
              </a:rPr>
              <a:t>TÜRKLER ve </a:t>
            </a:r>
            <a:br>
              <a:rPr lang="tr-TR" sz="6700" b="1" dirty="0" smtClean="0">
                <a:solidFill>
                  <a:srgbClr val="0070C0"/>
                </a:solidFill>
              </a:rPr>
            </a:br>
            <a:r>
              <a:rPr lang="tr-TR" sz="6700" b="1" dirty="0" smtClean="0">
                <a:solidFill>
                  <a:srgbClr val="0070C0"/>
                </a:solidFill>
              </a:rPr>
              <a:t>DENİZ STRATEJİSİ</a:t>
            </a:r>
            <a:br>
              <a:rPr lang="tr-TR" sz="6700" b="1" dirty="0" smtClean="0">
                <a:solidFill>
                  <a:srgbClr val="0070C0"/>
                </a:solidFill>
              </a:rPr>
            </a:br>
            <a:r>
              <a:rPr lang="tr-TR" sz="3100" b="1" dirty="0" smtClean="0">
                <a:solidFill>
                  <a:srgbClr val="0070C0"/>
                </a:solidFill>
              </a:rPr>
              <a:t>Zaman. Zemin. Zihin</a:t>
            </a:r>
            <a:br>
              <a:rPr lang="tr-TR" sz="3100" b="1" dirty="0" smtClean="0">
                <a:solidFill>
                  <a:srgbClr val="0070C0"/>
                </a:solidFill>
              </a:rPr>
            </a:br>
            <a:r>
              <a:rPr lang="tr-TR" sz="3100" b="1" dirty="0" smtClean="0">
                <a:solidFill>
                  <a:srgbClr val="0070C0"/>
                </a:solidFill>
              </a:rPr>
              <a:t/>
            </a:r>
            <a:br>
              <a:rPr lang="tr-TR" sz="3100" b="1" dirty="0" smtClean="0">
                <a:solidFill>
                  <a:srgbClr val="0070C0"/>
                </a:solidFill>
              </a:rPr>
            </a:br>
            <a:endParaRPr lang="en-US" sz="3100" b="1" dirty="0">
              <a:solidFill>
                <a:srgbClr val="0070C0"/>
              </a:solidFill>
            </a:endParaRPr>
          </a:p>
        </p:txBody>
      </p:sp>
      <p:sp>
        <p:nvSpPr>
          <p:cNvPr id="3" name="Alt Başlık 2"/>
          <p:cNvSpPr>
            <a:spLocks noGrp="1"/>
          </p:cNvSpPr>
          <p:nvPr>
            <p:ph type="subTitle" idx="1"/>
          </p:nvPr>
        </p:nvSpPr>
        <p:spPr>
          <a:xfrm>
            <a:off x="467544" y="1340768"/>
            <a:ext cx="8352928" cy="5328592"/>
          </a:xfrm>
        </p:spPr>
        <p:txBody>
          <a:bodyPr>
            <a:noAutofit/>
          </a:bodyPr>
          <a:lstStyle/>
          <a:p>
            <a:endParaRPr lang="tr-TR" sz="2400" b="1" dirty="0" smtClean="0">
              <a:solidFill>
                <a:schemeClr val="tx1"/>
              </a:solidFill>
              <a:latin typeface="Lucida Sans Typewriter" panose="020B0509030504030204" pitchFamily="49" charset="0"/>
              <a:hlinkClick r:id="rId2"/>
            </a:endParaRPr>
          </a:p>
          <a:p>
            <a:endParaRPr lang="en-US" sz="2400" b="1" dirty="0">
              <a:solidFill>
                <a:schemeClr val="tx1"/>
              </a:solidFill>
              <a:latin typeface="Lucida Sans Typewriter" panose="020B0509030504030204" pitchFamily="49" charset="0"/>
            </a:endParaRPr>
          </a:p>
        </p:txBody>
      </p:sp>
      <p:sp>
        <p:nvSpPr>
          <p:cNvPr id="4" name="AutoShape 2" descr="Deniz Manzarası Ocean - Pixabay'de ücretsiz fotoğraf - Pixa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2348880"/>
            <a:ext cx="8784976" cy="4032448"/>
          </a:xfrm>
        </p:spPr>
      </p:pic>
      <p:sp>
        <p:nvSpPr>
          <p:cNvPr id="5" name="Altbilgi Yer Tutucusu 4"/>
          <p:cNvSpPr>
            <a:spLocks noGrp="1"/>
          </p:cNvSpPr>
          <p:nvPr>
            <p:ph type="ftr" sz="quarter" idx="11"/>
          </p:nvPr>
        </p:nvSpPr>
        <p:spPr>
          <a:xfrm>
            <a:off x="251520" y="6453336"/>
            <a:ext cx="8892480" cy="404664"/>
          </a:xfrm>
        </p:spPr>
        <p:txBody>
          <a:bodyPr/>
          <a:lstStyle/>
          <a:p>
            <a:r>
              <a:rPr lang="en-US" sz="2000" b="1" dirty="0">
                <a:solidFill>
                  <a:schemeClr val="tx1"/>
                </a:solidFill>
                <a:latin typeface="Lucida Sans Typewriter" panose="020B0509030504030204" pitchFamily="49" charset="0"/>
                <a:hlinkClick r:id="rId2"/>
              </a:rPr>
              <a:t>https://www.booksonturkey.com/</a:t>
            </a:r>
            <a:endParaRPr lang="tr-TR" sz="2000" b="1" dirty="0">
              <a:solidFill>
                <a:schemeClr val="tx1"/>
              </a:solidFill>
              <a:latin typeface="Lucida Sans Typewriter" panose="020B0509030504030204" pitchFamily="49" charset="0"/>
            </a:endParaRPr>
          </a:p>
          <a:p>
            <a:endParaRPr lang="en-US" dirty="0"/>
          </a:p>
        </p:txBody>
      </p:sp>
    </p:spTree>
    <p:extLst>
      <p:ext uri="{BB962C8B-B14F-4D97-AF65-F5344CB8AC3E}">
        <p14:creationId xmlns:p14="http://schemas.microsoft.com/office/powerpoint/2010/main" val="1404900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2074"/>
          </a:xfrm>
        </p:spPr>
        <p:txBody>
          <a:bodyPr>
            <a:normAutofit fontScale="90000"/>
          </a:bodyPr>
          <a:lstStyle/>
          <a:p>
            <a:r>
              <a:rPr lang="tr-TR" b="1" dirty="0" smtClean="0">
                <a:solidFill>
                  <a:srgbClr val="C00000"/>
                </a:solidFill>
              </a:rPr>
              <a:t>ATATÜRK</a:t>
            </a:r>
            <a:endParaRPr lang="tr-TR" b="1" dirty="0">
              <a:solidFill>
                <a:srgbClr val="C00000"/>
              </a:solidFill>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836712"/>
            <a:ext cx="8280920" cy="554461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26602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8098"/>
          </a:xfrm>
        </p:spPr>
        <p:txBody>
          <a:bodyPr>
            <a:normAutofit/>
          </a:bodyPr>
          <a:lstStyle/>
          <a:p>
            <a:r>
              <a:rPr lang="tr-TR" sz="3000" b="1" dirty="0" smtClean="0">
                <a:solidFill>
                  <a:srgbClr val="C00000"/>
                </a:solidFill>
              </a:rPr>
              <a:t>Karadan Pasifik Okyanus’una ve Akdeniz’e Seferler</a:t>
            </a:r>
            <a:endParaRPr lang="tr-TR" sz="3000" b="1" dirty="0">
              <a:solidFill>
                <a:srgbClr val="C00000"/>
              </a:solidFill>
            </a:endParaRPr>
          </a:p>
        </p:txBody>
      </p:sp>
      <p:sp>
        <p:nvSpPr>
          <p:cNvPr id="3" name="İçerik Yer Tutucusu 2"/>
          <p:cNvSpPr>
            <a:spLocks noGrp="1"/>
          </p:cNvSpPr>
          <p:nvPr>
            <p:ph idx="1"/>
          </p:nvPr>
        </p:nvSpPr>
        <p:spPr>
          <a:xfrm>
            <a:off x="457200" y="1052736"/>
            <a:ext cx="8229600" cy="5073427"/>
          </a:xfrm>
        </p:spPr>
        <p:txBody>
          <a:bodyPr/>
          <a:lstStyle/>
          <a:p>
            <a:pPr marL="0" indent="0">
              <a:buNone/>
            </a:pPr>
            <a:r>
              <a:rPr lang="tr-TR" dirty="0" smtClean="0"/>
              <a:t>2. Göktürk Devletinin kurucusu TONYUKUK nasıl karadan 23 Çin şehrini ele geçirip </a:t>
            </a:r>
            <a:r>
              <a:rPr lang="tr-TR" b="1" dirty="0" smtClean="0"/>
              <a:t>Pasifik Okyanusu </a:t>
            </a:r>
            <a:r>
              <a:rPr lang="tr-TR" dirty="0" smtClean="0"/>
              <a:t>kıyılarına doğru sefer yapmışsa,  Türkiye Cumhuriyeti’nin kurucusu ATATÜRK de «İlk hedefiniz Akdeniz’dir» emrini vererek </a:t>
            </a:r>
            <a:r>
              <a:rPr lang="tr-TR" b="1" dirty="0" smtClean="0"/>
              <a:t>Akdeniz’e</a:t>
            </a:r>
            <a:r>
              <a:rPr lang="tr-TR" dirty="0" smtClean="0"/>
              <a:t> doğru sefer yaparak, düşmanı denize dökmüştür.  </a:t>
            </a:r>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842897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endParaRPr lang="tr-TR" sz="6000" b="1" dirty="0" smtClean="0">
              <a:solidFill>
                <a:srgbClr val="C00000"/>
              </a:solidFill>
            </a:endParaRPr>
          </a:p>
          <a:p>
            <a:pPr marL="0" indent="0" algn="ctr">
              <a:buNone/>
            </a:pPr>
            <a:r>
              <a:rPr lang="tr-TR" sz="8000" b="1" dirty="0" smtClean="0">
                <a:solidFill>
                  <a:srgbClr val="0070C0"/>
                </a:solidFill>
              </a:rPr>
              <a:t>OKYANUSLAR </a:t>
            </a:r>
          </a:p>
          <a:p>
            <a:pPr marL="0" indent="0" algn="ctr">
              <a:buNone/>
            </a:pPr>
            <a:r>
              <a:rPr lang="tr-TR" sz="8000" b="1" dirty="0" smtClean="0">
                <a:solidFill>
                  <a:srgbClr val="0070C0"/>
                </a:solidFill>
              </a:rPr>
              <a:t>VİZYONU</a:t>
            </a:r>
            <a:endParaRPr lang="tr-TR" sz="8000" b="1" dirty="0">
              <a:solidFill>
                <a:srgbClr val="0070C0"/>
              </a:solidFill>
            </a:endParaRP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96500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720080"/>
          </a:xfrm>
        </p:spPr>
        <p:txBody>
          <a:bodyPr>
            <a:normAutofit fontScale="90000"/>
          </a:bodyPr>
          <a:lstStyle/>
          <a:p>
            <a:r>
              <a:rPr lang="tr-TR" b="1" dirty="0" smtClean="0">
                <a:solidFill>
                  <a:srgbClr val="C00000"/>
                </a:solidFill>
              </a:rPr>
              <a:t>Pasifik’ten Akdeniz’e </a:t>
            </a:r>
            <a:endParaRPr lang="tr-TR" b="1" dirty="0">
              <a:solidFill>
                <a:srgbClr val="C0000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655676" y="-639452"/>
            <a:ext cx="5904656" cy="8856984"/>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547616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16632"/>
            <a:ext cx="7774632" cy="576064"/>
          </a:xfrm>
        </p:spPr>
        <p:txBody>
          <a:bodyPr>
            <a:normAutofit fontScale="90000"/>
          </a:bodyPr>
          <a:lstStyle/>
          <a:p>
            <a:r>
              <a:rPr lang="tr-TR" dirty="0" smtClean="0"/>
              <a:t/>
            </a:r>
            <a:br>
              <a:rPr lang="tr-TR" dirty="0" smtClean="0"/>
            </a:br>
            <a:r>
              <a:rPr lang="tr-TR" sz="6700" b="1" dirty="0" smtClean="0">
                <a:solidFill>
                  <a:srgbClr val="00B0F0"/>
                </a:solidFill>
              </a:rPr>
              <a:t>VİZYON</a:t>
            </a:r>
            <a:r>
              <a:rPr lang="tr-TR" dirty="0" smtClean="0">
                <a:solidFill>
                  <a:srgbClr val="00B0F0"/>
                </a:solidFill>
              </a:rPr>
              <a:t/>
            </a:r>
            <a:br>
              <a:rPr lang="tr-TR" dirty="0" smtClean="0">
                <a:solidFill>
                  <a:srgbClr val="00B0F0"/>
                </a:solidFill>
              </a:rPr>
            </a:br>
            <a:r>
              <a:rPr lang="tr-TR" b="1" dirty="0" smtClean="0">
                <a:solidFill>
                  <a:srgbClr val="0070C0"/>
                </a:solidFill>
              </a:rPr>
              <a:t>TÜRK ve DENİZ</a:t>
            </a:r>
            <a:endParaRPr lang="en-US" b="1" dirty="0">
              <a:solidFill>
                <a:srgbClr val="0070C0"/>
              </a:solidFill>
            </a:endParaRPr>
          </a:p>
        </p:txBody>
      </p:sp>
      <p:sp>
        <p:nvSpPr>
          <p:cNvPr id="3" name="Alt Başlık 2"/>
          <p:cNvSpPr>
            <a:spLocks noGrp="1"/>
          </p:cNvSpPr>
          <p:nvPr>
            <p:ph type="subTitle" idx="1"/>
          </p:nvPr>
        </p:nvSpPr>
        <p:spPr>
          <a:xfrm>
            <a:off x="1187624" y="3645024"/>
            <a:ext cx="6696744" cy="3168352"/>
          </a:xfrm>
        </p:spPr>
        <p:txBody>
          <a:bodyPr>
            <a:noAutofit/>
          </a:bodyPr>
          <a:lstStyle/>
          <a:p>
            <a:endParaRPr lang="tr-TR" sz="2000" b="1" dirty="0" smtClean="0">
              <a:solidFill>
                <a:schemeClr val="tx1"/>
              </a:solidFill>
              <a:latin typeface="Lucida Sans Typewriter" panose="020B0509030504030204" pitchFamily="49" charset="0"/>
            </a:endParaRPr>
          </a:p>
          <a:p>
            <a:r>
              <a:rPr lang="tr-TR" sz="2000" b="1" dirty="0" smtClean="0">
                <a:solidFill>
                  <a:srgbClr val="0070C0"/>
                </a:solidFill>
                <a:latin typeface="Lucida Sans Typewriter" panose="020B0509030504030204" pitchFamily="49" charset="0"/>
              </a:rPr>
              <a:t>D</a:t>
            </a:r>
            <a:r>
              <a:rPr lang="en-US" sz="2000" b="1" dirty="0" err="1" smtClean="0">
                <a:solidFill>
                  <a:srgbClr val="0070C0"/>
                </a:solidFill>
                <a:latin typeface="Lucida Sans Typewriter" panose="020B0509030504030204" pitchFamily="49" charset="0"/>
              </a:rPr>
              <a:t>ünya</a:t>
            </a:r>
            <a:r>
              <a:rPr lang="en-US" sz="2000" b="1" dirty="0" smtClean="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iki</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sonsuzluk</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simgesi</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ile</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kaplanmıştır</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Biri</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denizler</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diğeri</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ise</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Türkler</a:t>
            </a:r>
            <a:r>
              <a:rPr lang="en-US" sz="2000" b="1" dirty="0">
                <a:solidFill>
                  <a:srgbClr val="0070C0"/>
                </a:solidFill>
                <a:latin typeface="Lucida Sans Typewriter" panose="020B0509030504030204" pitchFamily="49" charset="0"/>
              </a:rPr>
              <a:t>. </a:t>
            </a:r>
            <a:endParaRPr lang="tr-TR" sz="2000" b="1" dirty="0" smtClean="0">
              <a:solidFill>
                <a:srgbClr val="0070C0"/>
              </a:solidFill>
              <a:latin typeface="Lucida Sans Typewriter" panose="020B0509030504030204" pitchFamily="49" charset="0"/>
            </a:endParaRPr>
          </a:p>
          <a:p>
            <a:endParaRPr lang="tr-TR" sz="2000" b="1" dirty="0" smtClean="0">
              <a:solidFill>
                <a:srgbClr val="0070C0"/>
              </a:solidFill>
              <a:latin typeface="Lucida Sans Typewriter" panose="020B0509030504030204" pitchFamily="49" charset="0"/>
            </a:endParaRPr>
          </a:p>
          <a:p>
            <a:r>
              <a:rPr lang="en-US" sz="2000" b="1" dirty="0" err="1" smtClean="0">
                <a:solidFill>
                  <a:srgbClr val="0070C0"/>
                </a:solidFill>
                <a:latin typeface="Lucida Sans Typewriter" panose="020B0509030504030204" pitchFamily="49" charset="0"/>
              </a:rPr>
              <a:t>Taşlara</a:t>
            </a:r>
            <a:r>
              <a:rPr lang="en-US" sz="2000" b="1" dirty="0" smtClean="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damgalar</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ile</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bırakılan</a:t>
            </a:r>
            <a:r>
              <a:rPr lang="en-US" sz="2000" b="1" dirty="0">
                <a:solidFill>
                  <a:srgbClr val="0070C0"/>
                </a:solidFill>
                <a:latin typeface="Lucida Sans Typewriter" panose="020B0509030504030204" pitchFamily="49" charset="0"/>
              </a:rPr>
              <a:t> </a:t>
            </a:r>
            <a:r>
              <a:rPr lang="en-US" sz="2000" b="1" dirty="0" err="1" smtClean="0">
                <a:solidFill>
                  <a:srgbClr val="0070C0"/>
                </a:solidFill>
                <a:latin typeface="Lucida Sans Typewriter" panose="020B0509030504030204" pitchFamily="49" charset="0"/>
              </a:rPr>
              <a:t>ayak</a:t>
            </a:r>
            <a:r>
              <a:rPr lang="en-US" sz="2000" b="1" dirty="0" smtClean="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izleri</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denizlere</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renkler</a:t>
            </a:r>
            <a:r>
              <a:rPr lang="en-US" sz="2000" b="1" dirty="0">
                <a:solidFill>
                  <a:srgbClr val="0070C0"/>
                </a:solidFill>
                <a:latin typeface="Lucida Sans Typewriter" panose="020B0509030504030204" pitchFamily="49" charset="0"/>
              </a:rPr>
              <a:t> </a:t>
            </a:r>
            <a:r>
              <a:rPr lang="en-US" sz="2000" b="1" dirty="0" err="1">
                <a:solidFill>
                  <a:srgbClr val="0070C0"/>
                </a:solidFill>
                <a:latin typeface="Lucida Sans Typewriter" panose="020B0509030504030204" pitchFamily="49" charset="0"/>
              </a:rPr>
              <a:t>ile</a:t>
            </a:r>
            <a:r>
              <a:rPr lang="en-US" sz="2000" b="1" dirty="0">
                <a:solidFill>
                  <a:srgbClr val="0070C0"/>
                </a:solidFill>
                <a:latin typeface="Lucida Sans Typewriter" panose="020B0509030504030204" pitchFamily="49" charset="0"/>
              </a:rPr>
              <a:t> </a:t>
            </a:r>
            <a:r>
              <a:rPr lang="tr-TR" sz="2000" b="1" dirty="0" smtClean="0">
                <a:solidFill>
                  <a:srgbClr val="0070C0"/>
                </a:solidFill>
                <a:latin typeface="Lucida Sans Typewriter" panose="020B0509030504030204" pitchFamily="49" charset="0"/>
              </a:rPr>
              <a:t>v</a:t>
            </a:r>
            <a:r>
              <a:rPr lang="en-US" sz="2000" b="1" dirty="0" err="1" smtClean="0">
                <a:solidFill>
                  <a:srgbClr val="0070C0"/>
                </a:solidFill>
                <a:latin typeface="Lucida Sans Typewriter" panose="020B0509030504030204" pitchFamily="49" charset="0"/>
              </a:rPr>
              <a:t>erilmiştir</a:t>
            </a:r>
            <a:r>
              <a:rPr lang="en-US" sz="2000" b="1" dirty="0" smtClean="0">
                <a:solidFill>
                  <a:srgbClr val="0070C0"/>
                </a:solidFill>
                <a:latin typeface="Lucida Sans Typewriter" panose="020B0509030504030204" pitchFamily="49" charset="0"/>
              </a:rPr>
              <a:t>.</a:t>
            </a:r>
            <a:r>
              <a:rPr lang="tr-TR" dirty="0"/>
              <a:t> </a:t>
            </a:r>
            <a:r>
              <a:rPr lang="tr-TR" sz="2000" b="1" dirty="0">
                <a:solidFill>
                  <a:srgbClr val="0070C0"/>
                </a:solidFill>
                <a:latin typeface="Lucida Sans Typewriter" panose="020B0509030504030204" pitchFamily="49" charset="0"/>
              </a:rPr>
              <a:t>Ak, Kara, Kızıl, </a:t>
            </a:r>
            <a:r>
              <a:rPr lang="tr-TR" sz="2000" b="1" dirty="0" err="1" smtClean="0">
                <a:solidFill>
                  <a:srgbClr val="0070C0"/>
                </a:solidFill>
                <a:latin typeface="Lucida Sans Typewriter" panose="020B0509030504030204" pitchFamily="49" charset="0"/>
              </a:rPr>
              <a:t>Mavi,Yeşil</a:t>
            </a:r>
            <a:r>
              <a:rPr lang="tr-TR" sz="2000" b="1" dirty="0">
                <a:solidFill>
                  <a:srgbClr val="0070C0"/>
                </a:solidFill>
                <a:latin typeface="Lucida Sans Typewriter" panose="020B0509030504030204" pitchFamily="49" charset="0"/>
              </a:rPr>
              <a:t>, Sarı</a:t>
            </a:r>
            <a:endParaRPr lang="tr-TR" sz="2000" b="1" dirty="0" smtClean="0">
              <a:solidFill>
                <a:srgbClr val="0070C0"/>
              </a:solidFill>
              <a:latin typeface="Lucida Sans Typewriter" panose="020B0509030504030204" pitchFamily="49" charset="0"/>
            </a:endParaRPr>
          </a:p>
          <a:p>
            <a:r>
              <a:rPr lang="en-US" sz="2000" b="1" dirty="0" smtClean="0">
                <a:solidFill>
                  <a:srgbClr val="0070C0"/>
                </a:solidFill>
                <a:latin typeface="Lucida Sans Typewriter" panose="020B0509030504030204" pitchFamily="49" charset="0"/>
              </a:rPr>
              <a:t>21.09.202</a:t>
            </a:r>
            <a:r>
              <a:rPr lang="tr-TR" sz="2000" b="1" dirty="0" smtClean="0">
                <a:solidFill>
                  <a:srgbClr val="0070C0"/>
                </a:solidFill>
                <a:latin typeface="Lucida Sans Typewriter" panose="020B0509030504030204" pitchFamily="49" charset="0"/>
              </a:rPr>
              <a:t>4</a:t>
            </a:r>
            <a:endParaRPr lang="en-US" sz="2000" b="1" dirty="0">
              <a:solidFill>
                <a:srgbClr val="0070C0"/>
              </a:solidFill>
              <a:latin typeface="Lucida Sans Typewriter" panose="020B0509030504030204" pitchFamily="49" charset="0"/>
            </a:endParaRPr>
          </a:p>
        </p:txBody>
      </p:sp>
      <p:sp>
        <p:nvSpPr>
          <p:cNvPr id="4" name="AutoShape 2" descr="Deniz Manzarası Ocean - Pixabay'de ücretsiz fotoğraf - Pixa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556792"/>
            <a:ext cx="6120680" cy="2448272"/>
          </a:xfrm>
          <a:prstGeom prst="rect">
            <a:avLst/>
          </a:prstGeom>
        </p:spPr>
      </p:pic>
      <p:sp>
        <p:nvSpPr>
          <p:cNvPr id="6" name="Altbilgi Yer Tutucusu 5"/>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103702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r>
              <a:rPr lang="tr-TR" sz="6000" b="1" dirty="0" smtClean="0">
                <a:solidFill>
                  <a:srgbClr val="C00000"/>
                </a:solidFill>
              </a:rPr>
              <a:t>Okyanus Kıyısına İlk Sefer</a:t>
            </a:r>
            <a:endParaRPr lang="tr-TR" sz="6000" b="1" dirty="0">
              <a:solidFill>
                <a:srgbClr val="C00000"/>
              </a:solidFill>
            </a:endParaRPr>
          </a:p>
          <a:p>
            <a:pPr marL="0" indent="0" algn="ctr">
              <a:buNone/>
            </a:pPr>
            <a:endParaRPr lang="tr-TR" sz="6000" b="1" dirty="0" smtClean="0">
              <a:solidFill>
                <a:srgbClr val="C00000"/>
              </a:solidFill>
            </a:endParaRPr>
          </a:p>
          <a:p>
            <a:pPr marL="0" indent="0" algn="ctr">
              <a:buNone/>
            </a:pPr>
            <a:r>
              <a:rPr lang="tr-TR" sz="6000" b="1" dirty="0" smtClean="0">
                <a:solidFill>
                  <a:srgbClr val="C00000"/>
                </a:solidFill>
              </a:rPr>
              <a:t>BİLGE TONYUKUK</a:t>
            </a:r>
            <a:endParaRPr lang="tr-TR" sz="6000" b="1" dirty="0">
              <a:solidFill>
                <a:srgbClr val="C00000"/>
              </a:solidFill>
            </a:endParaRP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582911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06090"/>
          </a:xfrm>
        </p:spPr>
        <p:txBody>
          <a:bodyPr>
            <a:normAutofit fontScale="90000"/>
          </a:bodyPr>
          <a:lstStyle/>
          <a:p>
            <a:r>
              <a:rPr lang="tr-TR" dirty="0" smtClean="0">
                <a:solidFill>
                  <a:srgbClr val="C00000"/>
                </a:solidFill>
              </a:rPr>
              <a:t>Şantung, Çin ve Okyanus</a:t>
            </a:r>
            <a:endParaRPr lang="tr-TR"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5" y="980728"/>
            <a:ext cx="8928992" cy="5877272"/>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603216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836712"/>
          </a:xfrm>
        </p:spPr>
        <p:txBody>
          <a:bodyPr/>
          <a:lstStyle/>
          <a:p>
            <a:r>
              <a:rPr lang="tr-TR" dirty="0" smtClean="0">
                <a:solidFill>
                  <a:srgbClr val="C00000"/>
                </a:solidFill>
              </a:rPr>
              <a:t>Hazar Devleti</a:t>
            </a:r>
            <a:endParaRPr lang="tr-TR"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692696"/>
            <a:ext cx="6912768" cy="5976664"/>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867610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504056"/>
          </a:xfrm>
        </p:spPr>
        <p:txBody>
          <a:bodyPr>
            <a:normAutofit fontScale="90000"/>
          </a:bodyPr>
          <a:lstStyle/>
          <a:p>
            <a:r>
              <a:rPr lang="tr-TR" dirty="0" smtClean="0">
                <a:solidFill>
                  <a:srgbClr val="C00000"/>
                </a:solidFill>
              </a:rPr>
              <a:t>İdil (Volga) Nehri</a:t>
            </a:r>
            <a:endParaRPr lang="en-US"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692696"/>
            <a:ext cx="9252520" cy="6048671"/>
          </a:xfrm>
          <a:prstGeom prst="rect">
            <a:avLst/>
          </a:prstGeo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562578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251520" y="1484784"/>
            <a:ext cx="8712968" cy="5040560"/>
          </a:xfrm>
        </p:spPr>
        <p:txBody>
          <a:bodyPr>
            <a:normAutofit/>
          </a:bodyPr>
          <a:lstStyle/>
          <a:p>
            <a:pPr marL="0" indent="0" algn="ctr">
              <a:buNone/>
            </a:pPr>
            <a:r>
              <a:rPr lang="tr-TR" sz="6000" b="1" dirty="0" smtClean="0">
                <a:solidFill>
                  <a:srgbClr val="C00000"/>
                </a:solidFill>
              </a:rPr>
              <a:t>Coğrafya:</a:t>
            </a:r>
          </a:p>
          <a:p>
            <a:pPr marL="0" indent="0" algn="ctr">
              <a:buNone/>
            </a:pPr>
            <a:r>
              <a:rPr lang="tr-TR" sz="6000" b="1" dirty="0" smtClean="0">
                <a:solidFill>
                  <a:srgbClr val="00B050"/>
                </a:solidFill>
              </a:rPr>
              <a:t>Jeopolitik</a:t>
            </a:r>
            <a:r>
              <a:rPr lang="tr-TR" sz="6000" b="1" dirty="0" smtClean="0">
                <a:solidFill>
                  <a:srgbClr val="C00000"/>
                </a:solidFill>
              </a:rPr>
              <a:t> İkilem </a:t>
            </a:r>
          </a:p>
          <a:p>
            <a:pPr marL="0" indent="0" algn="ctr">
              <a:buNone/>
            </a:pPr>
            <a:endParaRPr lang="tr-TR" sz="4100" b="1" dirty="0" smtClean="0">
              <a:solidFill>
                <a:srgbClr val="C00000"/>
              </a:solidFill>
            </a:endParaRP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654248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00B0F0"/>
                </a:solidFill>
              </a:rPr>
              <a:t/>
            </a:r>
            <a:br>
              <a:rPr lang="tr-TR" b="1" dirty="0" smtClean="0">
                <a:solidFill>
                  <a:srgbClr val="00B0F0"/>
                </a:solidFill>
              </a:rPr>
            </a:br>
            <a:r>
              <a:rPr lang="tr-TR" b="1" dirty="0" smtClean="0">
                <a:solidFill>
                  <a:srgbClr val="00B0F0"/>
                </a:solidFill>
              </a:rPr>
              <a:t>Vira </a:t>
            </a:r>
            <a:r>
              <a:rPr lang="tr-TR" b="1" dirty="0" err="1">
                <a:solidFill>
                  <a:srgbClr val="00B0F0"/>
                </a:solidFill>
              </a:rPr>
              <a:t>Vira</a:t>
            </a:r>
            <a:r>
              <a:rPr lang="tr-TR" b="1" dirty="0">
                <a:solidFill>
                  <a:srgbClr val="00B0F0"/>
                </a:solidFill>
              </a:rPr>
              <a:t> derinlere, yeni ufuklara!!</a:t>
            </a:r>
            <a:br>
              <a:rPr lang="tr-TR" b="1" dirty="0">
                <a:solidFill>
                  <a:srgbClr val="00B0F0"/>
                </a:solidFill>
              </a:rPr>
            </a:br>
            <a:endParaRPr lang="tr-TR" b="1" dirty="0">
              <a:solidFill>
                <a:srgbClr val="00B0F0"/>
              </a:solidFill>
            </a:endParaRPr>
          </a:p>
        </p:txBody>
      </p:sp>
      <p:sp>
        <p:nvSpPr>
          <p:cNvPr id="3" name="İçerik Yer Tutucusu 2"/>
          <p:cNvSpPr>
            <a:spLocks noGrp="1"/>
          </p:cNvSpPr>
          <p:nvPr>
            <p:ph idx="1"/>
          </p:nvPr>
        </p:nvSpPr>
        <p:spPr/>
        <p:txBody>
          <a:bodyPr>
            <a:normAutofit/>
          </a:bodyPr>
          <a:lstStyle/>
          <a:p>
            <a:pPr marL="0" indent="0" algn="ctr">
              <a:buNone/>
            </a:pPr>
            <a:r>
              <a:rPr lang="tr-TR" sz="9600" b="1" dirty="0">
                <a:solidFill>
                  <a:srgbClr val="00B0F0"/>
                </a:solidFill>
              </a:rPr>
              <a:t>MAVİ </a:t>
            </a:r>
            <a:endParaRPr lang="tr-TR" sz="9600" b="1" dirty="0" smtClean="0">
              <a:solidFill>
                <a:srgbClr val="00B0F0"/>
              </a:solidFill>
            </a:endParaRPr>
          </a:p>
          <a:p>
            <a:pPr marL="0" indent="0" algn="ctr">
              <a:buNone/>
            </a:pPr>
            <a:r>
              <a:rPr lang="tr-TR" sz="9600" b="1" dirty="0" smtClean="0">
                <a:solidFill>
                  <a:srgbClr val="00B0F0"/>
                </a:solidFill>
              </a:rPr>
              <a:t>STRATEJİ</a:t>
            </a:r>
            <a:endParaRPr lang="tr-TR" sz="96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834226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71400"/>
            <a:ext cx="8229600" cy="720080"/>
          </a:xfrm>
        </p:spPr>
        <p:txBody>
          <a:bodyPr>
            <a:normAutofit fontScale="90000"/>
          </a:bodyPr>
          <a:lstStyle/>
          <a:p>
            <a:r>
              <a:rPr lang="tr-TR" b="1" dirty="0" err="1" smtClean="0">
                <a:solidFill>
                  <a:srgbClr val="C00000"/>
                </a:solidFill>
              </a:rPr>
              <a:t>Sudaşlarımız</a:t>
            </a:r>
            <a:endParaRPr lang="tr-TR" b="1" dirty="0">
              <a:solidFill>
                <a:srgbClr val="C00000"/>
              </a:solidFill>
            </a:endParaRPr>
          </a:p>
        </p:txBody>
      </p:sp>
      <p:sp>
        <p:nvSpPr>
          <p:cNvPr id="3" name="İçerik Yer Tutucusu 2"/>
          <p:cNvSpPr>
            <a:spLocks noGrp="1"/>
          </p:cNvSpPr>
          <p:nvPr>
            <p:ph idx="1"/>
          </p:nvPr>
        </p:nvSpPr>
        <p:spPr>
          <a:xfrm>
            <a:off x="457200" y="548680"/>
            <a:ext cx="8229600" cy="6309320"/>
          </a:xfrm>
        </p:spPr>
        <p:txBody>
          <a:bodyPr>
            <a:normAutofit fontScale="70000" lnSpcReduction="20000"/>
          </a:bodyPr>
          <a:lstStyle/>
          <a:p>
            <a:pPr marL="0" indent="0" algn="ctr">
              <a:buNone/>
            </a:pPr>
            <a:r>
              <a:rPr lang="tr-TR" sz="4000" b="1" dirty="0">
                <a:solidFill>
                  <a:srgbClr val="C00000"/>
                </a:solidFill>
              </a:rPr>
              <a:t>Coğrafyamız </a:t>
            </a:r>
            <a:r>
              <a:rPr lang="tr-TR" sz="4000" b="1" dirty="0" smtClean="0">
                <a:solidFill>
                  <a:srgbClr val="C00000"/>
                </a:solidFill>
              </a:rPr>
              <a:t>Edirne ile </a:t>
            </a:r>
            <a:r>
              <a:rPr lang="tr-TR" sz="4000" b="1" dirty="0">
                <a:solidFill>
                  <a:srgbClr val="C00000"/>
                </a:solidFill>
              </a:rPr>
              <a:t>Ardahan arasına mı </a:t>
            </a:r>
            <a:r>
              <a:rPr lang="tr-TR" sz="4000" b="1" dirty="0" smtClean="0">
                <a:solidFill>
                  <a:srgbClr val="C00000"/>
                </a:solidFill>
              </a:rPr>
              <a:t>sıkıştırılmıştır?</a:t>
            </a:r>
          </a:p>
          <a:p>
            <a:endParaRPr lang="tr-TR" b="1" dirty="0" smtClean="0">
              <a:solidFill>
                <a:srgbClr val="C00000"/>
              </a:solidFill>
            </a:endParaRPr>
          </a:p>
          <a:p>
            <a:r>
              <a:rPr lang="tr-TR" b="1" dirty="0" smtClean="0">
                <a:solidFill>
                  <a:srgbClr val="C00000"/>
                </a:solidFill>
              </a:rPr>
              <a:t>Yoksa </a:t>
            </a:r>
            <a:r>
              <a:rPr lang="tr-TR" b="1" dirty="0">
                <a:solidFill>
                  <a:srgbClr val="C00000"/>
                </a:solidFill>
              </a:rPr>
              <a:t>Okyanuslarla </a:t>
            </a:r>
            <a:endParaRPr lang="tr-TR" b="1" dirty="0" smtClean="0">
              <a:solidFill>
                <a:srgbClr val="C00000"/>
              </a:solidFill>
            </a:endParaRPr>
          </a:p>
          <a:p>
            <a:endParaRPr lang="tr-TR" b="1" dirty="0" smtClean="0">
              <a:solidFill>
                <a:srgbClr val="C00000"/>
              </a:solidFill>
            </a:endParaRPr>
          </a:p>
          <a:p>
            <a:pPr lvl="1"/>
            <a:r>
              <a:rPr lang="tr-TR" b="1" dirty="0" smtClean="0">
                <a:solidFill>
                  <a:srgbClr val="C00000"/>
                </a:solidFill>
              </a:rPr>
              <a:t>Atlantik</a:t>
            </a:r>
            <a:r>
              <a:rPr lang="tr-TR" b="1" dirty="0">
                <a:solidFill>
                  <a:srgbClr val="C00000"/>
                </a:solidFill>
              </a:rPr>
              <a:t>, </a:t>
            </a:r>
            <a:endParaRPr lang="tr-TR" b="1" dirty="0" smtClean="0">
              <a:solidFill>
                <a:srgbClr val="C00000"/>
              </a:solidFill>
            </a:endParaRPr>
          </a:p>
          <a:p>
            <a:pPr lvl="1"/>
            <a:r>
              <a:rPr lang="tr-TR" b="1" dirty="0" smtClean="0">
                <a:solidFill>
                  <a:srgbClr val="00B050"/>
                </a:solidFill>
              </a:rPr>
              <a:t>Arktik</a:t>
            </a:r>
            <a:r>
              <a:rPr lang="tr-TR" b="1" dirty="0">
                <a:solidFill>
                  <a:srgbClr val="00B050"/>
                </a:solidFill>
              </a:rPr>
              <a:t>, </a:t>
            </a:r>
            <a:endParaRPr lang="tr-TR" b="1" dirty="0" smtClean="0">
              <a:solidFill>
                <a:srgbClr val="00B050"/>
              </a:solidFill>
            </a:endParaRPr>
          </a:p>
          <a:p>
            <a:pPr lvl="1"/>
            <a:r>
              <a:rPr lang="tr-TR" b="1" dirty="0" smtClean="0">
                <a:solidFill>
                  <a:srgbClr val="C00000"/>
                </a:solidFill>
              </a:rPr>
              <a:t>Pasifik</a:t>
            </a:r>
            <a:r>
              <a:rPr lang="tr-TR" b="1" dirty="0">
                <a:solidFill>
                  <a:srgbClr val="C00000"/>
                </a:solidFill>
              </a:rPr>
              <a:t>, </a:t>
            </a:r>
            <a:endParaRPr lang="tr-TR" b="1" dirty="0" smtClean="0">
              <a:solidFill>
                <a:srgbClr val="C00000"/>
              </a:solidFill>
            </a:endParaRPr>
          </a:p>
          <a:p>
            <a:pPr lvl="1"/>
            <a:r>
              <a:rPr lang="tr-TR" b="1" dirty="0" err="1" smtClean="0">
                <a:solidFill>
                  <a:srgbClr val="C00000"/>
                </a:solidFill>
              </a:rPr>
              <a:t>Hind</a:t>
            </a:r>
            <a:r>
              <a:rPr lang="tr-TR" b="1" dirty="0" smtClean="0">
                <a:solidFill>
                  <a:srgbClr val="C00000"/>
                </a:solidFill>
              </a:rPr>
              <a:t>  </a:t>
            </a:r>
          </a:p>
          <a:p>
            <a:pPr lvl="1"/>
            <a:endParaRPr lang="tr-TR" b="1" dirty="0" smtClean="0">
              <a:solidFill>
                <a:srgbClr val="C00000"/>
              </a:solidFill>
            </a:endParaRPr>
          </a:p>
          <a:p>
            <a:r>
              <a:rPr lang="tr-TR" b="1" dirty="0" smtClean="0">
                <a:solidFill>
                  <a:srgbClr val="C00000"/>
                </a:solidFill>
              </a:rPr>
              <a:t>Ve Beş Denizlerle</a:t>
            </a:r>
          </a:p>
          <a:p>
            <a:endParaRPr lang="tr-TR" b="1" dirty="0" smtClean="0">
              <a:solidFill>
                <a:srgbClr val="C00000"/>
              </a:solidFill>
            </a:endParaRPr>
          </a:p>
          <a:p>
            <a:pPr lvl="1"/>
            <a:r>
              <a:rPr lang="tr-TR" b="1" dirty="0" smtClean="0">
                <a:solidFill>
                  <a:srgbClr val="C00000"/>
                </a:solidFill>
              </a:rPr>
              <a:t>Karadeniz</a:t>
            </a:r>
          </a:p>
          <a:p>
            <a:pPr lvl="1"/>
            <a:r>
              <a:rPr lang="tr-TR" b="1" dirty="0" smtClean="0">
                <a:solidFill>
                  <a:srgbClr val="C00000"/>
                </a:solidFill>
              </a:rPr>
              <a:t>Akdeniz</a:t>
            </a:r>
          </a:p>
          <a:p>
            <a:pPr lvl="1"/>
            <a:r>
              <a:rPr lang="tr-TR" b="1" dirty="0" smtClean="0">
                <a:solidFill>
                  <a:srgbClr val="C00000"/>
                </a:solidFill>
              </a:rPr>
              <a:t>Hazar denizi (Gökçe Deniz)</a:t>
            </a:r>
          </a:p>
          <a:p>
            <a:pPr lvl="1"/>
            <a:r>
              <a:rPr lang="tr-TR" b="1" dirty="0" smtClean="0">
                <a:solidFill>
                  <a:srgbClr val="C00000"/>
                </a:solidFill>
              </a:rPr>
              <a:t>Kızıldeniz</a:t>
            </a:r>
            <a:endParaRPr lang="tr-TR" b="1" dirty="0">
              <a:solidFill>
                <a:srgbClr val="C00000"/>
              </a:solidFill>
            </a:endParaRPr>
          </a:p>
          <a:p>
            <a:pPr lvl="1"/>
            <a:r>
              <a:rPr lang="tr-TR" b="1" dirty="0" smtClean="0">
                <a:solidFill>
                  <a:srgbClr val="00B050"/>
                </a:solidFill>
              </a:rPr>
              <a:t>Basra Körfezi</a:t>
            </a:r>
          </a:p>
          <a:p>
            <a:pPr lvl="1"/>
            <a:endParaRPr lang="tr-TR" b="1" dirty="0" smtClean="0">
              <a:solidFill>
                <a:srgbClr val="00B050"/>
              </a:solidFill>
            </a:endParaRPr>
          </a:p>
          <a:p>
            <a:pPr marL="0" indent="0">
              <a:buNone/>
            </a:pPr>
            <a:r>
              <a:rPr lang="tr-TR" b="1" dirty="0" smtClean="0">
                <a:solidFill>
                  <a:srgbClr val="C00000"/>
                </a:solidFill>
              </a:rPr>
              <a:t>çevrelenmiş </a:t>
            </a:r>
            <a:r>
              <a:rPr lang="tr-TR" b="1" dirty="0">
                <a:solidFill>
                  <a:srgbClr val="C00000"/>
                </a:solidFill>
              </a:rPr>
              <a:t>enginlikler ve derinlikler midir</a:t>
            </a:r>
            <a:r>
              <a:rPr lang="tr-TR" b="1" dirty="0" smtClean="0">
                <a:solidFill>
                  <a:srgbClr val="C00000"/>
                </a:solidFill>
              </a:rPr>
              <a:t>?</a:t>
            </a:r>
          </a:p>
          <a:p>
            <a:pPr marL="0" indent="0">
              <a:buNone/>
            </a:pPr>
            <a:endParaRPr lang="tr-TR" b="1" dirty="0">
              <a:solidFill>
                <a:srgbClr val="C00000"/>
              </a:solidFill>
            </a:endParaRP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629063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720080"/>
          </a:xfrm>
        </p:spPr>
        <p:txBody>
          <a:bodyPr>
            <a:normAutofit fontScale="90000"/>
          </a:bodyPr>
          <a:lstStyle/>
          <a:p>
            <a:r>
              <a:rPr lang="tr-TR" dirty="0" smtClean="0"/>
              <a:t/>
            </a:r>
            <a:br>
              <a:rPr lang="tr-TR" dirty="0" smtClean="0"/>
            </a:br>
            <a:r>
              <a:rPr lang="en-US" dirty="0" err="1" smtClean="0">
                <a:solidFill>
                  <a:srgbClr val="C00000"/>
                </a:solidFill>
              </a:rPr>
              <a:t>Beş</a:t>
            </a:r>
            <a:r>
              <a:rPr lang="en-US" dirty="0" smtClean="0">
                <a:solidFill>
                  <a:srgbClr val="C00000"/>
                </a:solidFill>
              </a:rPr>
              <a:t> </a:t>
            </a:r>
            <a:r>
              <a:rPr lang="tr-TR" dirty="0" smtClean="0">
                <a:solidFill>
                  <a:srgbClr val="C00000"/>
                </a:solidFill>
              </a:rPr>
              <a:t>R</a:t>
            </a:r>
            <a:r>
              <a:rPr lang="en-US" dirty="0" err="1" smtClean="0">
                <a:solidFill>
                  <a:srgbClr val="C00000"/>
                </a:solidFill>
              </a:rPr>
              <a:t>enk</a:t>
            </a:r>
            <a:r>
              <a:rPr lang="en-US" dirty="0" smtClean="0">
                <a:solidFill>
                  <a:srgbClr val="C00000"/>
                </a:solidFill>
              </a:rPr>
              <a:t> </a:t>
            </a:r>
            <a:r>
              <a:rPr lang="tr-TR" dirty="0" smtClean="0">
                <a:solidFill>
                  <a:srgbClr val="C00000"/>
                </a:solidFill>
              </a:rPr>
              <a:t>P</a:t>
            </a:r>
            <a:r>
              <a:rPr lang="en-US" dirty="0" err="1" smtClean="0">
                <a:solidFill>
                  <a:srgbClr val="C00000"/>
                </a:solidFill>
              </a:rPr>
              <a:t>usulası</a:t>
            </a:r>
            <a:r>
              <a:rPr lang="tr-TR" dirty="0" smtClean="0">
                <a:solidFill>
                  <a:srgbClr val="C00000"/>
                </a:solidFill>
              </a:rPr>
              <a:t> </a:t>
            </a:r>
            <a:br>
              <a:rPr lang="tr-TR" dirty="0" smtClean="0">
                <a:solidFill>
                  <a:srgbClr val="C00000"/>
                </a:solidFill>
              </a:rPr>
            </a:br>
            <a:r>
              <a:rPr lang="tr-TR" sz="2200" b="1" dirty="0" smtClean="0">
                <a:solidFill>
                  <a:srgbClr val="C00000"/>
                </a:solidFill>
              </a:rPr>
              <a:t>(</a:t>
            </a:r>
            <a:r>
              <a:rPr lang="tr-TR" sz="2200" b="1" dirty="0" err="1" smtClean="0">
                <a:solidFill>
                  <a:srgbClr val="C00000"/>
                </a:solidFill>
              </a:rPr>
              <a:t>ATA’ların</a:t>
            </a:r>
            <a:r>
              <a:rPr lang="tr-TR" sz="2200" b="1" dirty="0" smtClean="0">
                <a:solidFill>
                  <a:srgbClr val="C00000"/>
                </a:solidFill>
              </a:rPr>
              <a:t> </a:t>
            </a:r>
            <a:r>
              <a:rPr lang="tr-TR" sz="2200" b="1" dirty="0" smtClean="0">
                <a:solidFill>
                  <a:srgbClr val="C00000"/>
                </a:solidFill>
              </a:rPr>
              <a:t>verdiği İsimler)</a:t>
            </a:r>
            <a:r>
              <a:rPr lang="en-US" sz="2200" b="1" dirty="0" smtClean="0">
                <a:solidFill>
                  <a:srgbClr val="C00000"/>
                </a:solidFill>
              </a:rPr>
              <a:t/>
            </a:r>
            <a:br>
              <a:rPr lang="en-US" sz="2200" b="1" dirty="0" smtClean="0">
                <a:solidFill>
                  <a:srgbClr val="C00000"/>
                </a:solidFill>
              </a:rPr>
            </a:br>
            <a:endParaRPr lang="en-US" sz="2200" b="1"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268760"/>
            <a:ext cx="8496944" cy="5256584"/>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196730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562074"/>
          </a:xfrm>
        </p:spPr>
        <p:txBody>
          <a:bodyPr>
            <a:normAutofit fontScale="90000"/>
          </a:bodyPr>
          <a:lstStyle/>
          <a:p>
            <a:r>
              <a:rPr lang="tr-TR" dirty="0" smtClean="0">
                <a:solidFill>
                  <a:srgbClr val="C00000"/>
                </a:solidFill>
              </a:rPr>
              <a:t>Beş Deniz Haritası</a:t>
            </a:r>
            <a:endParaRPr lang="tr-TR"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96752"/>
            <a:ext cx="8928992" cy="5760639"/>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185216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Karadeniz </a:t>
            </a:r>
            <a:endParaRPr lang="en-US"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556793"/>
            <a:ext cx="8136904" cy="5184576"/>
          </a:xfrm>
          <a:prstGeom prst="rect">
            <a:avLst/>
          </a:prstGeo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673502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Hazar Denizi Limanları</a:t>
            </a:r>
            <a:endParaRPr lang="en-US"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2776"/>
            <a:ext cx="9108504" cy="5445223"/>
          </a:xfrm>
          <a:prstGeom prst="rect">
            <a:avLst/>
          </a:prstGeo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463345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008112"/>
          </a:xfrm>
        </p:spPr>
        <p:txBody>
          <a:bodyPr>
            <a:normAutofit/>
          </a:bodyPr>
          <a:lstStyle/>
          <a:p>
            <a:r>
              <a:rPr lang="tr-TR" sz="2400" dirty="0" smtClean="0"/>
              <a:t>Adalar </a:t>
            </a:r>
            <a:r>
              <a:rPr lang="tr-TR" sz="2400" dirty="0"/>
              <a:t>denizinde son 20 yıldır bizim olan adaları Yunanlılar işgal ediyor </a:t>
            </a:r>
            <a:r>
              <a:rPr lang="tr-TR" sz="2400" dirty="0" smtClean="0"/>
              <a:t>Adalar </a:t>
            </a:r>
            <a:r>
              <a:rPr lang="tr-TR" sz="2400" dirty="0"/>
              <a:t>denizindeki ada işgallerini gösteren </a:t>
            </a:r>
            <a:r>
              <a:rPr lang="tr-TR" sz="2400" dirty="0" smtClean="0"/>
              <a:t>harita.</a:t>
            </a:r>
            <a:endParaRPr lang="tr-TR" sz="2400" dirty="0"/>
          </a:p>
        </p:txBody>
      </p:sp>
      <p:pic>
        <p:nvPicPr>
          <p:cNvPr id="9" name="İçerik Yer Tutucus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24744"/>
            <a:ext cx="8496944" cy="5616624"/>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363078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r>
              <a:rPr lang="tr-TR" dirty="0" smtClean="0"/>
              <a:t/>
            </a:r>
            <a:br>
              <a:rPr lang="tr-TR" dirty="0" smtClean="0"/>
            </a:br>
            <a:r>
              <a:rPr lang="tr-TR" b="1" dirty="0" smtClean="0">
                <a:solidFill>
                  <a:srgbClr val="0070C0"/>
                </a:solidFill>
              </a:rPr>
              <a:t>Türk </a:t>
            </a:r>
            <a:r>
              <a:rPr lang="tr-TR" b="1" dirty="0">
                <a:solidFill>
                  <a:srgbClr val="0070C0"/>
                </a:solidFill>
              </a:rPr>
              <a:t>Devletleri ve Denizler Üçgeni</a:t>
            </a:r>
            <a:r>
              <a:rPr lang="tr-TR" dirty="0"/>
              <a:t/>
            </a:r>
            <a:br>
              <a:rPr lang="tr-TR" dirty="0"/>
            </a:br>
            <a:endParaRPr lang="en-US"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36712"/>
            <a:ext cx="8784976" cy="5832648"/>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44451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548680"/>
          </a:xfrm>
        </p:spPr>
        <p:txBody>
          <a:bodyPr>
            <a:normAutofit fontScale="90000"/>
          </a:bodyPr>
          <a:lstStyle/>
          <a:p>
            <a:r>
              <a:rPr lang="tr-TR" dirty="0" smtClean="0"/>
              <a:t/>
            </a:r>
            <a:br>
              <a:rPr lang="tr-TR" dirty="0" smtClean="0"/>
            </a:br>
            <a:r>
              <a:rPr lang="tr-TR" sz="3600" b="1" dirty="0" smtClean="0">
                <a:solidFill>
                  <a:srgbClr val="C00000"/>
                </a:solidFill>
              </a:rPr>
              <a:t>KUZEY: Mavi Tuna (Avrupa) - Sarı Irmak (Çin)</a:t>
            </a:r>
            <a:r>
              <a:rPr lang="tr-TR" sz="3600" b="1" dirty="0">
                <a:solidFill>
                  <a:srgbClr val="C00000"/>
                </a:solidFill>
              </a:rPr>
              <a:t/>
            </a:r>
            <a:br>
              <a:rPr lang="tr-TR" sz="3600" b="1" dirty="0">
                <a:solidFill>
                  <a:srgbClr val="C00000"/>
                </a:solidFill>
              </a:rPr>
            </a:br>
            <a:r>
              <a:rPr lang="tr-TR" sz="2700" dirty="0" err="1" smtClean="0">
                <a:solidFill>
                  <a:srgbClr val="C00000"/>
                </a:solidFill>
              </a:rPr>
              <a:t>Bozkır&amp;Su</a:t>
            </a:r>
            <a:r>
              <a:rPr lang="tr-TR" sz="2700" dirty="0" smtClean="0">
                <a:solidFill>
                  <a:srgbClr val="C00000"/>
                </a:solidFill>
              </a:rPr>
              <a:t> Kuşağı ve Tarım Kuşağı</a:t>
            </a:r>
            <a:endParaRPr lang="en-US" sz="2700"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268760"/>
            <a:ext cx="8784976" cy="5256584"/>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923493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71400"/>
            <a:ext cx="8229600" cy="1224136"/>
          </a:xfrm>
        </p:spPr>
        <p:txBody>
          <a:bodyPr>
            <a:normAutofit fontScale="90000"/>
          </a:bodyPr>
          <a:lstStyle/>
          <a:p>
            <a:r>
              <a:rPr lang="tr-TR" sz="3600" b="1" dirty="0" smtClean="0">
                <a:solidFill>
                  <a:srgbClr val="C00000"/>
                </a:solidFill>
              </a:rPr>
              <a:t>GÜNEY: Nil – </a:t>
            </a:r>
            <a:r>
              <a:rPr lang="tr-TR" sz="3600" b="1" dirty="0" err="1" smtClean="0">
                <a:solidFill>
                  <a:srgbClr val="C00000"/>
                </a:solidFill>
              </a:rPr>
              <a:t>Amuderya</a:t>
            </a:r>
            <a:r>
              <a:rPr lang="tr-TR" sz="3600" b="1" dirty="0" smtClean="0">
                <a:solidFill>
                  <a:srgbClr val="C00000"/>
                </a:solidFill>
              </a:rPr>
              <a:t> (Ceyhun) – </a:t>
            </a:r>
            <a:r>
              <a:rPr lang="tr-TR" sz="3600" b="1" dirty="0" err="1" smtClean="0">
                <a:solidFill>
                  <a:srgbClr val="C00000"/>
                </a:solidFill>
              </a:rPr>
              <a:t>Yamuna</a:t>
            </a:r>
            <a:r>
              <a:rPr lang="tr-TR" sz="3600" b="1" dirty="0" smtClean="0">
                <a:solidFill>
                  <a:srgbClr val="C00000"/>
                </a:solidFill>
              </a:rPr>
              <a:t/>
            </a:r>
            <a:br>
              <a:rPr lang="tr-TR" sz="3600" b="1" dirty="0" smtClean="0">
                <a:solidFill>
                  <a:srgbClr val="C00000"/>
                </a:solidFill>
              </a:rPr>
            </a:br>
            <a:r>
              <a:rPr lang="tr-TR" sz="2700" dirty="0" smtClean="0">
                <a:solidFill>
                  <a:srgbClr val="C00000"/>
                </a:solidFill>
              </a:rPr>
              <a:t>Mısır-Özbekistan-Hindistan</a:t>
            </a:r>
            <a:endParaRPr lang="tr-TR" sz="2700" dirty="0">
              <a:solidFill>
                <a:srgbClr val="C0000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980728"/>
            <a:ext cx="8928992" cy="5760640"/>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273163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2074"/>
          </a:xfrm>
        </p:spPr>
        <p:txBody>
          <a:bodyPr>
            <a:normAutofit fontScale="90000"/>
          </a:bodyPr>
          <a:lstStyle/>
          <a:p>
            <a:r>
              <a:rPr lang="tr-TR" dirty="0" smtClean="0">
                <a:solidFill>
                  <a:srgbClr val="C00000"/>
                </a:solidFill>
              </a:rPr>
              <a:t>Karadeniz Kuzeyi Nehirler</a:t>
            </a:r>
            <a:endParaRPr lang="tr-TR"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24744"/>
            <a:ext cx="7992888" cy="5544616"/>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518799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5400" b="1" dirty="0" smtClean="0">
                <a:solidFill>
                  <a:srgbClr val="00B0F0"/>
                </a:solidFill>
              </a:rPr>
              <a:t>Stratejik </a:t>
            </a:r>
            <a:r>
              <a:rPr lang="tr-TR" sz="5400" b="1" dirty="0" smtClean="0">
                <a:solidFill>
                  <a:srgbClr val="00B0F0"/>
                </a:solidFill>
              </a:rPr>
              <a:t>Bilgelik</a:t>
            </a:r>
            <a:br>
              <a:rPr lang="tr-TR" sz="5400" b="1" dirty="0" smtClean="0">
                <a:solidFill>
                  <a:srgbClr val="00B0F0"/>
                </a:solidFill>
              </a:rPr>
            </a:br>
            <a:r>
              <a:rPr lang="tr-TR" sz="5400" b="1" dirty="0" smtClean="0">
                <a:solidFill>
                  <a:srgbClr val="00B0F0"/>
                </a:solidFill>
              </a:rPr>
              <a:t>Bilge Güç</a:t>
            </a:r>
            <a:endParaRPr lang="tr-TR" sz="5400" b="1" dirty="0">
              <a:solidFill>
                <a:srgbClr val="00B0F0"/>
              </a:solidFill>
            </a:endParaRPr>
          </a:p>
        </p:txBody>
      </p:sp>
      <p:sp>
        <p:nvSpPr>
          <p:cNvPr id="3" name="İçerik Yer Tutucusu 2"/>
          <p:cNvSpPr>
            <a:spLocks noGrp="1"/>
          </p:cNvSpPr>
          <p:nvPr>
            <p:ph idx="1"/>
          </p:nvPr>
        </p:nvSpPr>
        <p:spPr/>
        <p:txBody>
          <a:bodyPr>
            <a:normAutofit fontScale="92500" lnSpcReduction="10000"/>
          </a:bodyPr>
          <a:lstStyle/>
          <a:p>
            <a:pPr marL="0" indent="0" algn="ctr">
              <a:buNone/>
            </a:pPr>
            <a:r>
              <a:rPr lang="tr-TR" b="1" dirty="0" smtClean="0">
                <a:solidFill>
                  <a:srgbClr val="00B0F0"/>
                </a:solidFill>
              </a:rPr>
              <a:t>«Tespit </a:t>
            </a:r>
            <a:r>
              <a:rPr lang="tr-TR" b="1" dirty="0">
                <a:solidFill>
                  <a:srgbClr val="00B0F0"/>
                </a:solidFill>
              </a:rPr>
              <a:t>ve tenkit ile kısıtlanmak ve yetinmek yerine </a:t>
            </a:r>
            <a:r>
              <a:rPr lang="tr-TR" b="1" dirty="0" smtClean="0">
                <a:solidFill>
                  <a:srgbClr val="00B0F0"/>
                </a:solidFill>
              </a:rPr>
              <a:t>tasavvur, tahayyül </a:t>
            </a:r>
            <a:r>
              <a:rPr lang="tr-TR" b="1" dirty="0">
                <a:solidFill>
                  <a:srgbClr val="00B0F0"/>
                </a:solidFill>
              </a:rPr>
              <a:t>ve tahlil neticesinde geliştirilecek strateji ve taktikler ile yeni bilgi ve yeni kavramlar inşa edilebilecektir</a:t>
            </a:r>
            <a:r>
              <a:rPr lang="tr-TR" b="1" dirty="0" smtClean="0">
                <a:solidFill>
                  <a:srgbClr val="00B0F0"/>
                </a:solidFill>
              </a:rPr>
              <a:t>.»</a:t>
            </a:r>
          </a:p>
          <a:p>
            <a:pPr marL="0" indent="0" algn="ctr">
              <a:buNone/>
            </a:pPr>
            <a:r>
              <a:rPr lang="tr-TR" b="1" dirty="0">
                <a:solidFill>
                  <a:srgbClr val="00B0F0"/>
                </a:solidFill>
              </a:rPr>
              <a:t/>
            </a:r>
            <a:br>
              <a:rPr lang="tr-TR" b="1" dirty="0">
                <a:solidFill>
                  <a:srgbClr val="00B0F0"/>
                </a:solidFill>
              </a:rPr>
            </a:br>
            <a:r>
              <a:rPr lang="tr-TR" b="1" dirty="0" smtClean="0">
                <a:solidFill>
                  <a:srgbClr val="00B0F0"/>
                </a:solidFill>
              </a:rPr>
              <a:t>***************</a:t>
            </a:r>
            <a:r>
              <a:rPr lang="tr-TR" b="1" dirty="0">
                <a:solidFill>
                  <a:srgbClr val="00B0F0"/>
                </a:solidFill>
              </a:rPr>
              <a:t/>
            </a:r>
            <a:br>
              <a:rPr lang="tr-TR" b="1" dirty="0">
                <a:solidFill>
                  <a:srgbClr val="00B0F0"/>
                </a:solidFill>
              </a:rPr>
            </a:br>
            <a:r>
              <a:rPr lang="tr-TR" b="1" dirty="0" smtClean="0">
                <a:solidFill>
                  <a:srgbClr val="00B0F0"/>
                </a:solidFill>
              </a:rPr>
              <a:t>«Bilgi </a:t>
            </a:r>
            <a:r>
              <a:rPr lang="tr-TR" b="1" dirty="0">
                <a:solidFill>
                  <a:srgbClr val="00B0F0"/>
                </a:solidFill>
              </a:rPr>
              <a:t>paylaşıldığında zengin içerikleri düşüncelerin oluşumunu tetikler, hızlandırır; düşünce gücümüzü, zihnimizi mayalar, yeni kavram ve fikirlere öncülük eder</a:t>
            </a:r>
            <a:r>
              <a:rPr lang="tr-TR" b="1" dirty="0" smtClean="0">
                <a:solidFill>
                  <a:srgbClr val="00B0F0"/>
                </a:solidFill>
              </a:rPr>
              <a:t>.»</a:t>
            </a:r>
            <a:endParaRPr lang="tr-TR" b="1" dirty="0">
              <a:solidFill>
                <a:srgbClr val="00B0F0"/>
              </a:solidFill>
            </a:endParaRP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752201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HAZAR’IN ÖTE YAKASI</a:t>
            </a:r>
            <a:br>
              <a:rPr lang="tr-TR" dirty="0" smtClean="0"/>
            </a:br>
            <a:r>
              <a:rPr lang="tr-TR" dirty="0" err="1" smtClean="0"/>
              <a:t>Harezm</a:t>
            </a:r>
            <a:r>
              <a:rPr lang="tr-TR" dirty="0" smtClean="0"/>
              <a:t> Horasan </a:t>
            </a:r>
            <a:r>
              <a:rPr lang="tr-TR" dirty="0" err="1" smtClean="0"/>
              <a:t>MaveraünNehir</a:t>
            </a:r>
            <a:endParaRPr lang="en-US"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412777"/>
            <a:ext cx="8928992" cy="5328592"/>
          </a:xfrm>
          <a:prstGeom prst="rect">
            <a:avLst/>
          </a:prstGeo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160004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4624"/>
            <a:ext cx="8229600" cy="648072"/>
          </a:xfrm>
        </p:spPr>
        <p:txBody>
          <a:bodyPr>
            <a:normAutofit fontScale="90000"/>
          </a:bodyPr>
          <a:lstStyle/>
          <a:p>
            <a:r>
              <a:rPr lang="tr-TR" dirty="0" smtClean="0">
                <a:solidFill>
                  <a:srgbClr val="C00000"/>
                </a:solidFill>
              </a:rPr>
              <a:t>Dünya Deniz Ticaret Filosu İlk 30 Ülke</a:t>
            </a:r>
            <a:endParaRPr lang="tr-TR"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576" y="548680"/>
            <a:ext cx="10441160" cy="5143751"/>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241096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4624"/>
            <a:ext cx="8229600" cy="576064"/>
          </a:xfrm>
        </p:spPr>
        <p:txBody>
          <a:bodyPr>
            <a:noAutofit/>
          </a:bodyPr>
          <a:lstStyle/>
          <a:p>
            <a:r>
              <a:rPr lang="tr-TR" sz="3200" b="1" i="1" dirty="0" smtClean="0"/>
              <a:t/>
            </a:r>
            <a:br>
              <a:rPr lang="tr-TR" sz="3200" b="1" i="1" dirty="0" smtClean="0"/>
            </a:br>
            <a:r>
              <a:rPr lang="tr-TR" sz="3200" b="1" i="1" dirty="0" smtClean="0"/>
              <a:t/>
            </a:r>
            <a:br>
              <a:rPr lang="tr-TR" sz="3200" b="1" i="1" dirty="0" smtClean="0"/>
            </a:br>
            <a:r>
              <a:rPr lang="tr-TR" sz="2800" b="1" i="1" dirty="0" smtClean="0">
                <a:solidFill>
                  <a:srgbClr val="C00000"/>
                </a:solidFill>
              </a:rPr>
              <a:t>Türk </a:t>
            </a:r>
            <a:r>
              <a:rPr lang="tr-TR" sz="2800" b="1" i="1" dirty="0">
                <a:solidFill>
                  <a:srgbClr val="C00000"/>
                </a:solidFill>
              </a:rPr>
              <a:t>Dünyası </a:t>
            </a:r>
            <a:r>
              <a:rPr lang="tr-TR" sz="2800" b="1" i="1" dirty="0" smtClean="0">
                <a:solidFill>
                  <a:srgbClr val="C00000"/>
                </a:solidFill>
              </a:rPr>
              <a:t>Denizleri </a:t>
            </a:r>
            <a:r>
              <a:rPr lang="tr-TR" sz="2800" b="1" i="1" dirty="0">
                <a:solidFill>
                  <a:srgbClr val="C00000"/>
                </a:solidFill>
              </a:rPr>
              <a:t>ve Okyanuslara Çıkış Vizyonu Haritası </a:t>
            </a:r>
            <a:r>
              <a:rPr lang="tr-TR" sz="2800" b="1" i="1" dirty="0" smtClean="0">
                <a:solidFill>
                  <a:srgbClr val="C00000"/>
                </a:solidFill>
              </a:rPr>
              <a:t/>
            </a:r>
            <a:br>
              <a:rPr lang="tr-TR" sz="2800" b="1" i="1" dirty="0" smtClean="0">
                <a:solidFill>
                  <a:srgbClr val="C00000"/>
                </a:solidFill>
              </a:rPr>
            </a:br>
            <a:r>
              <a:rPr lang="tr-TR" sz="1600" b="1" i="1" dirty="0" smtClean="0">
                <a:solidFill>
                  <a:srgbClr val="C00000"/>
                </a:solidFill>
              </a:rPr>
              <a:t>Dörtnala </a:t>
            </a:r>
            <a:r>
              <a:rPr lang="tr-TR" sz="1600" b="1" i="1" dirty="0">
                <a:solidFill>
                  <a:srgbClr val="C00000"/>
                </a:solidFill>
              </a:rPr>
              <a:t>gelip Uzak Asya'dan</a:t>
            </a:r>
            <a:br>
              <a:rPr lang="tr-TR" sz="1600" b="1" i="1" dirty="0">
                <a:solidFill>
                  <a:srgbClr val="C00000"/>
                </a:solidFill>
              </a:rPr>
            </a:br>
            <a:r>
              <a:rPr lang="tr-TR" sz="1600" b="1" i="1" dirty="0">
                <a:solidFill>
                  <a:srgbClr val="C00000"/>
                </a:solidFill>
              </a:rPr>
              <a:t>Akdeniz'e bir kısrak başı gibi uzanan</a:t>
            </a:r>
            <a:r>
              <a:rPr lang="tr-TR" sz="3200" b="1" i="1" dirty="0">
                <a:solidFill>
                  <a:srgbClr val="C00000"/>
                </a:solidFill>
              </a:rPr>
              <a:t/>
            </a:r>
            <a:br>
              <a:rPr lang="tr-TR" sz="3200" b="1" i="1" dirty="0">
                <a:solidFill>
                  <a:srgbClr val="C00000"/>
                </a:solidFill>
              </a:rPr>
            </a:br>
            <a:endParaRPr lang="tr-TR" sz="3200" b="1"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340768"/>
            <a:ext cx="8856984" cy="5400600"/>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165136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06090"/>
          </a:xfrm>
        </p:spPr>
        <p:txBody>
          <a:bodyPr>
            <a:normAutofit fontScale="90000"/>
          </a:bodyPr>
          <a:lstStyle/>
          <a:p>
            <a:r>
              <a:rPr lang="tr-TR" sz="3200" dirty="0" smtClean="0">
                <a:solidFill>
                  <a:srgbClr val="C00000"/>
                </a:solidFill>
              </a:rPr>
              <a:t>Mogadişu(Somali)-</a:t>
            </a:r>
            <a:r>
              <a:rPr lang="tr-TR" sz="3200" dirty="0" err="1" smtClean="0">
                <a:solidFill>
                  <a:srgbClr val="C00000"/>
                </a:solidFill>
              </a:rPr>
              <a:t>Gwadar</a:t>
            </a:r>
            <a:r>
              <a:rPr lang="tr-TR" sz="3200" dirty="0" smtClean="0">
                <a:solidFill>
                  <a:srgbClr val="C00000"/>
                </a:solidFill>
              </a:rPr>
              <a:t> (Pakistan) Limanları üzerinden </a:t>
            </a:r>
            <a:r>
              <a:rPr lang="tr-TR" sz="3200" b="1" dirty="0" smtClean="0">
                <a:solidFill>
                  <a:srgbClr val="C00000"/>
                </a:solidFill>
              </a:rPr>
              <a:t>"</a:t>
            </a:r>
            <a:r>
              <a:rPr lang="tr-TR" sz="3200" b="1" dirty="0">
                <a:solidFill>
                  <a:srgbClr val="C00000"/>
                </a:solidFill>
              </a:rPr>
              <a:t>Türk Ülkeleri </a:t>
            </a:r>
            <a:r>
              <a:rPr lang="tr-TR" sz="3200" b="1" dirty="0" smtClean="0">
                <a:solidFill>
                  <a:srgbClr val="C00000"/>
                </a:solidFill>
              </a:rPr>
              <a:t>Donanması"</a:t>
            </a:r>
            <a:r>
              <a:rPr lang="tr-TR" sz="3200" dirty="0" smtClean="0">
                <a:solidFill>
                  <a:srgbClr val="C00000"/>
                </a:solidFill>
              </a:rPr>
              <a:t>;</a:t>
            </a:r>
            <a:r>
              <a:rPr lang="tr-TR" sz="3200" b="1" dirty="0" smtClean="0">
                <a:solidFill>
                  <a:srgbClr val="C00000"/>
                </a:solidFill>
              </a:rPr>
              <a:t> </a:t>
            </a:r>
            <a:r>
              <a:rPr lang="tr-TR" sz="3200" dirty="0" smtClean="0">
                <a:solidFill>
                  <a:srgbClr val="C00000"/>
                </a:solidFill>
              </a:rPr>
              <a:t>Yüksel Hoş</a:t>
            </a:r>
            <a:endParaRPr lang="tr-TR" sz="3200"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96752"/>
            <a:ext cx="8784976" cy="5472608"/>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4277837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152128"/>
          </a:xfrm>
        </p:spPr>
        <p:txBody>
          <a:bodyPr>
            <a:normAutofit/>
          </a:bodyPr>
          <a:lstStyle/>
          <a:p>
            <a:r>
              <a:rPr lang="tr-TR" sz="2800" b="1" dirty="0" err="1" smtClean="0"/>
              <a:t>Chabahar</a:t>
            </a:r>
            <a:r>
              <a:rPr lang="tr-TR" sz="2800" b="1" dirty="0" smtClean="0"/>
              <a:t> (İran), </a:t>
            </a:r>
            <a:r>
              <a:rPr lang="tr-TR" sz="2800" b="1" dirty="0" err="1" smtClean="0"/>
              <a:t>Gwadar</a:t>
            </a:r>
            <a:r>
              <a:rPr lang="tr-TR" sz="2800" b="1" dirty="0" smtClean="0"/>
              <a:t> (Pakistan) </a:t>
            </a:r>
            <a:r>
              <a:rPr lang="tr-TR" sz="2800" b="1" dirty="0" err="1" smtClean="0"/>
              <a:t>Kandla</a:t>
            </a:r>
            <a:r>
              <a:rPr lang="tr-TR" sz="2800" b="1" dirty="0" smtClean="0"/>
              <a:t> (Hindistan), </a:t>
            </a:r>
            <a:r>
              <a:rPr lang="tr-TR" sz="2800" b="1" dirty="0" err="1" smtClean="0"/>
              <a:t>Mumbai</a:t>
            </a:r>
            <a:r>
              <a:rPr lang="tr-TR" sz="2800" b="1" dirty="0" smtClean="0"/>
              <a:t> (Hindistan) Limanları </a:t>
            </a:r>
            <a:endParaRPr lang="tr-TR" sz="2800"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340768"/>
            <a:ext cx="8712968" cy="5328592"/>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8478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0"/>
            <a:ext cx="8928992" cy="620688"/>
          </a:xfrm>
        </p:spPr>
        <p:txBody>
          <a:bodyPr>
            <a:normAutofit fontScale="90000"/>
          </a:bodyPr>
          <a:lstStyle/>
          <a:p>
            <a:r>
              <a:rPr lang="tr-TR" sz="3400" dirty="0" smtClean="0">
                <a:solidFill>
                  <a:srgbClr val="C00000"/>
                </a:solidFill>
              </a:rPr>
              <a:t>ASYA Denizler, Göller, Akarsular ve Boğazlar Haritası</a:t>
            </a:r>
            <a:endParaRPr lang="tr-TR" sz="3400" dirty="0">
              <a:solidFill>
                <a:srgbClr val="C0000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92696"/>
            <a:ext cx="9144000" cy="6165304"/>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509332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922114"/>
          </a:xfrm>
        </p:spPr>
        <p:txBody>
          <a:bodyPr>
            <a:normAutofit fontScale="90000"/>
          </a:bodyPr>
          <a:lstStyle/>
          <a:p>
            <a:r>
              <a:rPr lang="tr-TR" sz="3200" dirty="0" smtClean="0"/>
              <a:t>Kıtalararası Su Kenarlarındaki </a:t>
            </a:r>
            <a:r>
              <a:rPr lang="tr-TR" sz="3200" dirty="0" err="1" smtClean="0"/>
              <a:t>Türk&amp;Turan</a:t>
            </a:r>
            <a:r>
              <a:rPr lang="tr-TR" sz="3200" dirty="0" smtClean="0"/>
              <a:t> Yerleşimleri</a:t>
            </a:r>
            <a:endParaRPr lang="tr-TR" sz="32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12776"/>
            <a:ext cx="8856984" cy="5328592"/>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853801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8098"/>
          </a:xfrm>
        </p:spPr>
        <p:txBody>
          <a:bodyPr/>
          <a:lstStyle/>
          <a:p>
            <a:r>
              <a:rPr lang="tr-TR" dirty="0" smtClean="0">
                <a:solidFill>
                  <a:srgbClr val="00B050"/>
                </a:solidFill>
              </a:rPr>
              <a:t>Arktik Okyanusu (Kuzey Buz Denizi)</a:t>
            </a:r>
            <a:endParaRPr lang="tr-TR" dirty="0">
              <a:solidFill>
                <a:srgbClr val="00B05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268760"/>
            <a:ext cx="8640960" cy="4896543"/>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37637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06090"/>
          </a:xfrm>
        </p:spPr>
        <p:txBody>
          <a:bodyPr>
            <a:normAutofit fontScale="90000"/>
          </a:bodyPr>
          <a:lstStyle/>
          <a:p>
            <a:r>
              <a:rPr lang="tr-TR" dirty="0" smtClean="0">
                <a:solidFill>
                  <a:srgbClr val="C00000"/>
                </a:solidFill>
              </a:rPr>
              <a:t>Pasifik Okyanusu (Yeni Akdeniz) ve Limanları</a:t>
            </a:r>
            <a:endParaRPr lang="tr-TR"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196752"/>
            <a:ext cx="5184576" cy="5544616"/>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246146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836712"/>
          </a:xfrm>
        </p:spPr>
        <p:txBody>
          <a:bodyPr>
            <a:noAutofit/>
          </a:bodyPr>
          <a:lstStyle/>
          <a:p>
            <a:r>
              <a:rPr lang="tr-TR" sz="6000" b="1" u="sng" dirty="0" smtClean="0">
                <a:solidFill>
                  <a:srgbClr val="C00000"/>
                </a:solidFill>
              </a:rPr>
              <a:t>T E O </a:t>
            </a:r>
            <a:r>
              <a:rPr lang="tr-TR" sz="6000" b="1" dirty="0" smtClean="0">
                <a:solidFill>
                  <a:srgbClr val="C00000"/>
                </a:solidFill>
              </a:rPr>
              <a:t>R İ K   M O D E L</a:t>
            </a:r>
            <a:endParaRPr lang="tr-TR" sz="6000" b="1" dirty="0">
              <a:solidFill>
                <a:srgbClr val="C00000"/>
              </a:solidFill>
            </a:endParaRPr>
          </a:p>
        </p:txBody>
      </p:sp>
      <p:sp>
        <p:nvSpPr>
          <p:cNvPr id="3" name="İçerik Yer Tutucusu 2"/>
          <p:cNvSpPr>
            <a:spLocks noGrp="1"/>
          </p:cNvSpPr>
          <p:nvPr>
            <p:ph idx="1"/>
          </p:nvPr>
        </p:nvSpPr>
        <p:spPr>
          <a:xfrm>
            <a:off x="457200" y="980728"/>
            <a:ext cx="8507288" cy="5145435"/>
          </a:xfrm>
        </p:spPr>
        <p:txBody>
          <a:bodyPr>
            <a:normAutofit fontScale="92500" lnSpcReduction="20000"/>
          </a:bodyPr>
          <a:lstStyle/>
          <a:p>
            <a:pPr marL="0" indent="0">
              <a:buNone/>
            </a:pPr>
            <a:r>
              <a:rPr lang="tr-TR" b="1" dirty="0" smtClean="0"/>
              <a:t>Kavramlar</a:t>
            </a:r>
          </a:p>
          <a:p>
            <a:pPr marL="0" indent="0">
              <a:buNone/>
            </a:pPr>
            <a:endParaRPr lang="tr-TR" b="1" dirty="0" smtClean="0"/>
          </a:p>
          <a:p>
            <a:r>
              <a:rPr lang="tr-TR" dirty="0" smtClean="0"/>
              <a:t>Türk</a:t>
            </a:r>
          </a:p>
          <a:p>
            <a:r>
              <a:rPr lang="tr-TR" dirty="0" smtClean="0"/>
              <a:t>Deniz</a:t>
            </a:r>
          </a:p>
          <a:p>
            <a:r>
              <a:rPr lang="tr-TR" b="1" u="sng" dirty="0" smtClean="0">
                <a:solidFill>
                  <a:srgbClr val="00B050"/>
                </a:solidFill>
              </a:rPr>
              <a:t>Jeo</a:t>
            </a:r>
            <a:r>
              <a:rPr lang="tr-TR" b="1" dirty="0" smtClean="0">
                <a:solidFill>
                  <a:srgbClr val="00B050"/>
                </a:solidFill>
              </a:rPr>
              <a:t>politik</a:t>
            </a:r>
          </a:p>
          <a:p>
            <a:endParaRPr lang="tr-TR" dirty="0" smtClean="0"/>
          </a:p>
          <a:p>
            <a:pPr marL="0" indent="0">
              <a:buNone/>
            </a:pPr>
            <a:r>
              <a:rPr lang="tr-TR" b="1" dirty="0" smtClean="0"/>
              <a:t>Boyutlar</a:t>
            </a:r>
          </a:p>
          <a:p>
            <a:pPr marL="0" indent="0">
              <a:buNone/>
            </a:pPr>
            <a:endParaRPr lang="tr-TR" b="1" dirty="0" smtClean="0"/>
          </a:p>
          <a:p>
            <a:r>
              <a:rPr lang="tr-TR" dirty="0" smtClean="0"/>
              <a:t>Zaman ( Gök )	</a:t>
            </a:r>
          </a:p>
          <a:p>
            <a:r>
              <a:rPr lang="tr-TR" dirty="0" smtClean="0"/>
              <a:t>Zemin  ( Yer )</a:t>
            </a:r>
          </a:p>
          <a:p>
            <a:r>
              <a:rPr lang="tr-TR" dirty="0" smtClean="0"/>
              <a:t>Zihin     ( Kişi )</a:t>
            </a:r>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953220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76673"/>
            <a:ext cx="7772400" cy="504055"/>
          </a:xfrm>
        </p:spPr>
        <p:txBody>
          <a:bodyPr>
            <a:normAutofit fontScale="90000"/>
          </a:bodyPr>
          <a:lstStyle/>
          <a:p>
            <a:r>
              <a:rPr lang="tr-TR" b="1" dirty="0" smtClean="0">
                <a:solidFill>
                  <a:srgbClr val="00B050"/>
                </a:solidFill>
              </a:rPr>
              <a:t>Jeopolitik</a:t>
            </a:r>
            <a:endParaRPr lang="en-US" b="1" dirty="0">
              <a:solidFill>
                <a:srgbClr val="00B050"/>
              </a:solidFill>
            </a:endParaRPr>
          </a:p>
        </p:txBody>
      </p:sp>
      <p:sp>
        <p:nvSpPr>
          <p:cNvPr id="3" name="Alt Başlık 2"/>
          <p:cNvSpPr>
            <a:spLocks noGrp="1"/>
          </p:cNvSpPr>
          <p:nvPr>
            <p:ph type="subTitle" idx="1"/>
          </p:nvPr>
        </p:nvSpPr>
        <p:spPr>
          <a:xfrm>
            <a:off x="611560" y="1340768"/>
            <a:ext cx="7992888" cy="4752528"/>
          </a:xfrm>
        </p:spPr>
        <p:txBody>
          <a:bodyPr>
            <a:normAutofit fontScale="85000" lnSpcReduction="20000"/>
          </a:bodyPr>
          <a:lstStyle/>
          <a:p>
            <a:pPr algn="l"/>
            <a:r>
              <a:rPr lang="en-US" b="1" dirty="0" err="1">
                <a:solidFill>
                  <a:schemeClr val="tx1"/>
                </a:solidFill>
              </a:rPr>
              <a:t>Türk</a:t>
            </a:r>
            <a:r>
              <a:rPr lang="en-US" b="1" dirty="0">
                <a:solidFill>
                  <a:schemeClr val="tx1"/>
                </a:solidFill>
              </a:rPr>
              <a:t> (</a:t>
            </a:r>
            <a:r>
              <a:rPr lang="en-US" b="1" dirty="0" err="1">
                <a:solidFill>
                  <a:schemeClr val="tx1"/>
                </a:solidFill>
              </a:rPr>
              <a:t>Politik</a:t>
            </a:r>
            <a:r>
              <a:rPr lang="en-US" b="1" dirty="0">
                <a:solidFill>
                  <a:schemeClr val="tx1"/>
                </a:solidFill>
              </a:rPr>
              <a:t>) </a:t>
            </a:r>
            <a:r>
              <a:rPr lang="en-US" dirty="0" err="1">
                <a:solidFill>
                  <a:schemeClr val="tx1"/>
                </a:solidFill>
              </a:rPr>
              <a:t>ve</a:t>
            </a:r>
            <a:r>
              <a:rPr lang="en-US" dirty="0">
                <a:solidFill>
                  <a:schemeClr val="tx1"/>
                </a:solidFill>
              </a:rPr>
              <a:t> </a:t>
            </a:r>
            <a:r>
              <a:rPr lang="en-US" b="1" dirty="0" err="1">
                <a:solidFill>
                  <a:schemeClr val="tx1"/>
                </a:solidFill>
              </a:rPr>
              <a:t>Deniz</a:t>
            </a:r>
            <a:r>
              <a:rPr lang="en-US" b="1" dirty="0">
                <a:solidFill>
                  <a:schemeClr val="tx1"/>
                </a:solidFill>
              </a:rPr>
              <a:t> (</a:t>
            </a:r>
            <a:r>
              <a:rPr lang="en-US" b="1" dirty="0" err="1">
                <a:solidFill>
                  <a:schemeClr val="tx1"/>
                </a:solidFill>
              </a:rPr>
              <a:t>Jeo:Coğrafya</a:t>
            </a:r>
            <a:r>
              <a:rPr lang="en-US" b="1" dirty="0">
                <a:solidFill>
                  <a:schemeClr val="tx1"/>
                </a:solidFill>
              </a:rPr>
              <a:t>) </a:t>
            </a:r>
            <a:r>
              <a:rPr lang="en-US" dirty="0" err="1">
                <a:solidFill>
                  <a:schemeClr val="tx1"/>
                </a:solidFill>
              </a:rPr>
              <a:t>kavramlarının</a:t>
            </a:r>
            <a:r>
              <a:rPr lang="en-US" dirty="0">
                <a:solidFill>
                  <a:schemeClr val="tx1"/>
                </a:solidFill>
              </a:rPr>
              <a:t> </a:t>
            </a:r>
            <a:r>
              <a:rPr lang="en-US" dirty="0" err="1">
                <a:solidFill>
                  <a:schemeClr val="tx1"/>
                </a:solidFill>
              </a:rPr>
              <a:t>birlikteliği</a:t>
            </a:r>
            <a:r>
              <a:rPr lang="en-US" dirty="0">
                <a:solidFill>
                  <a:schemeClr val="tx1"/>
                </a:solidFill>
              </a:rPr>
              <a:t> </a:t>
            </a:r>
            <a:r>
              <a:rPr lang="en-US" dirty="0" err="1">
                <a:solidFill>
                  <a:schemeClr val="tx1"/>
                </a:solidFill>
              </a:rPr>
              <a:t>bir</a:t>
            </a:r>
            <a:r>
              <a:rPr lang="en-US" dirty="0">
                <a:solidFill>
                  <a:schemeClr val="tx1"/>
                </a:solidFill>
              </a:rPr>
              <a:t> </a:t>
            </a:r>
            <a:r>
              <a:rPr lang="en-US" b="1" dirty="0" err="1">
                <a:solidFill>
                  <a:srgbClr val="00B050"/>
                </a:solidFill>
              </a:rPr>
              <a:t>Jeopolitik</a:t>
            </a:r>
            <a:r>
              <a:rPr lang="en-US" dirty="0">
                <a:solidFill>
                  <a:schemeClr val="tx1"/>
                </a:solidFill>
              </a:rPr>
              <a:t> </a:t>
            </a:r>
            <a:r>
              <a:rPr lang="en-US" dirty="0" err="1">
                <a:solidFill>
                  <a:schemeClr val="tx1"/>
                </a:solidFill>
              </a:rPr>
              <a:t>gerçekliktir</a:t>
            </a:r>
            <a:r>
              <a:rPr lang="en-US" dirty="0">
                <a:solidFill>
                  <a:schemeClr val="tx1"/>
                </a:solidFill>
              </a:rPr>
              <a:t>. </a:t>
            </a:r>
            <a:r>
              <a:rPr lang="en-US" b="1" dirty="0" err="1">
                <a:solidFill>
                  <a:schemeClr val="tx1"/>
                </a:solidFill>
              </a:rPr>
              <a:t>Oğuz</a:t>
            </a:r>
            <a:r>
              <a:rPr lang="en-US" b="1" dirty="0">
                <a:solidFill>
                  <a:schemeClr val="tx1"/>
                </a:solidFill>
              </a:rPr>
              <a:t> </a:t>
            </a:r>
            <a:r>
              <a:rPr lang="en-US" b="1" dirty="0" err="1">
                <a:solidFill>
                  <a:schemeClr val="tx1"/>
                </a:solidFill>
              </a:rPr>
              <a:t>Kağan</a:t>
            </a:r>
            <a:r>
              <a:rPr lang="en-US" b="1" dirty="0">
                <a:solidFill>
                  <a:schemeClr val="tx1"/>
                </a:solidFill>
              </a:rPr>
              <a:t> </a:t>
            </a:r>
            <a:r>
              <a:rPr lang="en-US" dirty="0" err="1">
                <a:solidFill>
                  <a:schemeClr val="tx1"/>
                </a:solidFill>
              </a:rPr>
              <a:t>Destanında</a:t>
            </a:r>
            <a:r>
              <a:rPr lang="en-US" dirty="0">
                <a:solidFill>
                  <a:schemeClr val="tx1"/>
                </a:solidFill>
              </a:rPr>
              <a:t> </a:t>
            </a:r>
            <a:r>
              <a:rPr lang="en-US" dirty="0" err="1">
                <a:solidFill>
                  <a:schemeClr val="tx1"/>
                </a:solidFill>
              </a:rPr>
              <a:t>bu</a:t>
            </a:r>
            <a:r>
              <a:rPr lang="en-US" dirty="0">
                <a:solidFill>
                  <a:schemeClr val="tx1"/>
                </a:solidFill>
              </a:rPr>
              <a:t> </a:t>
            </a:r>
            <a:r>
              <a:rPr lang="en-US" b="1" dirty="0" err="1">
                <a:solidFill>
                  <a:srgbClr val="00B050"/>
                </a:solidFill>
              </a:rPr>
              <a:t>jeopolitik</a:t>
            </a:r>
            <a:r>
              <a:rPr lang="en-US" dirty="0">
                <a:solidFill>
                  <a:schemeClr val="tx1"/>
                </a:solidFill>
              </a:rPr>
              <a:t>, “</a:t>
            </a:r>
            <a:r>
              <a:rPr lang="en-US" dirty="0" err="1">
                <a:solidFill>
                  <a:schemeClr val="tx1"/>
                </a:solidFill>
              </a:rPr>
              <a:t>daha</a:t>
            </a:r>
            <a:r>
              <a:rPr lang="en-US" dirty="0">
                <a:solidFill>
                  <a:schemeClr val="tx1"/>
                </a:solidFill>
              </a:rPr>
              <a:t> </a:t>
            </a:r>
            <a:r>
              <a:rPr lang="en-US" dirty="0" err="1">
                <a:solidFill>
                  <a:schemeClr val="tx1"/>
                </a:solidFill>
              </a:rPr>
              <a:t>deniz</a:t>
            </a:r>
            <a:r>
              <a:rPr lang="en-US" dirty="0">
                <a:solidFill>
                  <a:schemeClr val="tx1"/>
                </a:solidFill>
              </a:rPr>
              <a:t> </a:t>
            </a:r>
            <a:r>
              <a:rPr lang="en-US" dirty="0" err="1">
                <a:solidFill>
                  <a:schemeClr val="tx1"/>
                </a:solidFill>
              </a:rPr>
              <a:t>daha</a:t>
            </a:r>
            <a:r>
              <a:rPr lang="en-US" dirty="0">
                <a:solidFill>
                  <a:schemeClr val="tx1"/>
                </a:solidFill>
              </a:rPr>
              <a:t> </a:t>
            </a:r>
            <a:r>
              <a:rPr lang="en-US" dirty="0" err="1">
                <a:solidFill>
                  <a:schemeClr val="tx1"/>
                </a:solidFill>
              </a:rPr>
              <a:t>ırmaklar</a:t>
            </a:r>
            <a:r>
              <a:rPr lang="en-US" dirty="0">
                <a:solidFill>
                  <a:schemeClr val="tx1"/>
                </a:solidFill>
              </a:rPr>
              <a:t>” </a:t>
            </a:r>
            <a:r>
              <a:rPr lang="en-US" dirty="0" err="1">
                <a:solidFill>
                  <a:schemeClr val="tx1"/>
                </a:solidFill>
              </a:rPr>
              <a:t>hedefi</a:t>
            </a:r>
            <a:r>
              <a:rPr lang="en-US" dirty="0">
                <a:solidFill>
                  <a:schemeClr val="tx1"/>
                </a:solidFill>
              </a:rPr>
              <a:t> </a:t>
            </a:r>
            <a:r>
              <a:rPr lang="en-US" dirty="0" err="1">
                <a:solidFill>
                  <a:schemeClr val="tx1"/>
                </a:solidFill>
              </a:rPr>
              <a:t>ile</a:t>
            </a:r>
            <a:r>
              <a:rPr lang="en-US" dirty="0">
                <a:solidFill>
                  <a:schemeClr val="tx1"/>
                </a:solidFill>
              </a:rPr>
              <a:t> </a:t>
            </a:r>
            <a:r>
              <a:rPr lang="en-US" dirty="0" err="1">
                <a:solidFill>
                  <a:schemeClr val="tx1"/>
                </a:solidFill>
              </a:rPr>
              <a:t>ifade</a:t>
            </a:r>
            <a:r>
              <a:rPr lang="en-US" dirty="0">
                <a:solidFill>
                  <a:schemeClr val="tx1"/>
                </a:solidFill>
              </a:rPr>
              <a:t> </a:t>
            </a:r>
            <a:r>
              <a:rPr lang="en-US" dirty="0" err="1">
                <a:solidFill>
                  <a:schemeClr val="tx1"/>
                </a:solidFill>
              </a:rPr>
              <a:t>edilirken</a:t>
            </a:r>
            <a:r>
              <a:rPr lang="en-US" dirty="0">
                <a:solidFill>
                  <a:schemeClr val="tx1"/>
                </a:solidFill>
              </a:rPr>
              <a:t>, </a:t>
            </a:r>
            <a:r>
              <a:rPr lang="en-US" b="1" dirty="0">
                <a:solidFill>
                  <a:schemeClr val="tx1"/>
                </a:solidFill>
              </a:rPr>
              <a:t>Atatürk</a:t>
            </a:r>
            <a:r>
              <a:rPr lang="en-US" dirty="0">
                <a:solidFill>
                  <a:schemeClr val="tx1"/>
                </a:solidFill>
              </a:rPr>
              <a:t> </a:t>
            </a:r>
            <a:r>
              <a:rPr lang="en-US" dirty="0" err="1">
                <a:solidFill>
                  <a:schemeClr val="tx1"/>
                </a:solidFill>
              </a:rPr>
              <a:t>ile</a:t>
            </a:r>
            <a:r>
              <a:rPr lang="en-US" dirty="0">
                <a:solidFill>
                  <a:schemeClr val="tx1"/>
                </a:solidFill>
              </a:rPr>
              <a:t> </a:t>
            </a:r>
            <a:r>
              <a:rPr lang="en-US" dirty="0" err="1">
                <a:solidFill>
                  <a:schemeClr val="tx1"/>
                </a:solidFill>
              </a:rPr>
              <a:t>birlikte</a:t>
            </a:r>
            <a:r>
              <a:rPr lang="en-US" dirty="0">
                <a:solidFill>
                  <a:schemeClr val="tx1"/>
                </a:solidFill>
              </a:rPr>
              <a:t> “ilk </a:t>
            </a:r>
            <a:r>
              <a:rPr lang="en-US" dirty="0" err="1">
                <a:solidFill>
                  <a:schemeClr val="tx1"/>
                </a:solidFill>
              </a:rPr>
              <a:t>hedef</a:t>
            </a:r>
            <a:r>
              <a:rPr lang="en-US" dirty="0">
                <a:solidFill>
                  <a:schemeClr val="tx1"/>
                </a:solidFill>
              </a:rPr>
              <a:t> </a:t>
            </a:r>
            <a:r>
              <a:rPr lang="en-US" dirty="0" err="1">
                <a:solidFill>
                  <a:schemeClr val="tx1"/>
                </a:solidFill>
              </a:rPr>
              <a:t>Akdeniz</a:t>
            </a:r>
            <a:r>
              <a:rPr lang="en-US" dirty="0">
                <a:solidFill>
                  <a:schemeClr val="tx1"/>
                </a:solidFill>
              </a:rPr>
              <a:t>” e </a:t>
            </a:r>
            <a:r>
              <a:rPr lang="en-US" dirty="0" err="1">
                <a:solidFill>
                  <a:schemeClr val="tx1"/>
                </a:solidFill>
              </a:rPr>
              <a:t>dönüşmüştür</a:t>
            </a:r>
            <a:r>
              <a:rPr lang="en-US" dirty="0">
                <a:solidFill>
                  <a:schemeClr val="tx1"/>
                </a:solidFill>
              </a:rPr>
              <a:t>.</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İlk </a:t>
            </a:r>
            <a:r>
              <a:rPr lang="en-US" dirty="0" err="1">
                <a:solidFill>
                  <a:schemeClr val="tx1"/>
                </a:solidFill>
              </a:rPr>
              <a:t>kez</a:t>
            </a:r>
            <a:r>
              <a:rPr lang="en-US" dirty="0">
                <a:solidFill>
                  <a:schemeClr val="tx1"/>
                </a:solidFill>
              </a:rPr>
              <a:t> </a:t>
            </a:r>
            <a:r>
              <a:rPr lang="en-US" dirty="0" err="1">
                <a:solidFill>
                  <a:schemeClr val="tx1"/>
                </a:solidFill>
              </a:rPr>
              <a:t>Göktürkler</a:t>
            </a:r>
            <a:r>
              <a:rPr lang="en-US" dirty="0">
                <a:solidFill>
                  <a:schemeClr val="tx1"/>
                </a:solidFill>
              </a:rPr>
              <a:t> </a:t>
            </a:r>
            <a:r>
              <a:rPr lang="en-US" dirty="0" err="1">
                <a:solidFill>
                  <a:schemeClr val="tx1"/>
                </a:solidFill>
              </a:rPr>
              <a:t>ile</a:t>
            </a:r>
            <a:r>
              <a:rPr lang="en-US" dirty="0">
                <a:solidFill>
                  <a:schemeClr val="tx1"/>
                </a:solidFill>
              </a:rPr>
              <a:t> </a:t>
            </a:r>
            <a:r>
              <a:rPr lang="en-US" dirty="0" err="1">
                <a:solidFill>
                  <a:schemeClr val="tx1"/>
                </a:solidFill>
              </a:rPr>
              <a:t>birlikte</a:t>
            </a:r>
            <a:r>
              <a:rPr lang="en-US" dirty="0">
                <a:solidFill>
                  <a:schemeClr val="tx1"/>
                </a:solidFill>
              </a:rPr>
              <a:t> </a:t>
            </a:r>
            <a:r>
              <a:rPr lang="en-US" dirty="0" err="1">
                <a:solidFill>
                  <a:schemeClr val="tx1"/>
                </a:solidFill>
              </a:rPr>
              <a:t>siyasi</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kavram</a:t>
            </a:r>
            <a:r>
              <a:rPr lang="en-US" dirty="0">
                <a:solidFill>
                  <a:schemeClr val="tx1"/>
                </a:solidFill>
              </a:rPr>
              <a:t> </a:t>
            </a:r>
            <a:r>
              <a:rPr lang="en-US" dirty="0" err="1">
                <a:solidFill>
                  <a:schemeClr val="tx1"/>
                </a:solidFill>
              </a:rPr>
              <a:t>olarak</a:t>
            </a:r>
            <a:r>
              <a:rPr lang="en-US" dirty="0">
                <a:solidFill>
                  <a:schemeClr val="tx1"/>
                </a:solidFill>
              </a:rPr>
              <a:t> “</a:t>
            </a:r>
            <a:r>
              <a:rPr lang="en-US" dirty="0" err="1">
                <a:solidFill>
                  <a:schemeClr val="tx1"/>
                </a:solidFill>
              </a:rPr>
              <a:t>Türk</a:t>
            </a:r>
            <a:r>
              <a:rPr lang="en-US" dirty="0">
                <a:solidFill>
                  <a:schemeClr val="tx1"/>
                </a:solidFill>
              </a:rPr>
              <a:t> </a:t>
            </a:r>
            <a:r>
              <a:rPr lang="en-US" dirty="0" err="1">
                <a:solidFill>
                  <a:schemeClr val="tx1"/>
                </a:solidFill>
              </a:rPr>
              <a:t>Kağanlığı</a:t>
            </a:r>
            <a:r>
              <a:rPr lang="en-US" dirty="0">
                <a:solidFill>
                  <a:schemeClr val="tx1"/>
                </a:solidFill>
              </a:rPr>
              <a:t>” </a:t>
            </a:r>
            <a:r>
              <a:rPr lang="en-US" dirty="0" err="1">
                <a:solidFill>
                  <a:schemeClr val="tx1"/>
                </a:solidFill>
              </a:rPr>
              <a:t>şeklinde</a:t>
            </a:r>
            <a:r>
              <a:rPr lang="en-US" dirty="0">
                <a:solidFill>
                  <a:schemeClr val="tx1"/>
                </a:solidFill>
              </a:rPr>
              <a:t> </a:t>
            </a:r>
            <a:r>
              <a:rPr lang="en-US" dirty="0" err="1">
                <a:solidFill>
                  <a:schemeClr val="tx1"/>
                </a:solidFill>
              </a:rPr>
              <a:t>anılan</a:t>
            </a:r>
            <a:r>
              <a:rPr lang="en-US" dirty="0">
                <a:solidFill>
                  <a:schemeClr val="tx1"/>
                </a:solidFill>
              </a:rPr>
              <a:t> </a:t>
            </a:r>
            <a:r>
              <a:rPr lang="en-US" dirty="0" err="1">
                <a:solidFill>
                  <a:schemeClr val="tx1"/>
                </a:solidFill>
              </a:rPr>
              <a:t>ve</a:t>
            </a:r>
            <a:r>
              <a:rPr lang="en-US" dirty="0">
                <a:solidFill>
                  <a:schemeClr val="tx1"/>
                </a:solidFill>
              </a:rPr>
              <a:t> </a:t>
            </a:r>
            <a:r>
              <a:rPr lang="en-US" b="1" dirty="0" err="1">
                <a:solidFill>
                  <a:schemeClr val="tx1"/>
                </a:solidFill>
              </a:rPr>
              <a:t>Başbakan</a:t>
            </a:r>
            <a:r>
              <a:rPr lang="en-US" b="1" dirty="0">
                <a:solidFill>
                  <a:schemeClr val="tx1"/>
                </a:solidFill>
              </a:rPr>
              <a:t> Bilge </a:t>
            </a:r>
            <a:r>
              <a:rPr lang="en-US" b="1" dirty="0" err="1">
                <a:solidFill>
                  <a:schemeClr val="tx1"/>
                </a:solidFill>
              </a:rPr>
              <a:t>Tonyukuk</a:t>
            </a:r>
            <a:r>
              <a:rPr lang="en-US" b="1" dirty="0">
                <a:solidFill>
                  <a:schemeClr val="tx1"/>
                </a:solidFill>
              </a:rPr>
              <a:t> </a:t>
            </a:r>
            <a:r>
              <a:rPr lang="en-US" dirty="0" err="1">
                <a:solidFill>
                  <a:schemeClr val="tx1"/>
                </a:solidFill>
              </a:rPr>
              <a:t>tarafından</a:t>
            </a:r>
            <a:r>
              <a:rPr lang="en-US" dirty="0">
                <a:solidFill>
                  <a:schemeClr val="tx1"/>
                </a:solidFill>
              </a:rPr>
              <a:t> “</a:t>
            </a:r>
            <a:r>
              <a:rPr lang="en-US" b="1" dirty="0" err="1">
                <a:solidFill>
                  <a:schemeClr val="tx1"/>
                </a:solidFill>
              </a:rPr>
              <a:t>Türk</a:t>
            </a:r>
            <a:r>
              <a:rPr lang="en-US" b="1" dirty="0">
                <a:solidFill>
                  <a:schemeClr val="tx1"/>
                </a:solidFill>
              </a:rPr>
              <a:t> </a:t>
            </a:r>
            <a:r>
              <a:rPr lang="en-US" b="1" dirty="0" err="1">
                <a:solidFill>
                  <a:schemeClr val="tx1"/>
                </a:solidFill>
              </a:rPr>
              <a:t>Bodun</a:t>
            </a:r>
            <a:r>
              <a:rPr lang="en-US" b="1" dirty="0">
                <a:solidFill>
                  <a:schemeClr val="tx1"/>
                </a:solidFill>
              </a:rPr>
              <a:t>” (</a:t>
            </a:r>
            <a:r>
              <a:rPr lang="en-US" b="1" dirty="0" err="1">
                <a:solidFill>
                  <a:schemeClr val="tx1"/>
                </a:solidFill>
              </a:rPr>
              <a:t>Türk</a:t>
            </a:r>
            <a:r>
              <a:rPr lang="en-US" b="1" dirty="0">
                <a:solidFill>
                  <a:schemeClr val="tx1"/>
                </a:solidFill>
              </a:rPr>
              <a:t> </a:t>
            </a:r>
            <a:r>
              <a:rPr lang="en-US" b="1" dirty="0" err="1">
                <a:solidFill>
                  <a:schemeClr val="tx1"/>
                </a:solidFill>
              </a:rPr>
              <a:t>boyları</a:t>
            </a:r>
            <a:r>
              <a:rPr lang="en-US" b="1" dirty="0">
                <a:solidFill>
                  <a:schemeClr val="tx1"/>
                </a:solidFill>
              </a:rPr>
              <a:t>) </a:t>
            </a:r>
            <a:r>
              <a:rPr lang="en-US" dirty="0" err="1">
                <a:solidFill>
                  <a:schemeClr val="tx1"/>
                </a:solidFill>
              </a:rPr>
              <a:t>olarak</a:t>
            </a:r>
            <a:r>
              <a:rPr lang="en-US" dirty="0">
                <a:solidFill>
                  <a:schemeClr val="tx1"/>
                </a:solidFill>
              </a:rPr>
              <a:t> </a:t>
            </a:r>
            <a:r>
              <a:rPr lang="en-US" dirty="0" err="1">
                <a:solidFill>
                  <a:schemeClr val="tx1"/>
                </a:solidFill>
              </a:rPr>
              <a:t>yazıtında</a:t>
            </a:r>
            <a:r>
              <a:rPr lang="en-US" dirty="0">
                <a:solidFill>
                  <a:schemeClr val="tx1"/>
                </a:solidFill>
              </a:rPr>
              <a:t> </a:t>
            </a:r>
            <a:r>
              <a:rPr lang="en-US" dirty="0" err="1">
                <a:solidFill>
                  <a:schemeClr val="tx1"/>
                </a:solidFill>
              </a:rPr>
              <a:t>değinilen</a:t>
            </a:r>
            <a:r>
              <a:rPr lang="en-US" dirty="0">
                <a:solidFill>
                  <a:schemeClr val="tx1"/>
                </a:solidFill>
              </a:rPr>
              <a:t> </a:t>
            </a:r>
            <a:r>
              <a:rPr lang="en-US" dirty="0" err="1">
                <a:solidFill>
                  <a:schemeClr val="tx1"/>
                </a:solidFill>
              </a:rPr>
              <a:t>kavram</a:t>
            </a:r>
            <a:r>
              <a:rPr lang="en-US" dirty="0">
                <a:solidFill>
                  <a:schemeClr val="tx1"/>
                </a:solidFill>
              </a:rPr>
              <a:t>, 20.yüzyılda </a:t>
            </a:r>
            <a:r>
              <a:rPr lang="en-US" dirty="0" err="1">
                <a:solidFill>
                  <a:schemeClr val="tx1"/>
                </a:solidFill>
              </a:rPr>
              <a:t>Türkiye</a:t>
            </a:r>
            <a:r>
              <a:rPr lang="en-US" dirty="0">
                <a:solidFill>
                  <a:schemeClr val="tx1"/>
                </a:solidFill>
              </a:rPr>
              <a:t> </a:t>
            </a:r>
            <a:r>
              <a:rPr lang="en-US" dirty="0" err="1">
                <a:solidFill>
                  <a:schemeClr val="tx1"/>
                </a:solidFill>
              </a:rPr>
              <a:t>Cumhuriyetini</a:t>
            </a:r>
            <a:r>
              <a:rPr lang="en-US" dirty="0">
                <a:solidFill>
                  <a:schemeClr val="tx1"/>
                </a:solidFill>
              </a:rPr>
              <a:t> </a:t>
            </a:r>
            <a:r>
              <a:rPr lang="en-US" dirty="0" err="1">
                <a:solidFill>
                  <a:schemeClr val="tx1"/>
                </a:solidFill>
              </a:rPr>
              <a:t>kuran</a:t>
            </a:r>
            <a:r>
              <a:rPr lang="en-US" dirty="0">
                <a:solidFill>
                  <a:schemeClr val="tx1"/>
                </a:solidFill>
              </a:rPr>
              <a:t> </a:t>
            </a:r>
            <a:r>
              <a:rPr lang="en-US" b="1" dirty="0">
                <a:solidFill>
                  <a:schemeClr val="tx1"/>
                </a:solidFill>
              </a:rPr>
              <a:t>Atatürk</a:t>
            </a:r>
            <a:r>
              <a:rPr lang="en-US" dirty="0">
                <a:solidFill>
                  <a:schemeClr val="tx1"/>
                </a:solidFill>
              </a:rPr>
              <a:t> </a:t>
            </a:r>
            <a:r>
              <a:rPr lang="en-US" dirty="0" err="1">
                <a:solidFill>
                  <a:schemeClr val="tx1"/>
                </a:solidFill>
              </a:rPr>
              <a:t>tarafından</a:t>
            </a:r>
            <a:r>
              <a:rPr lang="en-US" dirty="0">
                <a:solidFill>
                  <a:schemeClr val="tx1"/>
                </a:solidFill>
              </a:rPr>
              <a:t> </a:t>
            </a:r>
            <a:r>
              <a:rPr lang="en-US" b="1" dirty="0">
                <a:solidFill>
                  <a:schemeClr val="tx1"/>
                </a:solidFill>
              </a:rPr>
              <a:t>“Ne </a:t>
            </a:r>
            <a:r>
              <a:rPr lang="en-US" b="1" dirty="0" err="1">
                <a:solidFill>
                  <a:schemeClr val="tx1"/>
                </a:solidFill>
              </a:rPr>
              <a:t>Mutlu</a:t>
            </a:r>
            <a:r>
              <a:rPr lang="en-US" b="1" dirty="0">
                <a:solidFill>
                  <a:schemeClr val="tx1"/>
                </a:solidFill>
              </a:rPr>
              <a:t> </a:t>
            </a:r>
            <a:r>
              <a:rPr lang="en-US" b="1" dirty="0" err="1">
                <a:solidFill>
                  <a:schemeClr val="tx1"/>
                </a:solidFill>
              </a:rPr>
              <a:t>Türküm</a:t>
            </a:r>
            <a:r>
              <a:rPr lang="en-US" b="1" dirty="0">
                <a:solidFill>
                  <a:schemeClr val="tx1"/>
                </a:solidFill>
              </a:rPr>
              <a:t> </a:t>
            </a:r>
            <a:r>
              <a:rPr lang="en-US" b="1" dirty="0" err="1">
                <a:solidFill>
                  <a:schemeClr val="tx1"/>
                </a:solidFill>
              </a:rPr>
              <a:t>diyene</a:t>
            </a:r>
            <a:r>
              <a:rPr lang="en-US" b="1" dirty="0">
                <a:solidFill>
                  <a:schemeClr val="tx1"/>
                </a:solidFill>
              </a:rPr>
              <a:t>” </a:t>
            </a:r>
            <a:r>
              <a:rPr lang="en-US" dirty="0" err="1">
                <a:solidFill>
                  <a:schemeClr val="tx1"/>
                </a:solidFill>
              </a:rPr>
              <a:t>şeklinde</a:t>
            </a:r>
            <a:r>
              <a:rPr lang="en-US" dirty="0">
                <a:solidFill>
                  <a:schemeClr val="tx1"/>
                </a:solidFill>
              </a:rPr>
              <a:t> </a:t>
            </a:r>
            <a:r>
              <a:rPr lang="en-US" dirty="0" err="1">
                <a:solidFill>
                  <a:schemeClr val="tx1"/>
                </a:solidFill>
              </a:rPr>
              <a:t>evrensel</a:t>
            </a:r>
            <a:r>
              <a:rPr lang="en-US" dirty="0">
                <a:solidFill>
                  <a:schemeClr val="tx1"/>
                </a:solidFill>
              </a:rPr>
              <a:t> </a:t>
            </a:r>
            <a:r>
              <a:rPr lang="en-US" dirty="0" err="1">
                <a:solidFill>
                  <a:schemeClr val="tx1"/>
                </a:solidFill>
              </a:rPr>
              <a:t>bir</a:t>
            </a:r>
            <a:r>
              <a:rPr lang="en-US" dirty="0">
                <a:solidFill>
                  <a:schemeClr val="tx1"/>
                </a:solidFill>
              </a:rPr>
              <a:t> </a:t>
            </a:r>
            <a:r>
              <a:rPr lang="en-US" dirty="0" err="1">
                <a:solidFill>
                  <a:schemeClr val="tx1"/>
                </a:solidFill>
              </a:rPr>
              <a:t>ifade</a:t>
            </a:r>
            <a:r>
              <a:rPr lang="en-US" dirty="0">
                <a:solidFill>
                  <a:schemeClr val="tx1"/>
                </a:solidFill>
              </a:rPr>
              <a:t> </a:t>
            </a:r>
            <a:r>
              <a:rPr lang="en-US" dirty="0" err="1">
                <a:solidFill>
                  <a:schemeClr val="tx1"/>
                </a:solidFill>
              </a:rPr>
              <a:t>biçimine</a:t>
            </a:r>
            <a:r>
              <a:rPr lang="en-US" dirty="0">
                <a:solidFill>
                  <a:schemeClr val="tx1"/>
                </a:solidFill>
              </a:rPr>
              <a:t> </a:t>
            </a:r>
            <a:r>
              <a:rPr lang="en-US" dirty="0" err="1">
                <a:solidFill>
                  <a:schemeClr val="tx1"/>
                </a:solidFill>
              </a:rPr>
              <a:t>ve</a:t>
            </a:r>
            <a:r>
              <a:rPr lang="en-US" dirty="0">
                <a:solidFill>
                  <a:schemeClr val="tx1"/>
                </a:solidFill>
              </a:rPr>
              <a:t> </a:t>
            </a:r>
            <a:r>
              <a:rPr lang="en-US" dirty="0" err="1">
                <a:solidFill>
                  <a:schemeClr val="tx1"/>
                </a:solidFill>
              </a:rPr>
              <a:t>kapsayıcılığına</a:t>
            </a:r>
            <a:r>
              <a:rPr lang="en-US" dirty="0">
                <a:solidFill>
                  <a:schemeClr val="tx1"/>
                </a:solidFill>
              </a:rPr>
              <a:t> </a:t>
            </a:r>
            <a:r>
              <a:rPr lang="en-US" dirty="0" err="1">
                <a:solidFill>
                  <a:schemeClr val="tx1"/>
                </a:solidFill>
              </a:rPr>
              <a:t>ulaşmıştır</a:t>
            </a:r>
            <a:r>
              <a:rPr lang="en-US" dirty="0">
                <a:solidFill>
                  <a:schemeClr val="tx1"/>
                </a:solidFill>
              </a:rPr>
              <a:t>.</a:t>
            </a:r>
          </a:p>
        </p:txBody>
      </p:sp>
    </p:spTree>
    <p:extLst>
      <p:ext uri="{BB962C8B-B14F-4D97-AF65-F5344CB8AC3E}">
        <p14:creationId xmlns:p14="http://schemas.microsoft.com/office/powerpoint/2010/main" val="4265140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202034"/>
          </a:xfrm>
        </p:spPr>
        <p:txBody>
          <a:bodyPr>
            <a:normAutofit fontScale="90000"/>
          </a:bodyPr>
          <a:lstStyle/>
          <a:p>
            <a:r>
              <a:rPr lang="tr-TR" dirty="0" smtClean="0">
                <a:solidFill>
                  <a:srgbClr val="C00000"/>
                </a:solidFill>
              </a:rPr>
              <a:t/>
            </a:r>
            <a:br>
              <a:rPr lang="tr-TR" dirty="0" smtClean="0">
                <a:solidFill>
                  <a:srgbClr val="C00000"/>
                </a:solidFill>
              </a:rPr>
            </a:br>
            <a:r>
              <a:rPr lang="tr-TR" dirty="0" smtClean="0">
                <a:solidFill>
                  <a:srgbClr val="C00000"/>
                </a:solidFill>
              </a:rPr>
              <a:t/>
            </a:r>
            <a:br>
              <a:rPr lang="tr-TR" dirty="0" smtClean="0">
                <a:solidFill>
                  <a:srgbClr val="C00000"/>
                </a:solidFill>
              </a:rPr>
            </a:br>
            <a:r>
              <a:rPr lang="tr-TR" dirty="0" smtClean="0">
                <a:solidFill>
                  <a:srgbClr val="C00000"/>
                </a:solidFill>
              </a:rPr>
              <a:t>TÜRK&amp;TURAN KADER COĞRAFYASI </a:t>
            </a:r>
            <a:r>
              <a:rPr lang="tr-TR" b="1" dirty="0" err="1" smtClean="0">
                <a:solidFill>
                  <a:srgbClr val="C00000"/>
                </a:solidFill>
              </a:rPr>
              <a:t>Denizlerimiz&amp;Nehirlerimiz</a:t>
            </a:r>
            <a:r>
              <a:rPr lang="tr-TR" b="1" dirty="0" smtClean="0">
                <a:solidFill>
                  <a:srgbClr val="C00000"/>
                </a:solidFill>
              </a:rPr>
              <a:t> </a:t>
            </a:r>
            <a:br>
              <a:rPr lang="tr-TR" b="1" dirty="0" smtClean="0">
                <a:solidFill>
                  <a:srgbClr val="C00000"/>
                </a:solidFill>
              </a:rPr>
            </a:br>
            <a:r>
              <a:rPr lang="tr-TR" sz="2000" b="1" dirty="0" smtClean="0">
                <a:solidFill>
                  <a:srgbClr val="C00000"/>
                </a:solidFill>
              </a:rPr>
              <a:t>(3 Kıta&amp;7 İklim Medeniyeti)</a:t>
            </a:r>
            <a:r>
              <a:rPr lang="tr-TR" b="1" dirty="0" smtClean="0">
                <a:solidFill>
                  <a:srgbClr val="C00000"/>
                </a:solidFill>
              </a:rPr>
              <a:t/>
            </a:r>
            <a:br>
              <a:rPr lang="tr-TR" b="1" dirty="0" smtClean="0">
                <a:solidFill>
                  <a:srgbClr val="C00000"/>
                </a:solidFill>
              </a:rPr>
            </a:br>
            <a:endParaRPr lang="tr-TR" b="1" dirty="0">
              <a:solidFill>
                <a:srgbClr val="C00000"/>
              </a:solidFill>
            </a:endParaRPr>
          </a:p>
        </p:txBody>
      </p:sp>
      <p:sp>
        <p:nvSpPr>
          <p:cNvPr id="3" name="İçerik Yer Tutucusu 2"/>
          <p:cNvSpPr>
            <a:spLocks noGrp="1"/>
          </p:cNvSpPr>
          <p:nvPr>
            <p:ph idx="1"/>
          </p:nvPr>
        </p:nvSpPr>
        <p:spPr>
          <a:xfrm>
            <a:off x="457200" y="620688"/>
            <a:ext cx="8579296" cy="6336704"/>
          </a:xfrm>
        </p:spPr>
        <p:txBody>
          <a:bodyPr>
            <a:noAutofit/>
          </a:bodyPr>
          <a:lstStyle/>
          <a:p>
            <a:pPr marL="0" indent="0">
              <a:buNone/>
            </a:pPr>
            <a:endParaRPr lang="tr-TR" sz="1800" b="1" dirty="0" smtClean="0">
              <a:solidFill>
                <a:srgbClr val="0070C0"/>
              </a:solidFill>
            </a:endParaRPr>
          </a:p>
          <a:p>
            <a:pPr marL="0" indent="0">
              <a:buNone/>
            </a:pPr>
            <a:endParaRPr lang="tr-TR" sz="1800" b="1" dirty="0">
              <a:solidFill>
                <a:srgbClr val="0070C0"/>
              </a:solidFill>
            </a:endParaRPr>
          </a:p>
          <a:p>
            <a:pPr marL="0" indent="0">
              <a:buNone/>
            </a:pPr>
            <a:r>
              <a:rPr lang="tr-TR" sz="1800" b="1" dirty="0" smtClean="0">
                <a:solidFill>
                  <a:srgbClr val="0070C0"/>
                </a:solidFill>
              </a:rPr>
              <a:t>DENİZLERİMİZ (3)</a:t>
            </a:r>
          </a:p>
          <a:p>
            <a:endParaRPr lang="tr-TR" sz="1300" b="1" dirty="0" smtClean="0">
              <a:solidFill>
                <a:srgbClr val="0070C0"/>
              </a:solidFill>
            </a:endParaRPr>
          </a:p>
          <a:p>
            <a:r>
              <a:rPr lang="tr-TR" sz="1300" b="1" dirty="0" smtClean="0">
                <a:solidFill>
                  <a:srgbClr val="0070C0"/>
                </a:solidFill>
              </a:rPr>
              <a:t>Karadeniz</a:t>
            </a:r>
          </a:p>
          <a:p>
            <a:r>
              <a:rPr lang="tr-TR" sz="1300" b="1" dirty="0" smtClean="0">
                <a:solidFill>
                  <a:srgbClr val="0070C0"/>
                </a:solidFill>
              </a:rPr>
              <a:t>Akdeniz</a:t>
            </a:r>
          </a:p>
          <a:p>
            <a:r>
              <a:rPr lang="tr-TR" sz="1300" b="1" dirty="0" smtClean="0">
                <a:solidFill>
                  <a:srgbClr val="0070C0"/>
                </a:solidFill>
              </a:rPr>
              <a:t>Hazar Denizi</a:t>
            </a:r>
          </a:p>
          <a:p>
            <a:pPr marL="0" indent="0">
              <a:buNone/>
            </a:pPr>
            <a:r>
              <a:rPr lang="tr-TR" sz="1800" b="1" dirty="0" smtClean="0">
                <a:solidFill>
                  <a:srgbClr val="0070C0"/>
                </a:solidFill>
              </a:rPr>
              <a:t>NEHİRLERİMİZ (12)</a:t>
            </a:r>
          </a:p>
          <a:p>
            <a:pPr marL="0" indent="0">
              <a:buNone/>
            </a:pPr>
            <a:r>
              <a:rPr lang="tr-TR" sz="1400" b="1" dirty="0" smtClean="0">
                <a:solidFill>
                  <a:srgbClr val="0070C0"/>
                </a:solidFill>
              </a:rPr>
              <a:t>Asya</a:t>
            </a:r>
          </a:p>
          <a:p>
            <a:r>
              <a:rPr lang="tr-TR" sz="1300" b="1" dirty="0" err="1" smtClean="0">
                <a:solidFill>
                  <a:srgbClr val="0070C0"/>
                </a:solidFill>
              </a:rPr>
              <a:t>Yenisey</a:t>
            </a:r>
            <a:r>
              <a:rPr lang="tr-TR" sz="1300" b="1" dirty="0" smtClean="0">
                <a:solidFill>
                  <a:srgbClr val="0070C0"/>
                </a:solidFill>
              </a:rPr>
              <a:t> (Yazıtlar)</a:t>
            </a:r>
          </a:p>
          <a:p>
            <a:r>
              <a:rPr lang="tr-TR" sz="1300" b="1" dirty="0" smtClean="0">
                <a:solidFill>
                  <a:srgbClr val="0070C0"/>
                </a:solidFill>
              </a:rPr>
              <a:t>Orhun (Yazıtlar)</a:t>
            </a:r>
          </a:p>
          <a:p>
            <a:r>
              <a:rPr lang="tr-TR" sz="1300" b="1" dirty="0" smtClean="0">
                <a:solidFill>
                  <a:srgbClr val="0070C0"/>
                </a:solidFill>
              </a:rPr>
              <a:t>Sarı Irmak</a:t>
            </a:r>
          </a:p>
          <a:p>
            <a:r>
              <a:rPr lang="tr-TR" sz="1300" b="1" dirty="0" smtClean="0">
                <a:solidFill>
                  <a:srgbClr val="0070C0"/>
                </a:solidFill>
              </a:rPr>
              <a:t>Ceyhun (</a:t>
            </a:r>
            <a:r>
              <a:rPr lang="tr-TR" sz="1300" b="1" dirty="0" err="1" smtClean="0">
                <a:solidFill>
                  <a:srgbClr val="0070C0"/>
                </a:solidFill>
              </a:rPr>
              <a:t>Maveraünnehir</a:t>
            </a:r>
            <a:r>
              <a:rPr lang="tr-TR" sz="1300" b="1" dirty="0" smtClean="0">
                <a:solidFill>
                  <a:srgbClr val="0070C0"/>
                </a:solidFill>
              </a:rPr>
              <a:t>)</a:t>
            </a:r>
            <a:endParaRPr lang="tr-TR" sz="1300" b="1" dirty="0">
              <a:solidFill>
                <a:srgbClr val="0070C0"/>
              </a:solidFill>
            </a:endParaRPr>
          </a:p>
          <a:p>
            <a:r>
              <a:rPr lang="tr-TR" sz="1300" b="1" dirty="0" smtClean="0">
                <a:solidFill>
                  <a:srgbClr val="0070C0"/>
                </a:solidFill>
              </a:rPr>
              <a:t>Seyhun (</a:t>
            </a:r>
            <a:r>
              <a:rPr lang="tr-TR" sz="1300" b="1" dirty="0" err="1" smtClean="0">
                <a:solidFill>
                  <a:srgbClr val="0070C0"/>
                </a:solidFill>
              </a:rPr>
              <a:t>Maveraünnehir</a:t>
            </a:r>
            <a:r>
              <a:rPr lang="tr-TR" sz="1300" b="1" dirty="0" smtClean="0">
                <a:solidFill>
                  <a:srgbClr val="0070C0"/>
                </a:solidFill>
              </a:rPr>
              <a:t>)</a:t>
            </a:r>
            <a:endParaRPr lang="tr-TR" sz="1300" b="1" dirty="0">
              <a:solidFill>
                <a:srgbClr val="0070C0"/>
              </a:solidFill>
            </a:endParaRPr>
          </a:p>
          <a:p>
            <a:pPr marL="0" indent="0">
              <a:buNone/>
            </a:pPr>
            <a:r>
              <a:rPr lang="tr-TR" sz="1400" b="1" dirty="0" smtClean="0">
                <a:solidFill>
                  <a:srgbClr val="0070C0"/>
                </a:solidFill>
              </a:rPr>
              <a:t>Avrupa</a:t>
            </a:r>
          </a:p>
          <a:p>
            <a:r>
              <a:rPr lang="tr-TR" sz="1300" b="1" dirty="0" smtClean="0">
                <a:solidFill>
                  <a:srgbClr val="0070C0"/>
                </a:solidFill>
              </a:rPr>
              <a:t>Tuna</a:t>
            </a:r>
          </a:p>
          <a:p>
            <a:r>
              <a:rPr lang="tr-TR" sz="1300" b="1" dirty="0">
                <a:solidFill>
                  <a:srgbClr val="0070C0"/>
                </a:solidFill>
              </a:rPr>
              <a:t>İdil </a:t>
            </a:r>
            <a:endParaRPr lang="tr-TR" sz="1300" b="1" dirty="0" smtClean="0">
              <a:solidFill>
                <a:srgbClr val="0070C0"/>
              </a:solidFill>
            </a:endParaRPr>
          </a:p>
          <a:p>
            <a:pPr marL="0" indent="0">
              <a:buNone/>
            </a:pPr>
            <a:r>
              <a:rPr lang="tr-TR" sz="1400" b="1" dirty="0" smtClean="0">
                <a:solidFill>
                  <a:srgbClr val="0070C0"/>
                </a:solidFill>
              </a:rPr>
              <a:t>Küçük Asya</a:t>
            </a:r>
          </a:p>
          <a:p>
            <a:r>
              <a:rPr lang="tr-TR" sz="1300" b="1" dirty="0" smtClean="0">
                <a:solidFill>
                  <a:srgbClr val="0070C0"/>
                </a:solidFill>
              </a:rPr>
              <a:t>Kızılırmak</a:t>
            </a:r>
            <a:endParaRPr lang="tr-TR" sz="1300" b="1" dirty="0">
              <a:solidFill>
                <a:srgbClr val="0070C0"/>
              </a:solidFill>
            </a:endParaRPr>
          </a:p>
          <a:p>
            <a:r>
              <a:rPr lang="tr-TR" sz="1300" b="1" dirty="0" smtClean="0">
                <a:solidFill>
                  <a:srgbClr val="0070C0"/>
                </a:solidFill>
              </a:rPr>
              <a:t>Büyük Menderes</a:t>
            </a:r>
          </a:p>
          <a:p>
            <a:r>
              <a:rPr lang="tr-TR" sz="1300" b="1" dirty="0" smtClean="0">
                <a:solidFill>
                  <a:srgbClr val="0070C0"/>
                </a:solidFill>
              </a:rPr>
              <a:t>Fırat (Mezopotamya)</a:t>
            </a:r>
          </a:p>
          <a:p>
            <a:r>
              <a:rPr lang="tr-TR" sz="1300" b="1" dirty="0" smtClean="0">
                <a:solidFill>
                  <a:srgbClr val="0070C0"/>
                </a:solidFill>
              </a:rPr>
              <a:t>Dicle (Mezopotamya)</a:t>
            </a:r>
            <a:endParaRPr lang="tr-TR" sz="1300" b="1" dirty="0">
              <a:solidFill>
                <a:srgbClr val="0070C0"/>
              </a:solidFill>
            </a:endParaRPr>
          </a:p>
          <a:p>
            <a:pPr marL="0" indent="0">
              <a:buNone/>
            </a:pPr>
            <a:r>
              <a:rPr lang="tr-TR" sz="1400" b="1" dirty="0" smtClean="0">
                <a:solidFill>
                  <a:srgbClr val="0070C0"/>
                </a:solidFill>
              </a:rPr>
              <a:t>Afrika</a:t>
            </a:r>
          </a:p>
          <a:p>
            <a:r>
              <a:rPr lang="tr-TR" sz="1300" b="1" dirty="0" smtClean="0">
                <a:solidFill>
                  <a:srgbClr val="0070C0"/>
                </a:solidFill>
              </a:rPr>
              <a:t>Nil</a:t>
            </a:r>
            <a:endParaRPr lang="tr-TR" sz="1300" b="1" dirty="0">
              <a:solidFill>
                <a:srgbClr val="0070C0"/>
              </a:solidFill>
            </a:endParaRPr>
          </a:p>
          <a:p>
            <a:endParaRPr lang="tr-TR" sz="1400" dirty="0"/>
          </a:p>
          <a:p>
            <a:endParaRPr lang="tr-TR" sz="14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646472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210146"/>
          </a:xfrm>
        </p:spPr>
        <p:txBody>
          <a:bodyPr>
            <a:normAutofit fontScale="90000"/>
          </a:bodyPr>
          <a:lstStyle/>
          <a:p>
            <a:r>
              <a:rPr lang="tr-TR" b="1" dirty="0" smtClean="0">
                <a:solidFill>
                  <a:srgbClr val="C00000"/>
                </a:solidFill>
              </a:rPr>
              <a:t>Uygulayan</a:t>
            </a:r>
            <a:r>
              <a:rPr lang="tr-TR" b="1" dirty="0">
                <a:solidFill>
                  <a:srgbClr val="C00000"/>
                </a:solidFill>
              </a:rPr>
              <a:t>, icra eden karar veren her zaman </a:t>
            </a:r>
            <a:r>
              <a:rPr lang="tr-TR" b="1" dirty="0" smtClean="0">
                <a:solidFill>
                  <a:srgbClr val="C00000"/>
                </a:solidFill>
              </a:rPr>
              <a:t>kuvvetlidir. </a:t>
            </a:r>
            <a:br>
              <a:rPr lang="tr-TR" b="1" dirty="0" smtClean="0">
                <a:solidFill>
                  <a:srgbClr val="C00000"/>
                </a:solidFill>
              </a:rPr>
            </a:br>
            <a:r>
              <a:rPr lang="tr-TR" b="1" dirty="0" smtClean="0">
                <a:solidFill>
                  <a:srgbClr val="C00000"/>
                </a:solidFill>
              </a:rPr>
              <a:t>ATATÜRK</a:t>
            </a:r>
            <a:endParaRPr lang="tr-TR" dirty="0"/>
          </a:p>
        </p:txBody>
      </p:sp>
      <p:sp>
        <p:nvSpPr>
          <p:cNvPr id="3" name="İçerik Yer Tutucusu 2"/>
          <p:cNvSpPr>
            <a:spLocks noGrp="1"/>
          </p:cNvSpPr>
          <p:nvPr>
            <p:ph idx="1"/>
          </p:nvPr>
        </p:nvSpPr>
        <p:spPr>
          <a:xfrm>
            <a:off x="457200" y="1844824"/>
            <a:ext cx="8229600" cy="4536504"/>
          </a:xfrm>
        </p:spPr>
        <p:txBody>
          <a:bodyPr>
            <a:normAutofit fontScale="77500" lnSpcReduction="20000"/>
          </a:bodyPr>
          <a:lstStyle/>
          <a:p>
            <a:r>
              <a:rPr lang="tr-TR" dirty="0" smtClean="0"/>
              <a:t>Dünyada </a:t>
            </a:r>
            <a:r>
              <a:rPr lang="tr-TR" dirty="0"/>
              <a:t>tarih gerçeği, varlık gerçeği olarak söylüyorum, bilim gerçeği olarak söylüyorum; </a:t>
            </a:r>
            <a:r>
              <a:rPr lang="tr-TR" b="1" dirty="0">
                <a:solidFill>
                  <a:srgbClr val="C00000"/>
                </a:solidFill>
              </a:rPr>
              <a:t>uygulayan, icra eden karar veren her zaman kuvvetlidir.</a:t>
            </a:r>
            <a:r>
              <a:rPr lang="tr-TR" dirty="0"/>
              <a:t> 1.12.1921. Bakanlar Kurulu Yasa Önerisi Üzerine. </a:t>
            </a:r>
            <a:r>
              <a:rPr lang="tr-TR" dirty="0" err="1"/>
              <a:t>TBMM’inde</a:t>
            </a:r>
            <a:r>
              <a:rPr lang="tr-TR" dirty="0"/>
              <a:t>. Seyfettin Turhan. Atatürk’te Konular Ansiklopedisi. </a:t>
            </a:r>
            <a:r>
              <a:rPr lang="tr-TR" dirty="0" err="1"/>
              <a:t>ss</a:t>
            </a:r>
            <a:r>
              <a:rPr lang="tr-TR" dirty="0"/>
              <a:t>. 67 </a:t>
            </a:r>
            <a:endParaRPr lang="tr-TR" dirty="0" smtClean="0"/>
          </a:p>
          <a:p>
            <a:r>
              <a:rPr lang="tr-TR" dirty="0" smtClean="0"/>
              <a:t>Herhangi </a:t>
            </a:r>
            <a:r>
              <a:rPr lang="tr-TR" dirty="0"/>
              <a:t>bir zorluk önünde kaldığım zaman benim yaptığım iş şudur: Durumu iyice belirlemek, sonra bu durum karşısında alınacak önlemlerin ne olduğuna karar vermek. Bu kararı bir kere verdikten sonra artık acaba yapayım mı, yapmayayım mı, diye kararsızlık göstermemek, </a:t>
            </a:r>
            <a:r>
              <a:rPr lang="tr-TR" b="1" dirty="0">
                <a:solidFill>
                  <a:srgbClr val="C00000"/>
                </a:solidFill>
              </a:rPr>
              <a:t>duraksamadan kararı uygulamak ve başaracağıma inanarak uygulamak! </a:t>
            </a:r>
            <a:r>
              <a:rPr lang="tr-TR" dirty="0"/>
              <a:t>(Asım Us: Gördüklerim, Duyduklarım, Duygularım (Meşrutiyet ve Cumhuriyet Devirlerine Ait Hatıralar ve Tetkikleri); İstanbul 1964. s:109)</a:t>
            </a: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5154065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Sonuç: Aksiyonlar</a:t>
            </a:r>
          </a:p>
        </p:txBody>
      </p:sp>
      <p:sp>
        <p:nvSpPr>
          <p:cNvPr id="3" name="İçerik Yer Tutucusu 2"/>
          <p:cNvSpPr>
            <a:spLocks noGrp="1"/>
          </p:cNvSpPr>
          <p:nvPr>
            <p:ph idx="1"/>
          </p:nvPr>
        </p:nvSpPr>
        <p:spPr/>
        <p:txBody>
          <a:bodyPr/>
          <a:lstStyle/>
          <a:p>
            <a:r>
              <a:rPr lang="tr-TR" b="1" dirty="0">
                <a:solidFill>
                  <a:srgbClr val="0070C0"/>
                </a:solidFill>
                <a:latin typeface="Lucida Sans Typewriter" panose="020B0509030504030204" pitchFamily="49" charset="0"/>
              </a:rPr>
              <a:t>A T A T Ü R K: VİZYON&amp;MİSYON</a:t>
            </a:r>
          </a:p>
          <a:p>
            <a:r>
              <a:rPr lang="tr-TR" b="1" dirty="0">
                <a:solidFill>
                  <a:srgbClr val="0070C0"/>
                </a:solidFill>
                <a:latin typeface="Lucida Sans Typewriter" panose="020B0509030504030204" pitchFamily="49" charset="0"/>
              </a:rPr>
              <a:t>OKYANUSLAR VİZYONU</a:t>
            </a:r>
          </a:p>
          <a:p>
            <a:r>
              <a:rPr lang="tr-TR" b="1" dirty="0" smtClean="0">
                <a:solidFill>
                  <a:srgbClr val="0070C0"/>
                </a:solidFill>
                <a:latin typeface="Lucida Sans Typewriter" panose="020B0509030504030204" pitchFamily="49" charset="0"/>
              </a:rPr>
              <a:t>KISRAK BAŞI BEŞ DENİZ</a:t>
            </a:r>
          </a:p>
          <a:p>
            <a:r>
              <a:rPr lang="tr-TR" b="1" dirty="0" smtClean="0">
                <a:solidFill>
                  <a:srgbClr val="0070C0"/>
                </a:solidFill>
                <a:latin typeface="Lucida Sans Typewriter" panose="020B0509030504030204" pitchFamily="49" charset="0"/>
              </a:rPr>
              <a:t>UZAK&amp;ORTA ASYA</a:t>
            </a:r>
          </a:p>
          <a:p>
            <a:r>
              <a:rPr lang="tr-TR" b="1" dirty="0">
                <a:solidFill>
                  <a:srgbClr val="0070C0"/>
                </a:solidFill>
                <a:latin typeface="Lucida Sans Typewriter" panose="020B0509030504030204" pitchFamily="49" charset="0"/>
              </a:rPr>
              <a:t>TÜRK&amp;TURAN</a:t>
            </a:r>
          </a:p>
          <a:p>
            <a:r>
              <a:rPr lang="tr-TR" b="1" dirty="0">
                <a:solidFill>
                  <a:srgbClr val="0070C0"/>
                </a:solidFill>
                <a:latin typeface="Lucida Sans Typewriter" panose="020B0509030504030204" pitchFamily="49" charset="0"/>
              </a:rPr>
              <a:t>ZİHNİYET&amp;KAVRAMLAR</a:t>
            </a:r>
          </a:p>
          <a:p>
            <a:pPr marL="0" indent="0">
              <a:buNone/>
            </a:pPr>
            <a:endParaRPr lang="tr-TR" b="1" dirty="0">
              <a:solidFill>
                <a:srgbClr val="0070C0"/>
              </a:solidFill>
              <a:latin typeface="Lucida Sans Typewriter" panose="020B0509030504030204" pitchFamily="49" charset="0"/>
            </a:endParaRPr>
          </a:p>
          <a:p>
            <a:pPr marL="0" indent="0">
              <a:buNone/>
            </a:pPr>
            <a:endParaRPr lang="tr-TR" b="1" dirty="0">
              <a:solidFill>
                <a:srgbClr val="0070C0"/>
              </a:solidFill>
              <a:latin typeface="Lucida Sans Typewriter" panose="020B0509030504030204" pitchFamily="49" charset="0"/>
            </a:endParaRPr>
          </a:p>
          <a:p>
            <a:pPr marL="0" indent="0">
              <a:buNone/>
            </a:pPr>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4107285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504056"/>
          </a:xfrm>
        </p:spPr>
        <p:txBody>
          <a:bodyPr>
            <a:normAutofit fontScale="90000"/>
          </a:bodyPr>
          <a:lstStyle/>
          <a:p>
            <a:r>
              <a:rPr lang="tr-TR" b="1" dirty="0" smtClean="0">
                <a:solidFill>
                  <a:srgbClr val="C00000"/>
                </a:solidFill>
              </a:rPr>
              <a:t>Sonuç: Aksiyonlar</a:t>
            </a:r>
            <a:endParaRPr lang="tr-TR" b="1" dirty="0">
              <a:solidFill>
                <a:srgbClr val="C00000"/>
              </a:solidFill>
            </a:endParaRPr>
          </a:p>
        </p:txBody>
      </p:sp>
      <p:sp>
        <p:nvSpPr>
          <p:cNvPr id="3" name="İçerik Yer Tutucusu 2"/>
          <p:cNvSpPr>
            <a:spLocks noGrp="1"/>
          </p:cNvSpPr>
          <p:nvPr>
            <p:ph idx="1"/>
          </p:nvPr>
        </p:nvSpPr>
        <p:spPr>
          <a:xfrm>
            <a:off x="251520" y="764704"/>
            <a:ext cx="8892480" cy="5976664"/>
          </a:xfrm>
        </p:spPr>
        <p:txBody>
          <a:bodyPr>
            <a:noAutofit/>
          </a:bodyPr>
          <a:lstStyle/>
          <a:p>
            <a:endParaRPr lang="tr-TR" sz="1800" b="1" dirty="0" smtClean="0">
              <a:solidFill>
                <a:srgbClr val="0070C0"/>
              </a:solidFill>
              <a:latin typeface="Lucida Sans Typewriter" panose="020B0509030504030204" pitchFamily="49" charset="0"/>
            </a:endParaRPr>
          </a:p>
          <a:p>
            <a:pPr marL="0" indent="0">
              <a:buNone/>
            </a:pPr>
            <a:r>
              <a:rPr lang="tr-TR" sz="2000" b="1" dirty="0" smtClean="0">
                <a:solidFill>
                  <a:srgbClr val="0070C0"/>
                </a:solidFill>
                <a:latin typeface="Lucida Sans Typewriter" panose="020B0509030504030204" pitchFamily="49" charset="0"/>
              </a:rPr>
              <a:t>A T A T Ü R K: VİZYON&amp;MİSYON</a:t>
            </a:r>
          </a:p>
          <a:p>
            <a:pPr marL="0" indent="0">
              <a:buNone/>
            </a:pPr>
            <a:endParaRPr lang="tr-TR" sz="2000" b="1" dirty="0" smtClean="0">
              <a:solidFill>
                <a:srgbClr val="0070C0"/>
              </a:solidFill>
              <a:latin typeface="Lucida Sans Typewriter" panose="020B0509030504030204" pitchFamily="49" charset="0"/>
            </a:endParaRPr>
          </a:p>
          <a:p>
            <a:r>
              <a:rPr lang="tr-TR" sz="1800" b="1" dirty="0" smtClean="0">
                <a:solidFill>
                  <a:srgbClr val="0070C0"/>
                </a:solidFill>
                <a:latin typeface="Lucida Sans Typewriter" panose="020B0509030504030204" pitchFamily="49" charset="0"/>
              </a:rPr>
              <a:t>Atatürk </a:t>
            </a:r>
            <a:r>
              <a:rPr lang="tr-TR" sz="1800" b="1" dirty="0">
                <a:solidFill>
                  <a:srgbClr val="0070C0"/>
                </a:solidFill>
                <a:latin typeface="Lucida Sans Typewriter" panose="020B0509030504030204" pitchFamily="49" charset="0"/>
              </a:rPr>
              <a:t>Tarih </a:t>
            </a:r>
            <a:r>
              <a:rPr lang="tr-TR" sz="1800" b="1" dirty="0" err="1">
                <a:solidFill>
                  <a:srgbClr val="0070C0"/>
                </a:solidFill>
                <a:latin typeface="Lucida Sans Typewriter" panose="020B0509030504030204" pitchFamily="49" charset="0"/>
              </a:rPr>
              <a:t>Tezi’ni</a:t>
            </a:r>
            <a:r>
              <a:rPr lang="tr-TR" sz="1800" b="1" dirty="0">
                <a:solidFill>
                  <a:srgbClr val="0070C0"/>
                </a:solidFill>
                <a:latin typeface="Lucida Sans Typewriter" panose="020B0509030504030204" pitchFamily="49" charset="0"/>
              </a:rPr>
              <a:t> canlandırmak, </a:t>
            </a:r>
            <a:r>
              <a:rPr lang="tr-TR" sz="1800" b="1" dirty="0" err="1" smtClean="0">
                <a:solidFill>
                  <a:srgbClr val="0070C0"/>
                </a:solidFill>
                <a:latin typeface="Lucida Sans Typewriter" panose="020B0509030504030204" pitchFamily="49" charset="0"/>
              </a:rPr>
              <a:t>işlevselleştirmek</a:t>
            </a:r>
            <a:endParaRPr lang="tr-TR" sz="1800" b="1" dirty="0" smtClean="0">
              <a:solidFill>
                <a:srgbClr val="0070C0"/>
              </a:solidFill>
              <a:latin typeface="Lucida Sans Typewriter" panose="020B0509030504030204" pitchFamily="49" charset="0"/>
            </a:endParaRPr>
          </a:p>
          <a:p>
            <a:r>
              <a:rPr lang="tr-TR" sz="1800" b="1" dirty="0">
                <a:solidFill>
                  <a:srgbClr val="0070C0"/>
                </a:solidFill>
                <a:latin typeface="Lucida Sans Typewriter" panose="020B0509030504030204" pitchFamily="49" charset="0"/>
              </a:rPr>
              <a:t>Ata’mızın “Hattı değil ama Sathı </a:t>
            </a:r>
            <a:r>
              <a:rPr lang="tr-TR" sz="1800" b="1" dirty="0" smtClean="0">
                <a:solidFill>
                  <a:srgbClr val="0070C0"/>
                </a:solidFill>
                <a:latin typeface="Lucida Sans Typewriter" panose="020B0509030504030204" pitchFamily="49" charset="0"/>
              </a:rPr>
              <a:t>müdafaa“ </a:t>
            </a:r>
            <a:r>
              <a:rPr lang="tr-TR" sz="1800" b="1" dirty="0" smtClean="0">
                <a:solidFill>
                  <a:srgbClr val="C00000"/>
                </a:solidFill>
                <a:latin typeface="Lucida Sans Typewriter" panose="020B0509030504030204" pitchFamily="49" charset="0"/>
              </a:rPr>
              <a:t>stratejisi</a:t>
            </a:r>
            <a:r>
              <a:rPr lang="tr-TR" sz="1800" b="1" dirty="0" smtClean="0">
                <a:solidFill>
                  <a:srgbClr val="0070C0"/>
                </a:solidFill>
                <a:latin typeface="Lucida Sans Typewriter" panose="020B0509030504030204" pitchFamily="49" charset="0"/>
              </a:rPr>
              <a:t> (1921) </a:t>
            </a:r>
            <a:r>
              <a:rPr lang="tr-TR" sz="1800" b="1" dirty="0">
                <a:solidFill>
                  <a:srgbClr val="0070C0"/>
                </a:solidFill>
                <a:latin typeface="Lucida Sans Typewriter" panose="020B0509030504030204" pitchFamily="49" charset="0"/>
              </a:rPr>
              <a:t>bir devrimdir. </a:t>
            </a:r>
            <a:r>
              <a:rPr lang="tr-TR" sz="1800" b="1" dirty="0" err="1">
                <a:solidFill>
                  <a:srgbClr val="0070C0"/>
                </a:solidFill>
                <a:latin typeface="Lucida Sans Typewriter" panose="020B0509030504030204" pitchFamily="49" charset="0"/>
              </a:rPr>
              <a:t>Aslolan</a:t>
            </a:r>
            <a:r>
              <a:rPr lang="tr-TR" sz="1800" b="1" dirty="0">
                <a:solidFill>
                  <a:srgbClr val="0070C0"/>
                </a:solidFill>
                <a:latin typeface="Lucida Sans Typewriter" panose="020B0509030504030204" pitchFamily="49" charset="0"/>
              </a:rPr>
              <a:t> satıhtır. </a:t>
            </a:r>
            <a:endParaRPr lang="tr-TR" sz="1800" b="1" dirty="0" smtClean="0">
              <a:solidFill>
                <a:srgbClr val="0070C0"/>
              </a:solidFill>
              <a:latin typeface="Lucida Sans Typewriter" panose="020B0509030504030204" pitchFamily="49" charset="0"/>
            </a:endParaRPr>
          </a:p>
          <a:p>
            <a:r>
              <a:rPr lang="tr-TR" sz="1800" b="1" dirty="0" smtClean="0">
                <a:solidFill>
                  <a:srgbClr val="0070C0"/>
                </a:solidFill>
                <a:latin typeface="Lucida Sans Typewriter" panose="020B0509030504030204" pitchFamily="49" charset="0"/>
              </a:rPr>
              <a:t>Atatürk’ün 1915’deki Mavi Vatan Vizyonu gereği olarak Asya’da </a:t>
            </a:r>
            <a:r>
              <a:rPr lang="tr-TR" sz="1800" b="1" dirty="0">
                <a:solidFill>
                  <a:srgbClr val="0070C0"/>
                </a:solidFill>
                <a:latin typeface="Lucida Sans Typewriter" panose="020B0509030504030204" pitchFamily="49" charset="0"/>
              </a:rPr>
              <a:t>kıyılarında Türklerin hayat sürdürdüğü denizler, göller, nehirler; su kaynakları da Mavi Vatan sathımızdır</a:t>
            </a:r>
            <a:r>
              <a:rPr lang="tr-TR" sz="1800" b="1" dirty="0" smtClean="0">
                <a:solidFill>
                  <a:srgbClr val="0070C0"/>
                </a:solidFill>
                <a:latin typeface="Lucida Sans Typewriter" panose="020B0509030504030204" pitchFamily="49" charset="0"/>
              </a:rPr>
              <a:t>.</a:t>
            </a:r>
          </a:p>
          <a:p>
            <a:endParaRPr lang="tr-TR" sz="2000" b="1" dirty="0">
              <a:solidFill>
                <a:srgbClr val="0070C0"/>
              </a:solidFill>
              <a:latin typeface="Lucida Sans Typewriter" panose="020B0509030504030204" pitchFamily="49" charset="0"/>
            </a:endParaRPr>
          </a:p>
          <a:p>
            <a:pPr marL="0" indent="0">
              <a:buNone/>
            </a:pPr>
            <a:r>
              <a:rPr lang="tr-TR" sz="2000" b="1" dirty="0" smtClean="0">
                <a:solidFill>
                  <a:srgbClr val="0070C0"/>
                </a:solidFill>
                <a:latin typeface="Lucida Sans Typewriter" panose="020B0509030504030204" pitchFamily="49" charset="0"/>
              </a:rPr>
              <a:t>OKYANUSLAR VİZYONU</a:t>
            </a:r>
          </a:p>
          <a:p>
            <a:pPr marL="0" indent="0">
              <a:buNone/>
            </a:pPr>
            <a:endParaRPr lang="tr-TR" sz="2000" b="1" dirty="0">
              <a:solidFill>
                <a:srgbClr val="0070C0"/>
              </a:solidFill>
              <a:latin typeface="Lucida Sans Typewriter" panose="020B0509030504030204" pitchFamily="49" charset="0"/>
            </a:endParaRPr>
          </a:p>
          <a:p>
            <a:r>
              <a:rPr lang="tr-TR" sz="1800" b="1" dirty="0" smtClean="0">
                <a:solidFill>
                  <a:srgbClr val="0070C0"/>
                </a:solidFill>
                <a:latin typeface="Lucida Sans Typewriter" panose="020B0509030504030204" pitchFamily="49" charset="0"/>
              </a:rPr>
              <a:t>Okyanuslara (Atlantik. Arktik. Pasifik. </a:t>
            </a:r>
            <a:r>
              <a:rPr lang="tr-TR" sz="1800" b="1" dirty="0" err="1" smtClean="0">
                <a:solidFill>
                  <a:srgbClr val="0070C0"/>
                </a:solidFill>
                <a:latin typeface="Lucida Sans Typewriter" panose="020B0509030504030204" pitchFamily="49" charset="0"/>
              </a:rPr>
              <a:t>Hind</a:t>
            </a:r>
            <a:r>
              <a:rPr lang="tr-TR" sz="1800" b="1" dirty="0" smtClean="0">
                <a:solidFill>
                  <a:srgbClr val="0070C0"/>
                </a:solidFill>
                <a:latin typeface="Lucida Sans Typewriter" panose="020B0509030504030204" pitchFamily="49" charset="0"/>
              </a:rPr>
              <a:t>) Çıkış Vizyonu</a:t>
            </a:r>
          </a:p>
          <a:p>
            <a:r>
              <a:rPr lang="tr-TR" sz="1800" b="1" dirty="0" smtClean="0">
                <a:solidFill>
                  <a:srgbClr val="0070C0"/>
                </a:solidFill>
                <a:latin typeface="Lucida Sans Typewriter" panose="020B0509030504030204" pitchFamily="49" charset="0"/>
              </a:rPr>
              <a:t>Türkistan ülkelerini Türkiye üzerinden Beş Deniz’e ve Okyanuslara Çıkartmak.</a:t>
            </a:r>
            <a:r>
              <a:rPr lang="tr-TR" sz="1800" b="1" dirty="0">
                <a:solidFill>
                  <a:srgbClr val="0070C0"/>
                </a:solidFill>
                <a:latin typeface="Lucida Sans Typewriter" panose="020B0509030504030204" pitchFamily="49" charset="0"/>
              </a:rPr>
              <a:t> Beş Deniz Dört Okyanus</a:t>
            </a:r>
          </a:p>
          <a:p>
            <a:endParaRPr lang="tr-TR" sz="2400" dirty="0"/>
          </a:p>
          <a:p>
            <a:endParaRPr lang="tr-TR" sz="24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673063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Sonuç: Aksiyonlar</a:t>
            </a:r>
            <a:endParaRPr lang="tr-TR" dirty="0">
              <a:solidFill>
                <a:srgbClr val="C00000"/>
              </a:solidFill>
            </a:endParaRPr>
          </a:p>
        </p:txBody>
      </p:sp>
      <p:sp>
        <p:nvSpPr>
          <p:cNvPr id="3" name="İçerik Yer Tutucusu 2"/>
          <p:cNvSpPr>
            <a:spLocks noGrp="1"/>
          </p:cNvSpPr>
          <p:nvPr>
            <p:ph idx="1"/>
          </p:nvPr>
        </p:nvSpPr>
        <p:spPr>
          <a:xfrm>
            <a:off x="457200" y="1600200"/>
            <a:ext cx="8229600" cy="4925144"/>
          </a:xfrm>
        </p:spPr>
        <p:txBody>
          <a:bodyPr>
            <a:normAutofit lnSpcReduction="10000"/>
          </a:bodyPr>
          <a:lstStyle/>
          <a:p>
            <a:pPr marL="0" indent="0">
              <a:buNone/>
            </a:pPr>
            <a:r>
              <a:rPr lang="tr-TR" sz="2900" b="1" dirty="0" smtClean="0">
                <a:solidFill>
                  <a:srgbClr val="0070C0"/>
                </a:solidFill>
                <a:latin typeface="Lucida Sans Typewriter" panose="020B0509030504030204" pitchFamily="49" charset="0"/>
              </a:rPr>
              <a:t>KISRAK BAŞI BEŞ DENİZ</a:t>
            </a:r>
          </a:p>
          <a:p>
            <a:pPr marL="0" indent="0">
              <a:buNone/>
            </a:pPr>
            <a:endParaRPr lang="tr-TR" sz="2900" b="1" dirty="0">
              <a:solidFill>
                <a:srgbClr val="0070C0"/>
              </a:solidFill>
              <a:latin typeface="Lucida Sans Typewriter" panose="020B0509030504030204" pitchFamily="49" charset="0"/>
            </a:endParaRPr>
          </a:p>
          <a:p>
            <a:r>
              <a:rPr lang="tr-TR" sz="2100" b="1" dirty="0">
                <a:solidFill>
                  <a:srgbClr val="0070C0"/>
                </a:solidFill>
                <a:latin typeface="Lucida Sans Typewriter" panose="020B0509030504030204" pitchFamily="49" charset="0"/>
              </a:rPr>
              <a:t>Hazar </a:t>
            </a:r>
            <a:r>
              <a:rPr lang="tr-TR" sz="2100" b="1" dirty="0" smtClean="0">
                <a:solidFill>
                  <a:srgbClr val="0070C0"/>
                </a:solidFill>
                <a:latin typeface="Lucida Sans Typewriter" panose="020B0509030504030204" pitchFamily="49" charset="0"/>
              </a:rPr>
              <a:t>Denizi </a:t>
            </a:r>
            <a:r>
              <a:rPr lang="tr-TR" sz="2100" b="1" dirty="0">
                <a:solidFill>
                  <a:srgbClr val="0070C0"/>
                </a:solidFill>
                <a:latin typeface="Lucida Sans Typewriter" panose="020B0509030504030204" pitchFamily="49" charset="0"/>
              </a:rPr>
              <a:t>ve Karadeniz lojistiği</a:t>
            </a:r>
          </a:p>
          <a:p>
            <a:r>
              <a:rPr lang="tr-TR" sz="2100" b="1" dirty="0">
                <a:solidFill>
                  <a:srgbClr val="0070C0"/>
                </a:solidFill>
                <a:latin typeface="Lucida Sans Typewriter" panose="020B0509030504030204" pitchFamily="49" charset="0"/>
              </a:rPr>
              <a:t>Karadeniz limanları ve Orta Koridor İpek Yolu bağlantıları</a:t>
            </a:r>
          </a:p>
          <a:p>
            <a:r>
              <a:rPr lang="tr-TR" sz="2100" b="1" dirty="0">
                <a:solidFill>
                  <a:srgbClr val="0070C0"/>
                </a:solidFill>
                <a:latin typeface="Lucida Sans Typewriter" panose="020B0509030504030204" pitchFamily="49" charset="0"/>
              </a:rPr>
              <a:t>Basra Körfezi ile sınırımıza kadar ulaşan Kalkınma Yolu bağlantısı</a:t>
            </a:r>
          </a:p>
          <a:p>
            <a:r>
              <a:rPr lang="tr-TR" sz="2100" b="1" dirty="0">
                <a:solidFill>
                  <a:srgbClr val="0070C0"/>
                </a:solidFill>
                <a:latin typeface="Lucida Sans Typewriter" panose="020B0509030504030204" pitchFamily="49" charset="0"/>
              </a:rPr>
              <a:t>Hazar Denizinin altından tünel projesi</a:t>
            </a:r>
          </a:p>
          <a:p>
            <a:r>
              <a:rPr lang="tr-TR" sz="2100" b="1" dirty="0">
                <a:solidFill>
                  <a:srgbClr val="0070C0"/>
                </a:solidFill>
                <a:latin typeface="Lucida Sans Typewriter" panose="020B0509030504030204" pitchFamily="49" charset="0"/>
              </a:rPr>
              <a:t>Iğdır-</a:t>
            </a:r>
            <a:r>
              <a:rPr lang="tr-TR" sz="2100" b="1" dirty="0" err="1">
                <a:solidFill>
                  <a:srgbClr val="0070C0"/>
                </a:solidFill>
                <a:latin typeface="Lucida Sans Typewriter" panose="020B0509030504030204" pitchFamily="49" charset="0"/>
              </a:rPr>
              <a:t>Zengezur</a:t>
            </a:r>
            <a:r>
              <a:rPr lang="tr-TR" sz="2100" b="1" dirty="0">
                <a:solidFill>
                  <a:srgbClr val="0070C0"/>
                </a:solidFill>
                <a:latin typeface="Lucida Sans Typewriter" panose="020B0509030504030204" pitchFamily="49" charset="0"/>
              </a:rPr>
              <a:t> Koridoru-Bakü- Türkistan ulaşım koridoru</a:t>
            </a:r>
          </a:p>
          <a:p>
            <a:r>
              <a:rPr lang="tr-TR" sz="2100" b="1" dirty="0">
                <a:solidFill>
                  <a:srgbClr val="0070C0"/>
                </a:solidFill>
                <a:latin typeface="Lucida Sans Typewriter" panose="020B0509030504030204" pitchFamily="49" charset="0"/>
              </a:rPr>
              <a:t>Ana gemilerin uğrak yeri kapasitesine sahip Adalar Denizi, Akdeniz aktarma limanlarımızın altyapılarının projelendirilmesi. </a:t>
            </a:r>
            <a:r>
              <a:rPr lang="tr-TR" sz="2100" b="1" dirty="0">
                <a:hlinkClick r:id="rId2"/>
              </a:rPr>
              <a:t>https://www.worldshipping.org/top-50-ports</a:t>
            </a:r>
            <a:endParaRPr lang="tr-TR" sz="2100" b="1" dirty="0"/>
          </a:p>
          <a:p>
            <a:endParaRPr lang="tr-TR" sz="26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788985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908720"/>
          </a:xfrm>
        </p:spPr>
        <p:txBody>
          <a:bodyPr/>
          <a:lstStyle/>
          <a:p>
            <a:r>
              <a:rPr lang="tr-TR" b="1" dirty="0">
                <a:solidFill>
                  <a:srgbClr val="C00000"/>
                </a:solidFill>
              </a:rPr>
              <a:t>Sonuç: Aksiyonlar</a:t>
            </a:r>
            <a:endParaRPr lang="tr-TR" dirty="0">
              <a:solidFill>
                <a:srgbClr val="C00000"/>
              </a:solidFill>
            </a:endParaRPr>
          </a:p>
        </p:txBody>
      </p:sp>
      <p:sp>
        <p:nvSpPr>
          <p:cNvPr id="3" name="İçerik Yer Tutucusu 2"/>
          <p:cNvSpPr>
            <a:spLocks noGrp="1"/>
          </p:cNvSpPr>
          <p:nvPr>
            <p:ph idx="1"/>
          </p:nvPr>
        </p:nvSpPr>
        <p:spPr>
          <a:xfrm>
            <a:off x="457200" y="836712"/>
            <a:ext cx="8363272" cy="5904656"/>
          </a:xfrm>
        </p:spPr>
        <p:txBody>
          <a:bodyPr>
            <a:normAutofit fontScale="92500" lnSpcReduction="20000"/>
          </a:bodyPr>
          <a:lstStyle/>
          <a:p>
            <a:pPr marL="0" indent="0">
              <a:buNone/>
            </a:pPr>
            <a:r>
              <a:rPr lang="tr-TR" sz="2000" b="1" dirty="0" smtClean="0">
                <a:solidFill>
                  <a:srgbClr val="0070C0"/>
                </a:solidFill>
                <a:latin typeface="Lucida Sans Typewriter" panose="020B0509030504030204" pitchFamily="49" charset="0"/>
              </a:rPr>
              <a:t>UZAK&amp;ORTA ASYA</a:t>
            </a:r>
          </a:p>
          <a:p>
            <a:pPr marL="0" indent="0">
              <a:buNone/>
            </a:pPr>
            <a:endParaRPr lang="tr-TR" sz="2000" b="1" dirty="0">
              <a:solidFill>
                <a:srgbClr val="0070C0"/>
              </a:solidFill>
              <a:latin typeface="Lucida Sans Typewriter" panose="020B0509030504030204" pitchFamily="49" charset="0"/>
            </a:endParaRPr>
          </a:p>
          <a:p>
            <a:r>
              <a:rPr lang="tr-TR" sz="1600" b="1" dirty="0" smtClean="0">
                <a:solidFill>
                  <a:srgbClr val="0070C0"/>
                </a:solidFill>
                <a:latin typeface="Lucida Sans Typewriter" panose="020B0509030504030204" pitchFamily="49" charset="0"/>
              </a:rPr>
              <a:t>Asya </a:t>
            </a:r>
            <a:r>
              <a:rPr lang="tr-TR" sz="1600" b="1" dirty="0">
                <a:solidFill>
                  <a:srgbClr val="0070C0"/>
                </a:solidFill>
                <a:latin typeface="Lucida Sans Typewriter" panose="020B0509030504030204" pitchFamily="49" charset="0"/>
              </a:rPr>
              <a:t>denizciliği ve limanları ile işbirliği</a:t>
            </a:r>
          </a:p>
          <a:p>
            <a:r>
              <a:rPr lang="tr-TR" sz="1600" b="1" dirty="0" smtClean="0">
                <a:solidFill>
                  <a:srgbClr val="0070C0"/>
                </a:solidFill>
                <a:latin typeface="Lucida Sans Typewriter" panose="020B0509030504030204" pitchFamily="49" charset="0"/>
              </a:rPr>
              <a:t>Asya </a:t>
            </a:r>
            <a:r>
              <a:rPr lang="tr-TR" sz="1600" b="1" dirty="0">
                <a:solidFill>
                  <a:srgbClr val="0070C0"/>
                </a:solidFill>
                <a:latin typeface="Lucida Sans Typewriter" panose="020B0509030504030204" pitchFamily="49" charset="0"/>
              </a:rPr>
              <a:t>kıtasındaki denizcilik geçmişimiz hakkında doktora tezleri hazırlatılması, bilimsel toplantılar yapılarak Türkistan ülkelerinden, Rusya, Çin, Japonya, Kore ve Hindistan’dan akademisyen ve uzmanların da toplantılara katılımlarının sağlanması</a:t>
            </a:r>
            <a:r>
              <a:rPr lang="tr-TR" sz="1600" dirty="0" smtClean="0"/>
              <a:t>.</a:t>
            </a:r>
          </a:p>
          <a:p>
            <a:endParaRPr lang="tr-TR" sz="1600" dirty="0"/>
          </a:p>
          <a:p>
            <a:pPr marL="0" indent="0">
              <a:buNone/>
            </a:pPr>
            <a:r>
              <a:rPr lang="tr-TR" sz="2200" b="1" dirty="0" smtClean="0">
                <a:solidFill>
                  <a:srgbClr val="0070C0"/>
                </a:solidFill>
                <a:latin typeface="Lucida Sans Typewriter" panose="020B0509030504030204" pitchFamily="49" charset="0"/>
              </a:rPr>
              <a:t>TÜRK&amp;TURAN</a:t>
            </a:r>
          </a:p>
          <a:p>
            <a:pPr marL="0" indent="0">
              <a:buNone/>
            </a:pPr>
            <a:endParaRPr lang="tr-TR" sz="1600" b="1" dirty="0">
              <a:solidFill>
                <a:srgbClr val="0070C0"/>
              </a:solidFill>
              <a:latin typeface="Lucida Sans Typewriter" panose="020B0509030504030204" pitchFamily="49" charset="0"/>
            </a:endParaRPr>
          </a:p>
          <a:p>
            <a:r>
              <a:rPr lang="tr-TR" sz="1600" b="1" dirty="0" smtClean="0">
                <a:solidFill>
                  <a:srgbClr val="0070C0"/>
                </a:solidFill>
                <a:latin typeface="Lucida Sans Typewriter" panose="020B0509030504030204" pitchFamily="49" charset="0"/>
              </a:rPr>
              <a:t>Avrasya </a:t>
            </a:r>
            <a:r>
              <a:rPr lang="tr-TR" sz="1600" b="1" dirty="0">
                <a:solidFill>
                  <a:srgbClr val="0070C0"/>
                </a:solidFill>
                <a:latin typeface="Lucida Sans Typewriter" panose="020B0509030504030204" pitchFamily="49" charset="0"/>
              </a:rPr>
              <a:t>civarındaki Okyanuslar kıyılarındaki Turan halkları-Turan Coğrafyası</a:t>
            </a:r>
          </a:p>
          <a:p>
            <a:r>
              <a:rPr lang="tr-TR" sz="1600" b="1" dirty="0" err="1">
                <a:solidFill>
                  <a:srgbClr val="0070C0"/>
                </a:solidFill>
                <a:latin typeface="Lucida Sans Typewriter" panose="020B0509030504030204" pitchFamily="49" charset="0"/>
              </a:rPr>
              <a:t>Türk&amp;Turan</a:t>
            </a:r>
            <a:r>
              <a:rPr lang="tr-TR" sz="1600" b="1" dirty="0">
                <a:solidFill>
                  <a:srgbClr val="0070C0"/>
                </a:solidFill>
                <a:latin typeface="Lucida Sans Typewriter" panose="020B0509030504030204" pitchFamily="49" charset="0"/>
              </a:rPr>
              <a:t> </a:t>
            </a:r>
            <a:r>
              <a:rPr lang="tr-TR" sz="1600" b="1" dirty="0" smtClean="0">
                <a:solidFill>
                  <a:srgbClr val="0070C0"/>
                </a:solidFill>
                <a:latin typeface="Lucida Sans Typewriter" panose="020B0509030504030204" pitchFamily="49" charset="0"/>
              </a:rPr>
              <a:t>Açılımı</a:t>
            </a:r>
          </a:p>
          <a:p>
            <a:r>
              <a:rPr lang="tr-TR" sz="1600" b="1" dirty="0" err="1" smtClean="0">
                <a:solidFill>
                  <a:srgbClr val="0070C0"/>
                </a:solidFill>
                <a:latin typeface="Lucida Sans Typewriter" panose="020B0509030504030204" pitchFamily="49" charset="0"/>
              </a:rPr>
              <a:t>Türkiye&amp;Türkistan</a:t>
            </a:r>
            <a:r>
              <a:rPr lang="tr-TR" sz="1600" b="1" dirty="0" smtClean="0">
                <a:solidFill>
                  <a:srgbClr val="0070C0"/>
                </a:solidFill>
                <a:latin typeface="Lucida Sans Typewriter" panose="020B0509030504030204" pitchFamily="49" charset="0"/>
              </a:rPr>
              <a:t> </a:t>
            </a:r>
            <a:r>
              <a:rPr lang="tr-TR" sz="1600" b="1" dirty="0">
                <a:solidFill>
                  <a:srgbClr val="0070C0"/>
                </a:solidFill>
                <a:latin typeface="Lucida Sans Typewriter" panose="020B0509030504030204" pitchFamily="49" charset="0"/>
              </a:rPr>
              <a:t>Coğrafi ve </a:t>
            </a:r>
            <a:r>
              <a:rPr lang="tr-TR" sz="1600" b="1" dirty="0">
                <a:solidFill>
                  <a:srgbClr val="00B050"/>
                </a:solidFill>
                <a:latin typeface="Lucida Sans Typewriter" panose="020B0509030504030204" pitchFamily="49" charset="0"/>
              </a:rPr>
              <a:t>Jeopolitik</a:t>
            </a:r>
            <a:r>
              <a:rPr lang="tr-TR" sz="1600" b="1" dirty="0">
                <a:solidFill>
                  <a:srgbClr val="0070C0"/>
                </a:solidFill>
                <a:latin typeface="Lucida Sans Typewriter" panose="020B0509030504030204" pitchFamily="49" charset="0"/>
              </a:rPr>
              <a:t> Bütünlüğü</a:t>
            </a:r>
          </a:p>
          <a:p>
            <a:r>
              <a:rPr lang="tr-TR" sz="1600" b="1" dirty="0">
                <a:solidFill>
                  <a:srgbClr val="0070C0"/>
                </a:solidFill>
                <a:latin typeface="Lucida Sans Typewriter" panose="020B0509030504030204" pitchFamily="49" charset="0"/>
              </a:rPr>
              <a:t>Arktik Okyanusu ve Turan </a:t>
            </a:r>
            <a:r>
              <a:rPr lang="tr-TR" sz="1600" b="1" dirty="0" smtClean="0">
                <a:solidFill>
                  <a:srgbClr val="0070C0"/>
                </a:solidFill>
                <a:latin typeface="Lucida Sans Typewriter" panose="020B0509030504030204" pitchFamily="49" charset="0"/>
              </a:rPr>
              <a:t>Coğrafyası</a:t>
            </a:r>
          </a:p>
          <a:p>
            <a:r>
              <a:rPr lang="tr-TR" sz="1600" b="1" dirty="0">
                <a:solidFill>
                  <a:srgbClr val="0070C0"/>
                </a:solidFill>
                <a:latin typeface="Lucida Sans Typewriter" panose="020B0509030504030204" pitchFamily="49" charset="0"/>
              </a:rPr>
              <a:t>Coğrafya Bilincini oluşturmak için Türkçe konuşulan Türkiye dışındaki coğrafyalar ile hemhal olmak.   </a:t>
            </a:r>
          </a:p>
          <a:p>
            <a:r>
              <a:rPr lang="tr-TR" sz="1600" b="1" dirty="0" smtClean="0">
                <a:solidFill>
                  <a:srgbClr val="0070C0"/>
                </a:solidFill>
                <a:latin typeface="Lucida Sans Typewriter" panose="020B0509030504030204" pitchFamily="49" charset="0"/>
              </a:rPr>
              <a:t>BRICS </a:t>
            </a:r>
            <a:r>
              <a:rPr lang="tr-TR" sz="1600" b="1" dirty="0">
                <a:solidFill>
                  <a:srgbClr val="0070C0"/>
                </a:solidFill>
                <a:latin typeface="Lucida Sans Typewriter" panose="020B0509030504030204" pitchFamily="49" charset="0"/>
              </a:rPr>
              <a:t>perspektifi (3 kıta</a:t>
            </a:r>
            <a:r>
              <a:rPr lang="tr-TR" sz="1600" b="1" dirty="0" smtClean="0">
                <a:solidFill>
                  <a:srgbClr val="0070C0"/>
                </a:solidFill>
                <a:latin typeface="Lucida Sans Typewriter" panose="020B0509030504030204" pitchFamily="49" charset="0"/>
              </a:rPr>
              <a:t>)</a:t>
            </a:r>
          </a:p>
          <a:p>
            <a:endParaRPr lang="tr-TR" sz="1600" b="1" dirty="0" smtClean="0">
              <a:solidFill>
                <a:srgbClr val="0070C0"/>
              </a:solidFill>
              <a:latin typeface="Lucida Sans Typewriter" panose="020B0509030504030204" pitchFamily="49" charset="0"/>
            </a:endParaRPr>
          </a:p>
          <a:p>
            <a:pPr marL="0" indent="0">
              <a:buNone/>
            </a:pPr>
            <a:r>
              <a:rPr lang="tr-TR" sz="2200" b="1" dirty="0" smtClean="0">
                <a:solidFill>
                  <a:srgbClr val="0070C0"/>
                </a:solidFill>
                <a:latin typeface="Lucida Sans Typewriter" panose="020B0509030504030204" pitchFamily="49" charset="0"/>
              </a:rPr>
              <a:t>ZİHNİYET&amp;KAVRAMLAR</a:t>
            </a:r>
          </a:p>
          <a:p>
            <a:pPr marL="0" indent="0">
              <a:buNone/>
            </a:pPr>
            <a:endParaRPr lang="tr-TR" sz="1600" b="1" dirty="0">
              <a:solidFill>
                <a:srgbClr val="0070C0"/>
              </a:solidFill>
              <a:latin typeface="Lucida Sans Typewriter" panose="020B0509030504030204" pitchFamily="49" charset="0"/>
            </a:endParaRPr>
          </a:p>
          <a:p>
            <a:r>
              <a:rPr lang="tr-TR" sz="1600" b="1" dirty="0">
                <a:solidFill>
                  <a:srgbClr val="0070C0"/>
                </a:solidFill>
                <a:latin typeface="Lucida Sans Typewriter" panose="020B0509030504030204" pitchFamily="49" charset="0"/>
              </a:rPr>
              <a:t>Düşünce </a:t>
            </a:r>
            <a:r>
              <a:rPr lang="tr-TR" sz="1600" b="1" dirty="0" err="1">
                <a:solidFill>
                  <a:srgbClr val="0070C0"/>
                </a:solidFill>
                <a:latin typeface="Lucida Sans Typewriter" panose="020B0509030504030204" pitchFamily="49" charset="0"/>
              </a:rPr>
              <a:t>Gücü&amp;Zihinsel</a:t>
            </a:r>
            <a:r>
              <a:rPr lang="tr-TR" sz="1600" b="1" dirty="0">
                <a:solidFill>
                  <a:srgbClr val="0070C0"/>
                </a:solidFill>
                <a:latin typeface="Lucida Sans Typewriter" panose="020B0509030504030204" pitchFamily="49" charset="0"/>
              </a:rPr>
              <a:t> Enerji ve Açıklık</a:t>
            </a:r>
          </a:p>
          <a:p>
            <a:r>
              <a:rPr lang="tr-TR" sz="1600" b="1" dirty="0" smtClean="0">
                <a:solidFill>
                  <a:srgbClr val="0070C0"/>
                </a:solidFill>
                <a:latin typeface="Lucida Sans Typewriter" panose="020B0509030504030204" pitchFamily="49" charset="0"/>
              </a:rPr>
              <a:t>Zihniyet Değişimi</a:t>
            </a:r>
          </a:p>
          <a:p>
            <a:r>
              <a:rPr lang="tr-TR" sz="1600" b="1" dirty="0">
                <a:solidFill>
                  <a:srgbClr val="0070C0"/>
                </a:solidFill>
                <a:latin typeface="Lucida Sans Typewriter" panose="020B0509030504030204" pitchFamily="49" charset="0"/>
              </a:rPr>
              <a:t>Denizlerden ve Sulardan ilham alan </a:t>
            </a:r>
            <a:r>
              <a:rPr lang="tr-TR" sz="1600" b="1" dirty="0" err="1">
                <a:solidFill>
                  <a:srgbClr val="0070C0"/>
                </a:solidFill>
                <a:latin typeface="Lucida Sans Typewriter" panose="020B0509030504030204" pitchFamily="49" charset="0"/>
              </a:rPr>
              <a:t>inovasyonları</a:t>
            </a:r>
            <a:r>
              <a:rPr lang="tr-TR" sz="1600" b="1" dirty="0">
                <a:solidFill>
                  <a:srgbClr val="0070C0"/>
                </a:solidFill>
                <a:latin typeface="Lucida Sans Typewriter" panose="020B0509030504030204" pitchFamily="49" charset="0"/>
              </a:rPr>
              <a:t> geliştirmek</a:t>
            </a:r>
          </a:p>
          <a:p>
            <a:r>
              <a:rPr lang="tr-TR" sz="1600" b="1" dirty="0">
                <a:solidFill>
                  <a:srgbClr val="0070C0"/>
                </a:solidFill>
                <a:latin typeface="Lucida Sans Typewriter" panose="020B0509030504030204" pitchFamily="49" charset="0"/>
              </a:rPr>
              <a:t>Türk Denizciliğine ilişkin yeni kavramları geliştirmek  </a:t>
            </a:r>
          </a:p>
          <a:p>
            <a:endParaRPr lang="tr-TR" sz="1600" b="1" dirty="0">
              <a:solidFill>
                <a:srgbClr val="0070C0"/>
              </a:solidFill>
              <a:latin typeface="Lucida Sans Typewriter" panose="020B0509030504030204" pitchFamily="49" charset="0"/>
            </a:endParaRP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302204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90066"/>
          </a:xfrm>
        </p:spPr>
        <p:txBody>
          <a:bodyPr>
            <a:noAutofit/>
          </a:bodyPr>
          <a:lstStyle/>
          <a:p>
            <a:r>
              <a:rPr lang="tr-TR" sz="3200" dirty="0" smtClean="0"/>
              <a:t>Türk Devletleri Başkentleri ve Su Kenarları </a:t>
            </a:r>
            <a:endParaRPr lang="tr-TR" sz="3200" dirty="0"/>
          </a:p>
        </p:txBody>
      </p:sp>
      <p:graphicFrame>
        <p:nvGraphicFramePr>
          <p:cNvPr id="6" name="İçerik Yer Tutucusu 5"/>
          <p:cNvGraphicFramePr>
            <a:graphicFrameLocks noGrp="1"/>
          </p:cNvGraphicFramePr>
          <p:nvPr>
            <p:ph idx="1"/>
            <p:extLst/>
          </p:nvPr>
        </p:nvGraphicFramePr>
        <p:xfrm>
          <a:off x="323528" y="836706"/>
          <a:ext cx="8640960" cy="5688637"/>
        </p:xfrm>
        <a:graphic>
          <a:graphicData uri="http://schemas.openxmlformats.org/drawingml/2006/table">
            <a:tbl>
              <a:tblPr>
                <a:tableStyleId>{5C22544A-7EE6-4342-B048-85BDC9FD1C3A}</a:tableStyleId>
              </a:tblPr>
              <a:tblGrid>
                <a:gridCol w="1550028">
                  <a:extLst>
                    <a:ext uri="{9D8B030D-6E8A-4147-A177-3AD203B41FA5}">
                      <a16:colId xmlns:a16="http://schemas.microsoft.com/office/drawing/2014/main" val="4208620779"/>
                    </a:ext>
                  </a:extLst>
                </a:gridCol>
                <a:gridCol w="2601197">
                  <a:extLst>
                    <a:ext uri="{9D8B030D-6E8A-4147-A177-3AD203B41FA5}">
                      <a16:colId xmlns:a16="http://schemas.microsoft.com/office/drawing/2014/main" val="3019609985"/>
                    </a:ext>
                  </a:extLst>
                </a:gridCol>
                <a:gridCol w="2601197">
                  <a:extLst>
                    <a:ext uri="{9D8B030D-6E8A-4147-A177-3AD203B41FA5}">
                      <a16:colId xmlns:a16="http://schemas.microsoft.com/office/drawing/2014/main" val="4187694336"/>
                    </a:ext>
                  </a:extLst>
                </a:gridCol>
                <a:gridCol w="1888538">
                  <a:extLst>
                    <a:ext uri="{9D8B030D-6E8A-4147-A177-3AD203B41FA5}">
                      <a16:colId xmlns:a16="http://schemas.microsoft.com/office/drawing/2014/main" val="86579435"/>
                    </a:ext>
                  </a:extLst>
                </a:gridCol>
              </a:tblGrid>
              <a:tr h="337462">
                <a:tc gridSpan="4">
                  <a:txBody>
                    <a:bodyPr/>
                    <a:lstStyle/>
                    <a:p>
                      <a:pPr algn="ctr" fontAlgn="ctr"/>
                      <a:r>
                        <a:rPr lang="tr-TR" sz="1350" b="1" u="none" strike="noStrike" dirty="0">
                          <a:effectLst/>
                        </a:rPr>
                        <a:t>Bağımsız Türk Devletleri</a:t>
                      </a:r>
                      <a:endParaRPr lang="tr-TR" sz="1350" b="1" i="0" u="none" strike="noStrike" dirty="0">
                        <a:solidFill>
                          <a:srgbClr val="000000"/>
                        </a:solidFill>
                        <a:effectLst/>
                        <a:latin typeface="İnherit"/>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05414565"/>
                  </a:ext>
                </a:extLst>
              </a:tr>
              <a:tr h="192836">
                <a:tc>
                  <a:txBody>
                    <a:bodyPr/>
                    <a:lstStyle/>
                    <a:p>
                      <a:pPr algn="ctr" fontAlgn="ctr"/>
                      <a:r>
                        <a:rPr lang="tr-TR" sz="800" u="none" strike="noStrike">
                          <a:effectLst/>
                        </a:rPr>
                        <a:t> </a:t>
                      </a:r>
                      <a:endParaRPr lang="tr-TR" sz="800" b="1" i="0" u="none" strike="noStrike">
                        <a:solidFill>
                          <a:srgbClr val="202122"/>
                        </a:solidFill>
                        <a:effectLst/>
                        <a:latin typeface="Arial" panose="020B0604020202020204" pitchFamily="34" charset="0"/>
                      </a:endParaRPr>
                    </a:p>
                  </a:txBody>
                  <a:tcPr marL="0" marR="0" marT="0" marB="0" anchor="ctr"/>
                </a:tc>
                <a:tc>
                  <a:txBody>
                    <a:bodyPr/>
                    <a:lstStyle/>
                    <a:p>
                      <a:pPr algn="ctr" fontAlgn="ctr"/>
                      <a:r>
                        <a:rPr lang="tr-TR" sz="1000" u="none" strike="noStrike">
                          <a:effectLst/>
                        </a:rPr>
                        <a:t>Ülke</a:t>
                      </a:r>
                      <a:endParaRPr lang="tr-TR" sz="1000" b="1" i="0" u="none" strike="noStrike">
                        <a:solidFill>
                          <a:srgbClr val="202122"/>
                        </a:solidFill>
                        <a:effectLst/>
                        <a:latin typeface="Arial" panose="020B0604020202020204" pitchFamily="34" charset="0"/>
                      </a:endParaRPr>
                    </a:p>
                  </a:txBody>
                  <a:tcPr marL="0" marR="0" marT="0" marB="0" anchor="ctr"/>
                </a:tc>
                <a:tc>
                  <a:txBody>
                    <a:bodyPr/>
                    <a:lstStyle/>
                    <a:p>
                      <a:pPr algn="l" fontAlgn="ctr"/>
                      <a:r>
                        <a:rPr lang="tr-TR" sz="1000" u="none" strike="noStrike" dirty="0">
                          <a:effectLst/>
                        </a:rPr>
                        <a:t>Başkent</a:t>
                      </a:r>
                      <a:endParaRPr lang="tr-TR" sz="1000" b="1" i="0" u="none" strike="noStrike" dirty="0">
                        <a:solidFill>
                          <a:srgbClr val="202122"/>
                        </a:solidFill>
                        <a:effectLst/>
                        <a:latin typeface="Arial" panose="020B0604020202020204" pitchFamily="34" charset="0"/>
                      </a:endParaRPr>
                    </a:p>
                  </a:txBody>
                  <a:tcPr marL="0" marR="0" marT="0" marB="0" anchor="ctr"/>
                </a:tc>
                <a:tc>
                  <a:txBody>
                    <a:bodyPr/>
                    <a:lstStyle/>
                    <a:p>
                      <a:pPr algn="ctr" fontAlgn="ctr"/>
                      <a:r>
                        <a:rPr lang="tr-TR" sz="1000" u="none" strike="noStrike">
                          <a:effectLst/>
                        </a:rPr>
                        <a:t> </a:t>
                      </a:r>
                      <a:endParaRPr lang="tr-TR" sz="1000" b="1" i="0" u="none" strike="noStrike">
                        <a:solidFill>
                          <a:srgbClr val="202122"/>
                        </a:solidFill>
                        <a:effectLst/>
                        <a:latin typeface="Arial" panose="020B0604020202020204" pitchFamily="34" charset="0"/>
                      </a:endParaRPr>
                    </a:p>
                  </a:txBody>
                  <a:tcPr marL="0" marR="0" marT="0" marB="0" anchor="ctr"/>
                </a:tc>
                <a:extLst>
                  <a:ext uri="{0D108BD9-81ED-4DB2-BD59-A6C34878D82A}">
                    <a16:rowId xmlns:a16="http://schemas.microsoft.com/office/drawing/2014/main" val="1878523022"/>
                  </a:ext>
                </a:extLst>
              </a:tr>
              <a:tr h="231402">
                <a:tc>
                  <a:txBody>
                    <a:bodyPr/>
                    <a:lstStyle/>
                    <a:p>
                      <a:pPr algn="l" fontAlgn="b"/>
                      <a:r>
                        <a:rPr lang="tr-TR" sz="10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1100" u="sng" strike="noStrike">
                          <a:effectLst/>
                          <a:hlinkClick r:id="rId2" tooltip="Azerbaycan"/>
                        </a:rPr>
                        <a:t>Azerbaycan</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ctr"/>
                      <a:r>
                        <a:rPr lang="tr-TR" sz="1100" u="sng" strike="noStrike" dirty="0">
                          <a:effectLst/>
                          <a:hlinkClick r:id="rId3" tooltip="Bakü"/>
                        </a:rPr>
                        <a:t>Bakü</a:t>
                      </a:r>
                      <a:endParaRPr lang="tr-TR" sz="1100" b="0" i="0" u="sng" strike="noStrike" dirty="0">
                        <a:solidFill>
                          <a:srgbClr val="0563C1"/>
                        </a:solidFill>
                        <a:effectLst/>
                        <a:latin typeface="Calibri" panose="020F0502020204030204" pitchFamily="34" charset="0"/>
                      </a:endParaRPr>
                    </a:p>
                  </a:txBody>
                  <a:tcPr marL="0" marR="0" marT="0" marB="0" anchor="ctr"/>
                </a:tc>
                <a:tc>
                  <a:txBody>
                    <a:bodyPr/>
                    <a:lstStyle/>
                    <a:p>
                      <a:pPr algn="l" fontAlgn="ctr"/>
                      <a:r>
                        <a:rPr lang="tr-TR" sz="1100" u="sng" strike="noStrike">
                          <a:effectLst/>
                        </a:rPr>
                        <a:t>Deniz Kenarı</a:t>
                      </a:r>
                      <a:endParaRPr lang="tr-TR" sz="1100" b="0" i="0" u="sng" strike="noStrike">
                        <a:solidFill>
                          <a:srgbClr val="0563C1"/>
                        </a:solidFill>
                        <a:effectLst/>
                        <a:latin typeface="Calibri" panose="020F0502020204030204" pitchFamily="34" charset="0"/>
                      </a:endParaRPr>
                    </a:p>
                  </a:txBody>
                  <a:tcPr marL="0" marR="0" marT="0" marB="0" anchor="ctr"/>
                </a:tc>
                <a:extLst>
                  <a:ext uri="{0D108BD9-81ED-4DB2-BD59-A6C34878D82A}">
                    <a16:rowId xmlns:a16="http://schemas.microsoft.com/office/drawing/2014/main" val="2686121779"/>
                  </a:ext>
                </a:extLst>
              </a:tr>
              <a:tr h="231402">
                <a:tc>
                  <a:txBody>
                    <a:bodyPr/>
                    <a:lstStyle/>
                    <a:p>
                      <a:pPr algn="l" fontAlgn="b"/>
                      <a:r>
                        <a:rPr lang="tr-TR" sz="10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1100" u="sng" strike="noStrike">
                          <a:effectLst/>
                          <a:hlinkClick r:id="rId4" tooltip="Kazakistan"/>
                        </a:rPr>
                        <a:t>Kazakistan</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ctr"/>
                      <a:r>
                        <a:rPr lang="tr-TR" sz="1100" u="sng" strike="noStrike" dirty="0">
                          <a:effectLst/>
                          <a:hlinkClick r:id="rId5" tooltip="Astana"/>
                        </a:rPr>
                        <a:t>Astana</a:t>
                      </a:r>
                      <a:endParaRPr lang="tr-TR" sz="1100" b="0" i="0" u="sng" strike="noStrike" dirty="0">
                        <a:solidFill>
                          <a:srgbClr val="0563C1"/>
                        </a:solidFill>
                        <a:effectLst/>
                        <a:latin typeface="Calibri" panose="020F0502020204030204" pitchFamily="34" charset="0"/>
                      </a:endParaRPr>
                    </a:p>
                  </a:txBody>
                  <a:tcPr marL="0" marR="0" marT="0" marB="0" anchor="ctr"/>
                </a:tc>
                <a:tc>
                  <a:txBody>
                    <a:bodyPr/>
                    <a:lstStyle/>
                    <a:p>
                      <a:pPr algn="l" fontAlgn="ctr"/>
                      <a:r>
                        <a:rPr lang="tr-TR" sz="1200" u="none" strike="noStrike" dirty="0">
                          <a:effectLst/>
                        </a:rPr>
                        <a:t>Nehir Kenarı</a:t>
                      </a:r>
                      <a:endParaRPr lang="tr-TR" sz="1200" b="0" i="0" u="none" strike="noStrike" dirty="0">
                        <a:solidFill>
                          <a:srgbClr val="202122"/>
                        </a:solidFill>
                        <a:effectLst/>
                        <a:latin typeface="Arial" panose="020B0604020202020204" pitchFamily="34" charset="0"/>
                      </a:endParaRPr>
                    </a:p>
                  </a:txBody>
                  <a:tcPr marL="0" marR="0" marT="0" marB="0" anchor="ctr"/>
                </a:tc>
                <a:extLst>
                  <a:ext uri="{0D108BD9-81ED-4DB2-BD59-A6C34878D82A}">
                    <a16:rowId xmlns:a16="http://schemas.microsoft.com/office/drawing/2014/main" val="126590512"/>
                  </a:ext>
                </a:extLst>
              </a:tr>
              <a:tr h="231402">
                <a:tc>
                  <a:txBody>
                    <a:bodyPr/>
                    <a:lstStyle/>
                    <a:p>
                      <a:pPr algn="l" fontAlgn="b"/>
                      <a:r>
                        <a:rPr lang="tr-TR" sz="10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1100" u="sng" strike="noStrike">
                          <a:effectLst/>
                          <a:hlinkClick r:id="rId6" tooltip="Kırgızistan"/>
                        </a:rPr>
                        <a:t>Kırgızistan</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ctr"/>
                      <a:r>
                        <a:rPr lang="tr-TR" sz="1100" u="sng" strike="noStrike" dirty="0">
                          <a:effectLst/>
                          <a:hlinkClick r:id="rId7" tooltip="Bişkek"/>
                        </a:rPr>
                        <a:t>Bişkek</a:t>
                      </a:r>
                      <a:endParaRPr lang="tr-TR" sz="1100" b="0" i="0" u="sng" strike="noStrike" dirty="0">
                        <a:solidFill>
                          <a:srgbClr val="0563C1"/>
                        </a:solidFill>
                        <a:effectLst/>
                        <a:latin typeface="Calibri" panose="020F0502020204030204" pitchFamily="34" charset="0"/>
                      </a:endParaRPr>
                    </a:p>
                  </a:txBody>
                  <a:tcPr marL="0" marR="0" marT="0" marB="0" anchor="ctr"/>
                </a:tc>
                <a:tc>
                  <a:txBody>
                    <a:bodyPr/>
                    <a:lstStyle/>
                    <a:p>
                      <a:pPr algn="ctr" fontAlgn="ctr"/>
                      <a:r>
                        <a:rPr lang="tr-TR" sz="1000" u="none" strike="noStrike">
                          <a:effectLst/>
                        </a:rPr>
                        <a:t> </a:t>
                      </a:r>
                      <a:endParaRPr lang="tr-TR" sz="1000" b="0" i="0" u="none" strike="noStrike">
                        <a:solidFill>
                          <a:srgbClr val="202122"/>
                        </a:solidFill>
                        <a:effectLst/>
                        <a:latin typeface="Arial" panose="020B0604020202020204" pitchFamily="34" charset="0"/>
                      </a:endParaRPr>
                    </a:p>
                  </a:txBody>
                  <a:tcPr marL="0" marR="0" marT="0" marB="0" anchor="ctr"/>
                </a:tc>
                <a:extLst>
                  <a:ext uri="{0D108BD9-81ED-4DB2-BD59-A6C34878D82A}">
                    <a16:rowId xmlns:a16="http://schemas.microsoft.com/office/drawing/2014/main" val="3668997472"/>
                  </a:ext>
                </a:extLst>
              </a:tr>
              <a:tr h="231402">
                <a:tc>
                  <a:txBody>
                    <a:bodyPr/>
                    <a:lstStyle/>
                    <a:p>
                      <a:pPr algn="l" fontAlgn="b"/>
                      <a:r>
                        <a:rPr lang="tr-TR" sz="1000" u="none" strike="noStrike" dirty="0">
                          <a:effectLst/>
                        </a:rPr>
                        <a:t> </a:t>
                      </a:r>
                      <a:endParaRPr lang="tr-TR" sz="11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1100" u="sng" strike="noStrike">
                          <a:effectLst/>
                          <a:hlinkClick r:id="rId8" tooltip="KKTC"/>
                        </a:rPr>
                        <a:t>KKTC</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ctr"/>
                      <a:r>
                        <a:rPr lang="tr-TR" sz="1100" u="sng" strike="noStrike" dirty="0">
                          <a:effectLst/>
                          <a:hlinkClick r:id="rId9" tooltip="Lefkoşa"/>
                        </a:rPr>
                        <a:t>Lefkoşa</a:t>
                      </a:r>
                      <a:endParaRPr lang="tr-TR" sz="1100" b="0" i="0" u="sng" strike="noStrike" dirty="0">
                        <a:solidFill>
                          <a:srgbClr val="0563C1"/>
                        </a:solidFill>
                        <a:effectLst/>
                        <a:latin typeface="Calibri" panose="020F0502020204030204" pitchFamily="34" charset="0"/>
                      </a:endParaRPr>
                    </a:p>
                  </a:txBody>
                  <a:tcPr marL="0" marR="0" marT="0" marB="0" anchor="ctr"/>
                </a:tc>
                <a:tc>
                  <a:txBody>
                    <a:bodyPr/>
                    <a:lstStyle/>
                    <a:p>
                      <a:pPr algn="ctr" fontAlgn="ctr"/>
                      <a:r>
                        <a:rPr lang="tr-TR" sz="1100" u="sng" strike="noStrike">
                          <a:effectLst/>
                        </a:rPr>
                        <a:t> </a:t>
                      </a:r>
                      <a:endParaRPr lang="tr-TR" sz="1100" b="0" i="0" u="sng" strike="noStrike">
                        <a:solidFill>
                          <a:srgbClr val="0563C1"/>
                        </a:solidFill>
                        <a:effectLst/>
                        <a:latin typeface="Calibri" panose="020F0502020204030204" pitchFamily="34" charset="0"/>
                      </a:endParaRPr>
                    </a:p>
                  </a:txBody>
                  <a:tcPr marL="0" marR="0" marT="0" marB="0" anchor="ctr"/>
                </a:tc>
                <a:extLst>
                  <a:ext uri="{0D108BD9-81ED-4DB2-BD59-A6C34878D82A}">
                    <a16:rowId xmlns:a16="http://schemas.microsoft.com/office/drawing/2014/main" val="949675300"/>
                  </a:ext>
                </a:extLst>
              </a:tr>
              <a:tr h="231402">
                <a:tc>
                  <a:txBody>
                    <a:bodyPr/>
                    <a:lstStyle/>
                    <a:p>
                      <a:pPr algn="l" fontAlgn="b"/>
                      <a:r>
                        <a:rPr lang="tr-TR" sz="10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1100" u="sng" strike="noStrike">
                          <a:effectLst/>
                          <a:hlinkClick r:id="rId10" tooltip="Özbekistan"/>
                        </a:rPr>
                        <a:t>Özbekistan</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ctr"/>
                      <a:r>
                        <a:rPr lang="tr-TR" sz="1100" u="sng" strike="noStrike" dirty="0">
                          <a:effectLst/>
                          <a:hlinkClick r:id="rId11" tooltip="Taşkent"/>
                        </a:rPr>
                        <a:t>Taşkent</a:t>
                      </a:r>
                      <a:endParaRPr lang="tr-TR" sz="1100" b="0" i="0" u="sng" strike="noStrike" dirty="0">
                        <a:solidFill>
                          <a:srgbClr val="0563C1"/>
                        </a:solidFill>
                        <a:effectLst/>
                        <a:latin typeface="Calibri" panose="020F0502020204030204" pitchFamily="34" charset="0"/>
                      </a:endParaRPr>
                    </a:p>
                  </a:txBody>
                  <a:tcPr marL="0" marR="0" marT="0" marB="0" anchor="ctr"/>
                </a:tc>
                <a:tc>
                  <a:txBody>
                    <a:bodyPr/>
                    <a:lstStyle/>
                    <a:p>
                      <a:pPr algn="ctr" fontAlgn="ctr"/>
                      <a:r>
                        <a:rPr lang="tr-TR" sz="1000" u="none" strike="noStrike">
                          <a:effectLst/>
                        </a:rPr>
                        <a:t> </a:t>
                      </a:r>
                      <a:endParaRPr lang="tr-TR" sz="1000" b="0" i="0" u="none" strike="noStrike">
                        <a:solidFill>
                          <a:srgbClr val="202122"/>
                        </a:solidFill>
                        <a:effectLst/>
                        <a:latin typeface="Arial" panose="020B0604020202020204" pitchFamily="34" charset="0"/>
                      </a:endParaRPr>
                    </a:p>
                  </a:txBody>
                  <a:tcPr marL="0" marR="0" marT="0" marB="0" anchor="ctr"/>
                </a:tc>
                <a:extLst>
                  <a:ext uri="{0D108BD9-81ED-4DB2-BD59-A6C34878D82A}">
                    <a16:rowId xmlns:a16="http://schemas.microsoft.com/office/drawing/2014/main" val="1832489797"/>
                  </a:ext>
                </a:extLst>
              </a:tr>
              <a:tr h="231402">
                <a:tc>
                  <a:txBody>
                    <a:bodyPr/>
                    <a:lstStyle/>
                    <a:p>
                      <a:pPr algn="l" fontAlgn="b"/>
                      <a:r>
                        <a:rPr lang="tr-TR" sz="1000" u="none" strike="noStrike" dirty="0">
                          <a:effectLst/>
                        </a:rPr>
                        <a:t> </a:t>
                      </a:r>
                      <a:endParaRPr lang="tr-TR" sz="11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tr-TR" sz="1100" u="sng" strike="noStrike" dirty="0">
                          <a:effectLst/>
                          <a:hlinkClick r:id="rId12" tooltip="Türkiye"/>
                        </a:rPr>
                        <a:t>Türkiye</a:t>
                      </a:r>
                      <a:endParaRPr lang="tr-TR" sz="1100" b="0" i="0" u="sng" strike="noStrike" dirty="0">
                        <a:solidFill>
                          <a:srgbClr val="0563C1"/>
                        </a:solidFill>
                        <a:effectLst/>
                        <a:latin typeface="Calibri" panose="020F0502020204030204" pitchFamily="34" charset="0"/>
                      </a:endParaRPr>
                    </a:p>
                  </a:txBody>
                  <a:tcPr marL="0" marR="0" marT="0" marB="0" anchor="ctr"/>
                </a:tc>
                <a:tc>
                  <a:txBody>
                    <a:bodyPr/>
                    <a:lstStyle/>
                    <a:p>
                      <a:pPr algn="l" fontAlgn="ctr"/>
                      <a:r>
                        <a:rPr lang="tr-TR" sz="1100" u="sng" strike="noStrike" dirty="0">
                          <a:effectLst/>
                          <a:hlinkClick r:id="rId13" tooltip="Ankara"/>
                        </a:rPr>
                        <a:t>Ankara</a:t>
                      </a:r>
                      <a:endParaRPr lang="tr-TR" sz="1100" b="0" i="0" u="sng" strike="noStrike" dirty="0">
                        <a:solidFill>
                          <a:srgbClr val="0563C1"/>
                        </a:solidFill>
                        <a:effectLst/>
                        <a:latin typeface="Calibri" panose="020F0502020204030204" pitchFamily="34" charset="0"/>
                      </a:endParaRPr>
                    </a:p>
                  </a:txBody>
                  <a:tcPr marL="0" marR="0" marT="0" marB="0" anchor="ctr"/>
                </a:tc>
                <a:tc>
                  <a:txBody>
                    <a:bodyPr/>
                    <a:lstStyle/>
                    <a:p>
                      <a:pPr algn="ctr" fontAlgn="ctr"/>
                      <a:r>
                        <a:rPr lang="tr-TR" sz="1100" u="sng" strike="noStrike" dirty="0">
                          <a:effectLst/>
                        </a:rPr>
                        <a:t> </a:t>
                      </a:r>
                      <a:endParaRPr lang="tr-TR" sz="1100" b="0" i="0" u="sng" strike="noStrike" dirty="0">
                        <a:solidFill>
                          <a:srgbClr val="0563C1"/>
                        </a:solidFill>
                        <a:effectLst/>
                        <a:latin typeface="Calibri" panose="020F0502020204030204" pitchFamily="34" charset="0"/>
                      </a:endParaRPr>
                    </a:p>
                  </a:txBody>
                  <a:tcPr marL="0" marR="0" marT="0" marB="0" anchor="ctr"/>
                </a:tc>
                <a:extLst>
                  <a:ext uri="{0D108BD9-81ED-4DB2-BD59-A6C34878D82A}">
                    <a16:rowId xmlns:a16="http://schemas.microsoft.com/office/drawing/2014/main" val="502071089"/>
                  </a:ext>
                </a:extLst>
              </a:tr>
              <a:tr h="231402">
                <a:tc>
                  <a:txBody>
                    <a:bodyPr/>
                    <a:lstStyle/>
                    <a:p>
                      <a:pPr algn="l" fontAlgn="b"/>
                      <a:r>
                        <a:rPr lang="tr-TR" sz="10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1100" u="sng" strike="noStrike">
                          <a:effectLst/>
                          <a:hlinkClick r:id="rId14" tooltip="Türkmenistan"/>
                        </a:rPr>
                        <a:t>Türkmenistan</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ctr"/>
                      <a:r>
                        <a:rPr lang="tr-TR" sz="1100" u="sng" strike="noStrike" dirty="0">
                          <a:effectLst/>
                          <a:hlinkClick r:id="rId15" tooltip="Aşkabat"/>
                        </a:rPr>
                        <a:t>Aşkabat</a:t>
                      </a:r>
                      <a:endParaRPr lang="tr-TR" sz="1100" b="0" i="0" u="sng" strike="noStrike" dirty="0">
                        <a:solidFill>
                          <a:srgbClr val="0563C1"/>
                        </a:solidFill>
                        <a:effectLst/>
                        <a:latin typeface="Calibri" panose="020F0502020204030204" pitchFamily="34" charset="0"/>
                      </a:endParaRPr>
                    </a:p>
                  </a:txBody>
                  <a:tcPr marL="0" marR="0" marT="0" marB="0" anchor="ctr"/>
                </a:tc>
                <a:tc>
                  <a:txBody>
                    <a:bodyPr/>
                    <a:lstStyle/>
                    <a:p>
                      <a:pPr algn="ctr" fontAlgn="ctr"/>
                      <a:r>
                        <a:rPr lang="tr-TR" sz="1100" u="sng" strike="noStrike">
                          <a:effectLst/>
                        </a:rPr>
                        <a:t> </a:t>
                      </a:r>
                      <a:endParaRPr lang="tr-TR" sz="1100" b="0" i="0" u="sng" strike="noStrike">
                        <a:solidFill>
                          <a:srgbClr val="0563C1"/>
                        </a:solidFill>
                        <a:effectLst/>
                        <a:latin typeface="Calibri" panose="020F0502020204030204" pitchFamily="34" charset="0"/>
                      </a:endParaRPr>
                    </a:p>
                  </a:txBody>
                  <a:tcPr marL="0" marR="0" marT="0" marB="0" anchor="ctr"/>
                </a:tc>
                <a:extLst>
                  <a:ext uri="{0D108BD9-81ED-4DB2-BD59-A6C34878D82A}">
                    <a16:rowId xmlns:a16="http://schemas.microsoft.com/office/drawing/2014/main" val="2208703060"/>
                  </a:ext>
                </a:extLst>
              </a:tr>
              <a:tr h="520656">
                <a:tc gridSpan="4">
                  <a:txBody>
                    <a:bodyPr/>
                    <a:lstStyle/>
                    <a:p>
                      <a:pPr algn="ctr" fontAlgn="ctr"/>
                      <a:endParaRPr lang="tr-TR" sz="1350" b="1" u="none" strike="noStrike" dirty="0">
                        <a:effectLst/>
                      </a:endParaRPr>
                    </a:p>
                    <a:p>
                      <a:pPr algn="ctr" fontAlgn="ctr"/>
                      <a:r>
                        <a:rPr lang="tr-TR" sz="1350" b="1" u="none" strike="noStrike" dirty="0">
                          <a:effectLst/>
                        </a:rPr>
                        <a:t>Diğer Türk toplulukları</a:t>
                      </a:r>
                      <a:endParaRPr lang="tr-TR" sz="1350" b="1" i="0" u="none" strike="noStrike" dirty="0">
                        <a:solidFill>
                          <a:srgbClr val="000000"/>
                        </a:solidFill>
                        <a:effectLst/>
                        <a:latin typeface="İnherit"/>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18694408"/>
                  </a:ext>
                </a:extLst>
              </a:tr>
              <a:tr h="231402">
                <a:tc rowSpan="2">
                  <a:txBody>
                    <a:bodyPr/>
                    <a:lstStyle/>
                    <a:p>
                      <a:pPr algn="ctr" fontAlgn="ctr"/>
                      <a:r>
                        <a:rPr lang="tr-TR" sz="900" u="none" strike="noStrike">
                          <a:effectLst/>
                        </a:rPr>
                        <a:t>Ülke</a:t>
                      </a:r>
                      <a:endParaRPr lang="tr-TR" sz="900" b="1" i="0" u="none" strike="noStrike">
                        <a:solidFill>
                          <a:srgbClr val="202122"/>
                        </a:solidFill>
                        <a:effectLst/>
                        <a:latin typeface="Arial" panose="020B0604020202020204" pitchFamily="34" charset="0"/>
                      </a:endParaRPr>
                    </a:p>
                  </a:txBody>
                  <a:tcPr marL="0" marR="0" marT="0" marB="0" anchor="ctr"/>
                </a:tc>
                <a:tc rowSpan="2">
                  <a:txBody>
                    <a:bodyPr/>
                    <a:lstStyle/>
                    <a:p>
                      <a:pPr algn="ctr" fontAlgn="ctr"/>
                      <a:r>
                        <a:rPr lang="tr-TR" sz="900" u="none" strike="noStrike">
                          <a:effectLst/>
                        </a:rPr>
                        <a:t>Bölge</a:t>
                      </a:r>
                      <a:endParaRPr lang="tr-TR" sz="900" b="1" i="0" u="none" strike="noStrike">
                        <a:solidFill>
                          <a:srgbClr val="202122"/>
                        </a:solidFill>
                        <a:effectLst/>
                        <a:latin typeface="Arial" panose="020B0604020202020204" pitchFamily="34" charset="0"/>
                      </a:endParaRPr>
                    </a:p>
                  </a:txBody>
                  <a:tcPr marL="0" marR="0" marT="0" marB="0" anchor="ctr"/>
                </a:tc>
                <a:tc rowSpan="2">
                  <a:txBody>
                    <a:bodyPr/>
                    <a:lstStyle/>
                    <a:p>
                      <a:pPr algn="ctr" fontAlgn="ctr"/>
                      <a:r>
                        <a:rPr lang="tr-TR" sz="900" u="none" strike="noStrike">
                          <a:effectLst/>
                        </a:rPr>
                        <a:t>Başkent</a:t>
                      </a:r>
                      <a:endParaRPr lang="tr-TR" sz="900" b="1" i="0" u="none" strike="noStrike">
                        <a:solidFill>
                          <a:srgbClr val="202122"/>
                        </a:solidFill>
                        <a:effectLst/>
                        <a:latin typeface="Arial" panose="020B0604020202020204" pitchFamily="34" charset="0"/>
                      </a:endParaRPr>
                    </a:p>
                  </a:txBody>
                  <a:tcPr marL="0" marR="0" marT="0" marB="0" anchor="ctr"/>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903648"/>
                  </a:ext>
                </a:extLst>
              </a:tr>
              <a:tr h="23140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7971750"/>
                  </a:ext>
                </a:extLst>
              </a:tr>
              <a:tr h="231402">
                <a:tc>
                  <a:txBody>
                    <a:bodyPr/>
                    <a:lstStyle/>
                    <a:p>
                      <a:pPr algn="l" fontAlgn="b"/>
                      <a:r>
                        <a:rPr lang="tr-TR" sz="1100" u="sng" strike="noStrike">
                          <a:effectLst/>
                          <a:hlinkClick r:id="rId16" tooltip="Çin"/>
                        </a:rPr>
                        <a:t>Çin</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tr-TR" sz="1100" u="sng" strike="noStrike">
                          <a:effectLst/>
                          <a:hlinkClick r:id="rId17" tooltip="Sincan Uygur Özerk Bölgesi"/>
                        </a:rPr>
                        <a:t>Sincan</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b"/>
                      <a:r>
                        <a:rPr lang="tr-TR" sz="1100" u="sng" strike="noStrike">
                          <a:effectLst/>
                          <a:hlinkClick r:id="rId18" tooltip="Urumçi"/>
                        </a:rPr>
                        <a:t>Urumçi</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01627839"/>
                  </a:ext>
                </a:extLst>
              </a:tr>
              <a:tr h="231402">
                <a:tc>
                  <a:txBody>
                    <a:bodyPr/>
                    <a:lstStyle/>
                    <a:p>
                      <a:pPr algn="l" fontAlgn="ctr"/>
                      <a:r>
                        <a:rPr lang="tr-TR" sz="1100" u="sng" strike="noStrike">
                          <a:effectLst/>
                          <a:hlinkClick r:id="rId19" tooltip="Moldova"/>
                        </a:rPr>
                        <a:t> Moldova</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ctr"/>
                      <a:r>
                        <a:rPr lang="tr-TR" sz="1100" u="sng" strike="noStrike">
                          <a:effectLst/>
                          <a:hlinkClick r:id="rId20" tooltip="Gagavuzya"/>
                        </a:rPr>
                        <a:t>Gagavuzya</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b"/>
                      <a:r>
                        <a:rPr lang="tr-TR" sz="1100" u="sng" strike="noStrike">
                          <a:effectLst/>
                          <a:hlinkClick r:id="rId21" tooltip="Komrat"/>
                        </a:rPr>
                        <a:t>Komrat</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1881763"/>
                  </a:ext>
                </a:extLst>
              </a:tr>
              <a:tr h="231402">
                <a:tc rowSpan="6">
                  <a:txBody>
                    <a:bodyPr/>
                    <a:lstStyle/>
                    <a:p>
                      <a:pPr algn="l" fontAlgn="ctr"/>
                      <a:r>
                        <a:rPr lang="tr-TR" sz="1100" u="sng" strike="noStrike">
                          <a:effectLst/>
                          <a:hlinkClick r:id="rId22" tooltip="Rusya"/>
                        </a:rPr>
                        <a:t> Rusya</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74839508"/>
                  </a:ext>
                </a:extLst>
              </a:tr>
              <a:tr h="231402">
                <a:tc vMerge="1">
                  <a:txBody>
                    <a:bodyPr/>
                    <a:lstStyle/>
                    <a:p>
                      <a:endParaRPr lang="tr-TR"/>
                    </a:p>
                  </a:txBody>
                  <a:tcPr/>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00247503"/>
                  </a:ext>
                </a:extLst>
              </a:tr>
              <a:tr h="231402">
                <a:tc vMerge="1">
                  <a:txBody>
                    <a:bodyPr/>
                    <a:lstStyle/>
                    <a:p>
                      <a:endParaRPr lang="tr-TR"/>
                    </a:p>
                  </a:txBody>
                  <a:tcPr/>
                </a:tc>
                <a:tc>
                  <a:txBody>
                    <a:bodyPr/>
                    <a:lstStyle/>
                    <a:p>
                      <a:pPr algn="l" fontAlgn="ctr"/>
                      <a:r>
                        <a:rPr lang="tr-TR" sz="1100" u="sng" strike="noStrike">
                          <a:effectLst/>
                          <a:hlinkClick r:id="rId23" tooltip="Altay Cumhuriyeti"/>
                        </a:rPr>
                        <a:t>Altay Cumhuriyeti</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b"/>
                      <a:r>
                        <a:rPr lang="tr-TR" sz="1100" u="sng" strike="noStrike">
                          <a:effectLst/>
                          <a:hlinkClick r:id="rId24" tooltip="Gorno-Altaysk"/>
                        </a:rPr>
                        <a:t>Gorno-Altaysk</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tr-TR" sz="1100" u="none" strike="noStrike">
                          <a:effectLst/>
                        </a:rPr>
                        <a:t>Nehir kenarı</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42769687"/>
                  </a:ext>
                </a:extLst>
              </a:tr>
              <a:tr h="231402">
                <a:tc vMerge="1">
                  <a:txBody>
                    <a:bodyPr/>
                    <a:lstStyle/>
                    <a:p>
                      <a:endParaRPr lang="tr-TR"/>
                    </a:p>
                  </a:txBody>
                  <a:tcPr/>
                </a:tc>
                <a:tc>
                  <a:txBody>
                    <a:bodyPr/>
                    <a:lstStyle/>
                    <a:p>
                      <a:pPr algn="l" fontAlgn="ctr"/>
                      <a:r>
                        <a:rPr lang="tr-TR" sz="1100" u="sng" strike="noStrike">
                          <a:effectLst/>
                          <a:hlinkClick r:id="rId25" tooltip="Astrahan Oblastı"/>
                        </a:rPr>
                        <a:t>Astrahan Oblastı</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b"/>
                      <a:r>
                        <a:rPr lang="tr-TR" sz="1100" u="sng" strike="noStrike">
                          <a:effectLst/>
                          <a:hlinkClick r:id="rId26"/>
                        </a:rPr>
                        <a:t>Astrahan</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tr-TR" sz="1100" u="none" strike="noStrike">
                          <a:effectLst/>
                        </a:rPr>
                        <a:t>Nehir Kenarı</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71106954"/>
                  </a:ext>
                </a:extLst>
              </a:tr>
              <a:tr h="231402">
                <a:tc vMerge="1">
                  <a:txBody>
                    <a:bodyPr/>
                    <a:lstStyle/>
                    <a:p>
                      <a:endParaRPr lang="tr-TR"/>
                    </a:p>
                  </a:txBody>
                  <a:tcPr/>
                </a:tc>
                <a:tc>
                  <a:txBody>
                    <a:bodyPr/>
                    <a:lstStyle/>
                    <a:p>
                      <a:pPr algn="l" fontAlgn="ctr"/>
                      <a:r>
                        <a:rPr lang="tr-TR" sz="1100" u="sng" strike="noStrike">
                          <a:effectLst/>
                          <a:hlinkClick r:id="rId27" tooltip="Başkurdistan"/>
                        </a:rPr>
                        <a:t>Başkurdistan</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b"/>
                      <a:r>
                        <a:rPr lang="tr-TR" sz="1100" u="sng" strike="noStrike">
                          <a:effectLst/>
                          <a:hlinkClick r:id="rId28" tooltip="Ufa"/>
                        </a:rPr>
                        <a:t>Ufa</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tr-TR" sz="1100" u="none" strike="noStrike">
                          <a:effectLst/>
                        </a:rPr>
                        <a:t>Nehir Kenarı</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12381679"/>
                  </a:ext>
                </a:extLst>
              </a:tr>
              <a:tr h="231402">
                <a:tc vMerge="1">
                  <a:txBody>
                    <a:bodyPr/>
                    <a:lstStyle/>
                    <a:p>
                      <a:endParaRPr lang="tr-TR"/>
                    </a:p>
                  </a:txBody>
                  <a:tcPr/>
                </a:tc>
                <a:tc>
                  <a:txBody>
                    <a:bodyPr/>
                    <a:lstStyle/>
                    <a:p>
                      <a:pPr algn="l" fontAlgn="ctr"/>
                      <a:r>
                        <a:rPr lang="tr-TR" sz="1100" u="sng" strike="noStrike">
                          <a:effectLst/>
                          <a:hlinkClick r:id="rId29" tooltip="Tataristan"/>
                        </a:rPr>
                        <a:t>Tataristan</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b"/>
                      <a:r>
                        <a:rPr lang="tr-TR" sz="1100" u="sng" strike="noStrike">
                          <a:effectLst/>
                          <a:hlinkClick r:id="rId30" tooltip="Kazan, Tataristan"/>
                        </a:rPr>
                        <a:t>Kazan</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tr-TR" sz="1100" u="none" strike="noStrike">
                          <a:effectLst/>
                        </a:rPr>
                        <a:t>Nehir Kenarı</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788766"/>
                  </a:ext>
                </a:extLst>
              </a:tr>
              <a:tr h="231402">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tr-TR" sz="1100" u="sng" strike="noStrike">
                          <a:effectLst/>
                          <a:hlinkClick r:id="rId31" tooltip="Tuva Cumhuriyeti"/>
                        </a:rPr>
                        <a:t>Tuva Cumhuriyeti</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b"/>
                      <a:r>
                        <a:rPr lang="tr-TR" sz="1100" u="sng" strike="noStrike">
                          <a:effectLst/>
                          <a:hlinkClick r:id="rId32" tooltip="Kızıl (şehir)"/>
                        </a:rPr>
                        <a:t>Kızıl</a:t>
                      </a:r>
                      <a:endParaRPr lang="tr-TR"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tr-TR" sz="1100" u="none" strike="noStrike">
                          <a:effectLst/>
                        </a:rPr>
                        <a:t>Nehir Kenarı</a:t>
                      </a:r>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2167922"/>
                  </a:ext>
                </a:extLst>
              </a:tr>
              <a:tr h="231402">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tr-TR" sz="900" b="0" i="0" u="none" strike="noStrike">
                        <a:solidFill>
                          <a:srgbClr val="202122"/>
                        </a:solidFill>
                        <a:effectLst/>
                        <a:latin typeface="Arial" panose="020B0604020202020204" pitchFamily="34" charset="0"/>
                      </a:endParaRPr>
                    </a:p>
                  </a:txBody>
                  <a:tcPr marL="0" marR="0" marT="0" marB="0" anchor="ctr"/>
                </a:tc>
                <a:tc>
                  <a:txBody>
                    <a:bodyPr/>
                    <a:lstStyle/>
                    <a:p>
                      <a:pPr algn="l" fontAlgn="ctr"/>
                      <a:endParaRPr lang="tr-TR" sz="900" b="0" i="0" u="none" strike="noStrike">
                        <a:solidFill>
                          <a:srgbClr val="202122"/>
                        </a:solidFill>
                        <a:effectLst/>
                        <a:latin typeface="Arial" panose="020B0604020202020204" pitchFamily="34" charset="0"/>
                      </a:endParaRPr>
                    </a:p>
                  </a:txBody>
                  <a:tcPr marL="0" marR="0" marT="0" marB="0" anchor="ctr"/>
                </a:tc>
                <a:tc>
                  <a:txBody>
                    <a:bodyPr/>
                    <a:lstStyle/>
                    <a:p>
                      <a:pPr algn="l" fontAlgn="ctr"/>
                      <a:r>
                        <a:rPr lang="tr-TR" sz="900" u="none" strike="noStrike">
                          <a:effectLst/>
                        </a:rPr>
                        <a:t> </a:t>
                      </a:r>
                      <a:endParaRPr lang="tr-TR" sz="900" b="0" i="0" u="none" strike="noStrike">
                        <a:solidFill>
                          <a:srgbClr val="202122"/>
                        </a:solidFill>
                        <a:effectLst/>
                        <a:latin typeface="Arial" panose="020B0604020202020204" pitchFamily="34" charset="0"/>
                      </a:endParaRPr>
                    </a:p>
                  </a:txBody>
                  <a:tcPr marL="0" marR="0" marT="0" marB="0" anchor="ctr"/>
                </a:tc>
                <a:extLst>
                  <a:ext uri="{0D108BD9-81ED-4DB2-BD59-A6C34878D82A}">
                    <a16:rowId xmlns:a16="http://schemas.microsoft.com/office/drawing/2014/main" val="306385442"/>
                  </a:ext>
                </a:extLst>
              </a:tr>
              <a:tr h="241045">
                <a:tc>
                  <a:txBody>
                    <a:bodyPr/>
                    <a:lstStyle/>
                    <a:p>
                      <a:pPr algn="l" fontAlgn="ctr"/>
                      <a:r>
                        <a:rPr lang="tr-TR" sz="1100" u="sng" strike="noStrike">
                          <a:effectLst/>
                          <a:hlinkClick r:id="rId33" tooltip="Ukrayna"/>
                        </a:rPr>
                        <a:t> Ukrayna</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ctr"/>
                      <a:r>
                        <a:rPr lang="tr-TR" sz="1100" u="sng" strike="noStrike">
                          <a:effectLst/>
                          <a:hlinkClick r:id="rId34" tooltip="Kırım Özerk Cumhuriyeti"/>
                        </a:rPr>
                        <a:t>Kırım Özerk Cumhuriyeti</a:t>
                      </a:r>
                      <a:endParaRPr lang="tr-TR" sz="1100" b="0" i="0" u="sng" strike="noStrike">
                        <a:solidFill>
                          <a:srgbClr val="0563C1"/>
                        </a:solidFill>
                        <a:effectLst/>
                        <a:latin typeface="Calibri" panose="020F0502020204030204" pitchFamily="34" charset="0"/>
                      </a:endParaRPr>
                    </a:p>
                  </a:txBody>
                  <a:tcPr marL="0" marR="0" marT="0" marB="0" anchor="ctr"/>
                </a:tc>
                <a:tc>
                  <a:txBody>
                    <a:bodyPr/>
                    <a:lstStyle/>
                    <a:p>
                      <a:pPr algn="l" fontAlgn="b"/>
                      <a:r>
                        <a:rPr lang="tr-TR" sz="1100" u="sng" strike="noStrike" dirty="0" err="1">
                          <a:effectLst/>
                          <a:hlinkClick r:id="rId35" tooltip="Simferopol"/>
                        </a:rPr>
                        <a:t>Simferopol</a:t>
                      </a:r>
                      <a:endParaRPr lang="tr-TR" sz="11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6191927"/>
                  </a:ext>
                </a:extLst>
              </a:tr>
            </a:tbl>
          </a:graphicData>
        </a:graphic>
      </p:graphicFrame>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1266314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066130"/>
          </a:xfrm>
        </p:spPr>
        <p:txBody>
          <a:bodyPr>
            <a:normAutofit fontScale="90000"/>
          </a:bodyPr>
          <a:lstStyle/>
          <a:p>
            <a:r>
              <a:rPr lang="tr-TR" sz="6600" b="1" dirty="0" smtClean="0">
                <a:solidFill>
                  <a:srgbClr val="C00000"/>
                </a:solidFill>
              </a:rPr>
              <a:t>S o n s ö z</a:t>
            </a:r>
            <a:endParaRPr lang="tr-TR" sz="6600" b="1" dirty="0">
              <a:solidFill>
                <a:srgbClr val="C00000"/>
              </a:solidFill>
            </a:endParaRPr>
          </a:p>
        </p:txBody>
      </p:sp>
      <p:sp>
        <p:nvSpPr>
          <p:cNvPr id="3" name="İçerik Yer Tutucusu 2"/>
          <p:cNvSpPr>
            <a:spLocks noGrp="1"/>
          </p:cNvSpPr>
          <p:nvPr>
            <p:ph idx="1"/>
          </p:nvPr>
        </p:nvSpPr>
        <p:spPr>
          <a:xfrm>
            <a:off x="457200" y="1600200"/>
            <a:ext cx="8579296" cy="4853136"/>
          </a:xfrm>
        </p:spPr>
        <p:txBody>
          <a:bodyPr>
            <a:normAutofit lnSpcReduction="10000"/>
          </a:bodyPr>
          <a:lstStyle/>
          <a:p>
            <a:pPr marL="0" indent="0">
              <a:buNone/>
            </a:pPr>
            <a:r>
              <a:rPr lang="tr-TR" b="1" dirty="0">
                <a:latin typeface="Lucida Sans Typewriter" panose="020B0509030504030204" pitchFamily="49" charset="0"/>
              </a:rPr>
              <a:t>Türk’ün gönlü derin suların denizler göllerin nehirlerin pınar çağlayanların dibindedir ki nehirler dereler göller hasılı kutsal sular denizlere kavuştuğunda incilerini döker, okyanuslara yol alırlar.</a:t>
            </a:r>
            <a:br>
              <a:rPr lang="tr-TR" b="1" dirty="0">
                <a:latin typeface="Lucida Sans Typewriter" panose="020B0509030504030204" pitchFamily="49" charset="0"/>
              </a:rPr>
            </a:br>
            <a:r>
              <a:rPr lang="tr-TR" b="1" dirty="0">
                <a:latin typeface="Lucida Sans Typewriter" panose="020B0509030504030204" pitchFamily="49" charset="0"/>
              </a:rPr>
              <a:t/>
            </a:r>
            <a:br>
              <a:rPr lang="tr-TR" b="1" dirty="0">
                <a:latin typeface="Lucida Sans Typewriter" panose="020B0509030504030204" pitchFamily="49" charset="0"/>
              </a:rPr>
            </a:br>
            <a:r>
              <a:rPr lang="tr-TR" b="1" dirty="0">
                <a:latin typeface="Lucida Sans Typewriter" panose="020B0509030504030204" pitchFamily="49" charset="0"/>
              </a:rPr>
              <a:t>Türkün gönlü derindir, dipsiz denizler misalidir.</a:t>
            </a: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344173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0126172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346751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634082"/>
          </a:xfrm>
        </p:spPr>
        <p:txBody>
          <a:bodyPr>
            <a:normAutofit fontScale="90000"/>
          </a:bodyPr>
          <a:lstStyle/>
          <a:p>
            <a:r>
              <a:rPr lang="tr-TR" dirty="0" smtClean="0">
                <a:solidFill>
                  <a:srgbClr val="C00000"/>
                </a:solidFill>
              </a:rPr>
              <a:t>Türklerin Dünyası</a:t>
            </a:r>
            <a:endParaRPr lang="tr-TR" dirty="0">
              <a:solidFill>
                <a:srgbClr val="C00000"/>
              </a:solidFill>
            </a:endParaRPr>
          </a:p>
        </p:txBody>
      </p:sp>
      <p:sp>
        <p:nvSpPr>
          <p:cNvPr id="3" name="İçerik Yer Tutucusu 2"/>
          <p:cNvSpPr>
            <a:spLocks noGrp="1"/>
          </p:cNvSpPr>
          <p:nvPr>
            <p:ph idx="1"/>
          </p:nvPr>
        </p:nvSpPr>
        <p:spPr>
          <a:xfrm>
            <a:off x="395536" y="1052736"/>
            <a:ext cx="8640960" cy="5688632"/>
          </a:xfrm>
        </p:spPr>
        <p:txBody>
          <a:bodyPr>
            <a:normAutofit fontScale="77500" lnSpcReduction="20000"/>
          </a:bodyPr>
          <a:lstStyle/>
          <a:p>
            <a:pPr marL="0" indent="0">
              <a:buNone/>
            </a:pPr>
            <a:r>
              <a:rPr lang="tr-TR" dirty="0" smtClean="0"/>
              <a:t>Türklerin Dünyası </a:t>
            </a:r>
            <a:r>
              <a:rPr lang="tr-TR" b="1" dirty="0" smtClean="0"/>
              <a:t>Türkiye</a:t>
            </a:r>
            <a:r>
              <a:rPr lang="tr-TR" dirty="0" smtClean="0"/>
              <a:t> ve </a:t>
            </a:r>
            <a:r>
              <a:rPr lang="tr-TR" b="1" dirty="0" smtClean="0"/>
              <a:t>Türkistan</a:t>
            </a:r>
            <a:r>
              <a:rPr lang="tr-TR" dirty="0" smtClean="0"/>
              <a:t> ile sınırlı olmayıp, okyanuslarla çevrelenmiş </a:t>
            </a:r>
            <a:r>
              <a:rPr lang="tr-TR" b="1" dirty="0" smtClean="0"/>
              <a:t>Avrasya </a:t>
            </a:r>
            <a:r>
              <a:rPr lang="tr-TR" dirty="0" err="1" smtClean="0"/>
              <a:t>anakıtası</a:t>
            </a:r>
            <a:r>
              <a:rPr lang="tr-TR" dirty="0" smtClean="0"/>
              <a:t> ve eklemlendiği </a:t>
            </a:r>
            <a:r>
              <a:rPr lang="tr-TR" b="1" dirty="0" err="1" smtClean="0"/>
              <a:t>Afrasya</a:t>
            </a:r>
            <a:r>
              <a:rPr lang="tr-TR" dirty="0" smtClean="0"/>
              <a:t> kıtası (Kuzey Afrika) bütünlüğüdür. </a:t>
            </a:r>
            <a:endParaRPr lang="tr-TR" dirty="0" smtClean="0"/>
          </a:p>
          <a:p>
            <a:pPr marL="0" indent="0">
              <a:buNone/>
            </a:pPr>
            <a:endParaRPr lang="tr-TR" dirty="0"/>
          </a:p>
          <a:p>
            <a:pPr marL="0" indent="0" algn="ctr">
              <a:buNone/>
            </a:pPr>
            <a:r>
              <a:rPr lang="tr-TR" b="1" dirty="0" smtClean="0">
                <a:solidFill>
                  <a:srgbClr val="C00000"/>
                </a:solidFill>
              </a:rPr>
              <a:t>Görüldüğü </a:t>
            </a:r>
            <a:r>
              <a:rPr lang="tr-TR" b="1" dirty="0" smtClean="0">
                <a:solidFill>
                  <a:srgbClr val="C00000"/>
                </a:solidFill>
              </a:rPr>
              <a:t>üzere kıtaların </a:t>
            </a:r>
            <a:r>
              <a:rPr lang="tr-TR" b="1" dirty="0" smtClean="0">
                <a:solidFill>
                  <a:srgbClr val="C00000"/>
                </a:solidFill>
              </a:rPr>
              <a:t>birliğidir; </a:t>
            </a:r>
            <a:r>
              <a:rPr lang="tr-TR" b="1" dirty="0" smtClean="0">
                <a:solidFill>
                  <a:srgbClr val="C00000"/>
                </a:solidFill>
              </a:rPr>
              <a:t>Türkler ile mevzuubahis olan. </a:t>
            </a:r>
          </a:p>
          <a:p>
            <a:pPr marL="0" indent="0">
              <a:buNone/>
            </a:pPr>
            <a:endParaRPr lang="tr-TR" dirty="0" smtClean="0"/>
          </a:p>
          <a:p>
            <a:pPr marL="0" indent="0">
              <a:buNone/>
            </a:pPr>
            <a:r>
              <a:rPr lang="tr-TR" b="1" dirty="0" smtClean="0">
                <a:solidFill>
                  <a:srgbClr val="C00000"/>
                </a:solidFill>
              </a:rPr>
              <a:t>Ata Türkler </a:t>
            </a:r>
            <a:r>
              <a:rPr lang="tr-TR" dirty="0" smtClean="0"/>
              <a:t>kuzey, güney, doğu, batı; pusulanın tüm yönlerinde </a:t>
            </a:r>
            <a:r>
              <a:rPr lang="tr-TR" dirty="0" smtClean="0"/>
              <a:t>var olarak</a:t>
            </a:r>
            <a:r>
              <a:rPr lang="tr-TR" dirty="0" smtClean="0"/>
              <a:t>, insanlık camiasını, </a:t>
            </a:r>
            <a:r>
              <a:rPr lang="tr-TR" b="1" dirty="0" smtClean="0"/>
              <a:t>«Güneş Bayrak, Gök </a:t>
            </a:r>
            <a:r>
              <a:rPr lang="tr-TR" b="1" dirty="0" err="1" smtClean="0"/>
              <a:t>Çadır»ında</a:t>
            </a:r>
            <a:r>
              <a:rPr lang="tr-TR" b="1" dirty="0" smtClean="0"/>
              <a:t> </a:t>
            </a:r>
            <a:r>
              <a:rPr lang="tr-TR" dirty="0" smtClean="0"/>
              <a:t>birleştirmişlerdir.   </a:t>
            </a:r>
          </a:p>
          <a:p>
            <a:pPr marL="0" indent="0" algn="ctr">
              <a:buNone/>
            </a:pPr>
            <a:r>
              <a:rPr lang="tr-TR" dirty="0" smtClean="0"/>
              <a:t>***************</a:t>
            </a:r>
          </a:p>
          <a:p>
            <a:pPr marL="0" indent="0" algn="ctr">
              <a:buNone/>
            </a:pPr>
            <a:r>
              <a:rPr lang="tr-TR" b="1" dirty="0"/>
              <a:t>Türk sadece bir milletin adı değil,</a:t>
            </a:r>
          </a:p>
          <a:p>
            <a:pPr marL="0" indent="0" algn="ctr">
              <a:buNone/>
            </a:pPr>
            <a:r>
              <a:rPr lang="tr-TR" b="1" dirty="0"/>
              <a:t>Türk bütün adamların birliğidir.</a:t>
            </a:r>
          </a:p>
          <a:p>
            <a:pPr marL="0" indent="0" algn="ctr">
              <a:buNone/>
            </a:pPr>
            <a:r>
              <a:rPr lang="tr-TR" dirty="0" smtClean="0"/>
              <a:t>Atatürk, Oğuz Oğulları Şiiri</a:t>
            </a:r>
          </a:p>
          <a:p>
            <a:pPr marL="0" indent="0" algn="ctr">
              <a:buNone/>
            </a:pPr>
            <a:r>
              <a:rPr lang="tr-TR" dirty="0" smtClean="0"/>
              <a:t>****************</a:t>
            </a: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000515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5797817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1956789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06090"/>
          </a:xfrm>
        </p:spPr>
        <p:txBody>
          <a:bodyPr>
            <a:normAutofit fontScale="90000"/>
          </a:bodyPr>
          <a:lstStyle/>
          <a:p>
            <a:r>
              <a:rPr lang="tr-TR" dirty="0">
                <a:solidFill>
                  <a:srgbClr val="C00000"/>
                </a:solidFill>
              </a:rPr>
              <a:t>Büyük Asya ve Küçük Asya (Anadolu)</a:t>
            </a:r>
          </a:p>
        </p:txBody>
      </p:sp>
      <p:sp>
        <p:nvSpPr>
          <p:cNvPr id="3" name="İçerik Yer Tutucusu 2"/>
          <p:cNvSpPr>
            <a:spLocks noGrp="1"/>
          </p:cNvSpPr>
          <p:nvPr>
            <p:ph idx="1"/>
          </p:nvPr>
        </p:nvSpPr>
        <p:spPr>
          <a:xfrm>
            <a:off x="467544" y="1268760"/>
            <a:ext cx="8507288" cy="5040560"/>
          </a:xfrm>
        </p:spPr>
        <p:txBody>
          <a:bodyPr>
            <a:normAutofit/>
          </a:bodyPr>
          <a:lstStyle/>
          <a:p>
            <a:pPr marL="0" indent="0">
              <a:buNone/>
            </a:pPr>
            <a:r>
              <a:rPr lang="tr-TR" b="1" dirty="0" smtClean="0"/>
              <a:t>«Türk </a:t>
            </a:r>
            <a:r>
              <a:rPr lang="tr-TR" b="1" dirty="0"/>
              <a:t>ve </a:t>
            </a:r>
            <a:r>
              <a:rPr lang="tr-TR" b="1" dirty="0" smtClean="0"/>
              <a:t>Deniz» </a:t>
            </a:r>
            <a:r>
              <a:rPr lang="tr-TR" dirty="0"/>
              <a:t>başlıklı bu konferansta sizlere </a:t>
            </a:r>
            <a:r>
              <a:rPr lang="tr-TR" b="1" dirty="0" smtClean="0"/>
              <a:t>zamanın</a:t>
            </a:r>
            <a:r>
              <a:rPr lang="tr-TR" dirty="0" smtClean="0"/>
              <a:t> </a:t>
            </a:r>
            <a:r>
              <a:rPr lang="tr-TR" dirty="0"/>
              <a:t>derin tünellerine girip çıkarak </a:t>
            </a:r>
            <a:r>
              <a:rPr lang="tr-TR" dirty="0" smtClean="0"/>
              <a:t>Avrasya-Turan ana kıtasının, Büyük </a:t>
            </a:r>
            <a:r>
              <a:rPr lang="tr-TR" dirty="0"/>
              <a:t>Asya ve Küçük Asya (Anadolu) </a:t>
            </a:r>
            <a:r>
              <a:rPr lang="tr-TR" b="1" dirty="0"/>
              <a:t>zeminlerindeki </a:t>
            </a:r>
            <a:r>
              <a:rPr lang="tr-TR" dirty="0"/>
              <a:t>denizler </a:t>
            </a:r>
            <a:r>
              <a:rPr lang="tr-TR" dirty="0" smtClean="0"/>
              <a:t>ve nehirler enginliğinde </a:t>
            </a:r>
            <a:r>
              <a:rPr lang="tr-TR" dirty="0"/>
              <a:t>saklı kalmış gerçekleri dile getirerek birlikte bir </a:t>
            </a:r>
            <a:r>
              <a:rPr lang="tr-TR" b="1" dirty="0"/>
              <a:t>zihin yolculuğuna </a:t>
            </a:r>
            <a:r>
              <a:rPr lang="tr-TR" dirty="0"/>
              <a:t>çıkacağız.</a:t>
            </a:r>
          </a:p>
          <a:p>
            <a:pPr marL="0" indent="0">
              <a:buNone/>
            </a:pPr>
            <a:endParaRPr lang="tr-TR" dirty="0" smtClean="0"/>
          </a:p>
          <a:p>
            <a:pPr marL="0" indent="0" algn="ctr">
              <a:buNone/>
            </a:pPr>
            <a:r>
              <a:rPr lang="tr-TR" b="1" dirty="0" smtClean="0">
                <a:solidFill>
                  <a:srgbClr val="C00000"/>
                </a:solidFill>
              </a:rPr>
              <a:t>     </a:t>
            </a:r>
          </a:p>
          <a:p>
            <a:pPr marL="0" indent="0" algn="ctr">
              <a:buNone/>
            </a:pPr>
            <a:r>
              <a:rPr lang="tr-TR" sz="4400" b="1" dirty="0" smtClean="0">
                <a:solidFill>
                  <a:srgbClr val="0070C0"/>
                </a:solidFill>
              </a:rPr>
              <a:t>Vira </a:t>
            </a:r>
            <a:r>
              <a:rPr lang="tr-TR" sz="4400" b="1" dirty="0" err="1" smtClean="0">
                <a:solidFill>
                  <a:srgbClr val="0070C0"/>
                </a:solidFill>
              </a:rPr>
              <a:t>Vira</a:t>
            </a:r>
            <a:r>
              <a:rPr lang="tr-TR" sz="4400" b="1" dirty="0" smtClean="0">
                <a:solidFill>
                  <a:srgbClr val="0070C0"/>
                </a:solidFill>
              </a:rPr>
              <a:t> derinlere, </a:t>
            </a:r>
            <a:r>
              <a:rPr lang="tr-TR" sz="4400" b="1" dirty="0">
                <a:solidFill>
                  <a:srgbClr val="0070C0"/>
                </a:solidFill>
              </a:rPr>
              <a:t>yeni </a:t>
            </a:r>
            <a:r>
              <a:rPr lang="tr-TR" sz="4400" b="1" dirty="0" smtClean="0">
                <a:solidFill>
                  <a:srgbClr val="0070C0"/>
                </a:solidFill>
              </a:rPr>
              <a:t>ufuklara!!</a:t>
            </a:r>
            <a:endParaRPr lang="tr-TR" sz="4400" b="1" dirty="0">
              <a:solidFill>
                <a:srgbClr val="0070C0"/>
              </a:solidFill>
            </a:endParaRPr>
          </a:p>
          <a:p>
            <a:endParaRPr lang="tr-TR" dirty="0"/>
          </a:p>
          <a:p>
            <a:endParaRPr lang="tr-TR" dirty="0"/>
          </a:p>
          <a:p>
            <a:endParaRPr lang="tr-TR" dirty="0"/>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5705681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548680"/>
          </a:xfrm>
        </p:spPr>
        <p:txBody>
          <a:bodyPr>
            <a:normAutofit fontScale="90000"/>
          </a:bodyPr>
          <a:lstStyle/>
          <a:p>
            <a:r>
              <a:rPr lang="tr-TR" dirty="0" smtClean="0">
                <a:solidFill>
                  <a:srgbClr val="C00000"/>
                </a:solidFill>
              </a:rPr>
              <a:t>Teorik Model: Kavramlar</a:t>
            </a:r>
            <a:endParaRPr lang="tr-TR" dirty="0">
              <a:solidFill>
                <a:srgbClr val="C00000"/>
              </a:solidFill>
            </a:endParaRPr>
          </a:p>
        </p:txBody>
      </p:sp>
      <p:sp>
        <p:nvSpPr>
          <p:cNvPr id="3" name="İçerik Yer Tutucusu 2"/>
          <p:cNvSpPr>
            <a:spLocks noGrp="1"/>
          </p:cNvSpPr>
          <p:nvPr>
            <p:ph idx="1"/>
          </p:nvPr>
        </p:nvSpPr>
        <p:spPr>
          <a:xfrm>
            <a:off x="107504" y="620688"/>
            <a:ext cx="9217024" cy="6048672"/>
          </a:xfrm>
        </p:spPr>
        <p:txBody>
          <a:bodyPr>
            <a:noAutofit/>
          </a:bodyPr>
          <a:lstStyle/>
          <a:p>
            <a:pPr marL="0" indent="0">
              <a:buNone/>
            </a:pPr>
            <a:r>
              <a:rPr lang="tr-TR" sz="2000" dirty="0" smtClean="0"/>
              <a:t>Türk </a:t>
            </a:r>
            <a:r>
              <a:rPr lang="tr-TR" sz="2000" dirty="0"/>
              <a:t>ve Deniz </a:t>
            </a:r>
            <a:r>
              <a:rPr lang="tr-TR" sz="2000" dirty="0" smtClean="0"/>
              <a:t>kavramları, </a:t>
            </a:r>
            <a:r>
              <a:rPr lang="tr-TR" sz="2000" b="1" dirty="0"/>
              <a:t>Zaman. Zemin. Zihin değişkenleri </a:t>
            </a:r>
            <a:r>
              <a:rPr lang="tr-TR" sz="2000" dirty="0"/>
              <a:t>çerçevesinde 3 boyutlu olarak incelenmelidir</a:t>
            </a:r>
            <a:r>
              <a:rPr lang="tr-TR" sz="2000" dirty="0" smtClean="0"/>
              <a:t>.</a:t>
            </a:r>
          </a:p>
          <a:p>
            <a:pPr marL="0" indent="0">
              <a:buNone/>
            </a:pPr>
            <a:endParaRPr lang="tr-TR" sz="2000" dirty="0"/>
          </a:p>
          <a:p>
            <a:pPr marL="0" indent="0">
              <a:buNone/>
            </a:pPr>
            <a:r>
              <a:rPr lang="tr-TR" sz="2000" b="1" dirty="0" smtClean="0"/>
              <a:t>Türk </a:t>
            </a:r>
            <a:r>
              <a:rPr lang="tr-TR" sz="2000" b="1" dirty="0"/>
              <a:t>Kavramı:</a:t>
            </a:r>
          </a:p>
          <a:p>
            <a:r>
              <a:rPr lang="tr-TR" sz="2000" dirty="0" smtClean="0"/>
              <a:t>Türk </a:t>
            </a:r>
            <a:r>
              <a:rPr lang="tr-TR" sz="2000" dirty="0"/>
              <a:t>kavramına okyanuslarla (Atlantik, </a:t>
            </a:r>
            <a:r>
              <a:rPr lang="tr-TR" sz="2000" b="1" dirty="0">
                <a:solidFill>
                  <a:srgbClr val="00B050"/>
                </a:solidFill>
              </a:rPr>
              <a:t>Arktik</a:t>
            </a:r>
            <a:r>
              <a:rPr lang="tr-TR" sz="2000" dirty="0"/>
              <a:t>, Pasifik, </a:t>
            </a:r>
            <a:r>
              <a:rPr lang="tr-TR" sz="2000" dirty="0" err="1"/>
              <a:t>Hind</a:t>
            </a:r>
            <a:r>
              <a:rPr lang="tr-TR" sz="2000" dirty="0"/>
              <a:t>) çevrelenmiş Avrasya </a:t>
            </a:r>
            <a:r>
              <a:rPr lang="tr-TR" sz="2000" dirty="0" err="1"/>
              <a:t>anakıtası</a:t>
            </a:r>
            <a:r>
              <a:rPr lang="tr-TR" sz="2000" dirty="0"/>
              <a:t> ölçeğinde yaklaşım sağlanarak, kıta zeminlerindeki </a:t>
            </a:r>
            <a:r>
              <a:rPr lang="tr-TR" sz="2000" dirty="0" err="1"/>
              <a:t>Ural&amp;Altay</a:t>
            </a:r>
            <a:r>
              <a:rPr lang="tr-TR" sz="2000" dirty="0"/>
              <a:t> </a:t>
            </a:r>
            <a:r>
              <a:rPr lang="tr-TR" sz="2000" dirty="0" err="1"/>
              <a:t>dildaşlığı</a:t>
            </a:r>
            <a:r>
              <a:rPr lang="tr-TR" sz="2000" dirty="0"/>
              <a:t> boyutunda Turan halklarına (Fin, Macar, Koreli, Japon, Tamil, </a:t>
            </a:r>
            <a:r>
              <a:rPr lang="tr-TR" sz="2000" dirty="0" err="1"/>
              <a:t>Dravit</a:t>
            </a:r>
            <a:r>
              <a:rPr lang="tr-TR" sz="2000" dirty="0"/>
              <a:t> vb.) açılım sağlanmalıdır. </a:t>
            </a:r>
          </a:p>
          <a:p>
            <a:r>
              <a:rPr lang="tr-TR" sz="2000" dirty="0"/>
              <a:t>Atatürk Tarih Tezi kuvvetli bir şekilde gündem haline getirilerek Ön Türkler ve tarihsel Türk toplulukları ( Sümerler, Sakalar-İskitler, Hunlar, </a:t>
            </a:r>
            <a:r>
              <a:rPr lang="tr-TR" sz="2000" dirty="0" err="1"/>
              <a:t>Kimmerler</a:t>
            </a:r>
            <a:r>
              <a:rPr lang="tr-TR" sz="2000" dirty="0"/>
              <a:t>, Peçenekler, Kumanlar, Kıpçaklar, </a:t>
            </a:r>
            <a:r>
              <a:rPr lang="tr-TR" sz="2000" dirty="0" err="1"/>
              <a:t>Kimekler</a:t>
            </a:r>
            <a:r>
              <a:rPr lang="tr-TR" sz="2000" dirty="0"/>
              <a:t> vb.) da özellikle deniz kavramı ile olan bağlantıları açısından incelenmelidirler.</a:t>
            </a:r>
            <a:br>
              <a:rPr lang="tr-TR" sz="2000" dirty="0"/>
            </a:br>
            <a:endParaRPr lang="tr-TR" sz="2000" dirty="0" smtClean="0"/>
          </a:p>
          <a:p>
            <a:pPr marL="0" indent="0">
              <a:buNone/>
            </a:pPr>
            <a:r>
              <a:rPr lang="tr-TR" sz="2000" b="1" dirty="0" smtClean="0"/>
              <a:t>Deniz Kavramı:</a:t>
            </a:r>
          </a:p>
          <a:p>
            <a:r>
              <a:rPr lang="tr-TR" sz="2000" dirty="0" smtClean="0"/>
              <a:t>Deniz </a:t>
            </a:r>
            <a:r>
              <a:rPr lang="tr-TR" sz="2000" dirty="0"/>
              <a:t>kavramına da geniş bir açıdan yaklaşılarak denizleri besleyen sular, nehirler, göller, kanallar </a:t>
            </a:r>
            <a:r>
              <a:rPr lang="tr-TR" sz="2000" dirty="0" err="1"/>
              <a:t>vb</a:t>
            </a:r>
            <a:r>
              <a:rPr lang="tr-TR" sz="2000" dirty="0"/>
              <a:t> kaynaklar da değerlendirme kapsamına alınmalıdır</a:t>
            </a:r>
            <a:r>
              <a:rPr lang="tr-TR" sz="2000" dirty="0" smtClean="0"/>
              <a:t>.</a:t>
            </a:r>
          </a:p>
          <a:p>
            <a:pPr marL="0" indent="0">
              <a:buNone/>
            </a:pPr>
            <a:r>
              <a:rPr lang="tr-TR" sz="2000" dirty="0">
                <a:hlinkClick r:id="rId2"/>
              </a:rPr>
              <a:t>https://www.booksonturkey.com/wp-content/uploads/2024/10/a675a5a4-04f6-4371-ab69-9b47fb5d5a93.mp4</a:t>
            </a:r>
            <a:endParaRPr lang="tr-TR" sz="2000" dirty="0"/>
          </a:p>
          <a:p>
            <a:endParaRPr lang="tr-TR" sz="2000" dirty="0"/>
          </a:p>
          <a:p>
            <a:pPr marL="0" indent="0">
              <a:buNone/>
            </a:pPr>
            <a:r>
              <a:rPr lang="tr-TR" sz="2000" dirty="0"/>
              <a:t/>
            </a:r>
            <a:br>
              <a:rPr lang="tr-TR" sz="2000" dirty="0"/>
            </a:br>
            <a:endParaRPr lang="tr-TR" sz="20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01594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8098"/>
          </a:xfrm>
        </p:spPr>
        <p:txBody>
          <a:bodyPr/>
          <a:lstStyle/>
          <a:p>
            <a:r>
              <a:rPr lang="tr-TR" dirty="0" smtClean="0">
                <a:solidFill>
                  <a:srgbClr val="C00000"/>
                </a:solidFill>
              </a:rPr>
              <a:t>Denizler ve </a:t>
            </a:r>
            <a:r>
              <a:rPr lang="tr-TR" dirty="0" err="1" smtClean="0">
                <a:solidFill>
                  <a:srgbClr val="C00000"/>
                </a:solidFill>
              </a:rPr>
              <a:t>Türk&amp;Turan</a:t>
            </a:r>
            <a:r>
              <a:rPr lang="tr-TR" dirty="0" smtClean="0">
                <a:solidFill>
                  <a:srgbClr val="C00000"/>
                </a:solidFill>
              </a:rPr>
              <a:t> Halkları</a:t>
            </a:r>
            <a:endParaRPr lang="tr-TR" dirty="0">
              <a:solidFill>
                <a:srgbClr val="C00000"/>
              </a:solidFill>
            </a:endParaRPr>
          </a:p>
        </p:txBody>
      </p:sp>
      <p:sp>
        <p:nvSpPr>
          <p:cNvPr id="3" name="İçerik Yer Tutucusu 2"/>
          <p:cNvSpPr>
            <a:spLocks noGrp="1"/>
          </p:cNvSpPr>
          <p:nvPr>
            <p:ph idx="1"/>
          </p:nvPr>
        </p:nvSpPr>
        <p:spPr>
          <a:xfrm>
            <a:off x="457200" y="1124744"/>
            <a:ext cx="8229600" cy="5472608"/>
          </a:xfrm>
        </p:spPr>
        <p:txBody>
          <a:bodyPr>
            <a:normAutofit lnSpcReduction="10000"/>
          </a:bodyPr>
          <a:lstStyle/>
          <a:p>
            <a:r>
              <a:rPr lang="tr-TR" dirty="0"/>
              <a:t>Pasifik kıyılarında </a:t>
            </a:r>
            <a:r>
              <a:rPr lang="tr-TR" dirty="0" smtClean="0"/>
              <a:t>Hunlar</a:t>
            </a:r>
          </a:p>
          <a:p>
            <a:r>
              <a:rPr lang="tr-TR" dirty="0" smtClean="0"/>
              <a:t>Hazar </a:t>
            </a:r>
            <a:r>
              <a:rPr lang="tr-TR" dirty="0"/>
              <a:t>kıyılarında Göktürkler, Hazarlar, Sakalar, Avarlar, </a:t>
            </a:r>
            <a:r>
              <a:rPr lang="tr-TR" dirty="0" smtClean="0"/>
              <a:t>Peçenekler, Türkmenler</a:t>
            </a:r>
            <a:endParaRPr lang="tr-TR" dirty="0"/>
          </a:p>
          <a:p>
            <a:r>
              <a:rPr lang="tr-TR" dirty="0"/>
              <a:t>Karadeniz kıyılarında </a:t>
            </a:r>
            <a:r>
              <a:rPr lang="tr-TR" dirty="0" smtClean="0"/>
              <a:t>Sakalar, </a:t>
            </a:r>
            <a:r>
              <a:rPr lang="tr-TR" dirty="0"/>
              <a:t>Hazarlar</a:t>
            </a:r>
          </a:p>
          <a:p>
            <a:r>
              <a:rPr lang="tr-TR" b="1" dirty="0">
                <a:solidFill>
                  <a:srgbClr val="00B050"/>
                </a:solidFill>
              </a:rPr>
              <a:t>Arktik</a:t>
            </a:r>
            <a:r>
              <a:rPr lang="tr-TR" dirty="0"/>
              <a:t> Okyanusu kıyılarında Sakalar, </a:t>
            </a:r>
            <a:r>
              <a:rPr lang="tr-TR" dirty="0" err="1"/>
              <a:t>Dolganlar</a:t>
            </a:r>
            <a:endParaRPr lang="tr-TR" dirty="0"/>
          </a:p>
          <a:p>
            <a:r>
              <a:rPr lang="tr-TR" dirty="0" err="1"/>
              <a:t>Hind</a:t>
            </a:r>
            <a:r>
              <a:rPr lang="tr-TR" dirty="0"/>
              <a:t> Okyanusu kıyılarında </a:t>
            </a:r>
            <a:r>
              <a:rPr lang="tr-TR" dirty="0" err="1"/>
              <a:t>Akhunlar</a:t>
            </a:r>
            <a:r>
              <a:rPr lang="tr-TR" dirty="0"/>
              <a:t>, Tamiller</a:t>
            </a:r>
          </a:p>
          <a:p>
            <a:r>
              <a:rPr lang="tr-TR" dirty="0"/>
              <a:t>Akdeniz kıyılarında </a:t>
            </a:r>
            <a:r>
              <a:rPr lang="tr-TR" dirty="0" err="1"/>
              <a:t>Tolunoğulları</a:t>
            </a:r>
            <a:r>
              <a:rPr lang="tr-TR" dirty="0"/>
              <a:t>, Kuloğulları, Levendler </a:t>
            </a:r>
          </a:p>
          <a:p>
            <a:r>
              <a:rPr lang="tr-TR" dirty="0"/>
              <a:t>Kızıldeniz kıyılarında </a:t>
            </a:r>
            <a:r>
              <a:rPr lang="tr-TR" dirty="0" smtClean="0"/>
              <a:t>Memlukler</a:t>
            </a:r>
            <a:r>
              <a:rPr lang="tr-TR" dirty="0"/>
              <a:t>, </a:t>
            </a:r>
            <a:r>
              <a:rPr lang="tr-TR" dirty="0" smtClean="0"/>
              <a:t>Kölemenler</a:t>
            </a:r>
          </a:p>
          <a:p>
            <a:r>
              <a:rPr lang="tr-TR" dirty="0" smtClean="0"/>
              <a:t>Basra Körfezi kıyılarında </a:t>
            </a:r>
            <a:r>
              <a:rPr lang="tr-TR" dirty="0" err="1" smtClean="0"/>
              <a:t>Kaşkaylar</a:t>
            </a:r>
            <a:r>
              <a:rPr lang="tr-TR" dirty="0" smtClean="0"/>
              <a:t> </a:t>
            </a:r>
            <a:r>
              <a:rPr lang="tr-TR" dirty="0"/>
              <a:t>(İran)</a:t>
            </a:r>
            <a:endParaRPr lang="tr-TR" dirty="0" smtClean="0"/>
          </a:p>
          <a:p>
            <a:endParaRPr lang="tr-TR" dirty="0"/>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4120893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346050"/>
          </a:xfrm>
        </p:spPr>
        <p:txBody>
          <a:bodyPr>
            <a:noAutofit/>
          </a:bodyPr>
          <a:lstStyle/>
          <a:p>
            <a:r>
              <a:rPr lang="tr-TR" sz="5400" b="1" dirty="0">
                <a:solidFill>
                  <a:srgbClr val="C00000"/>
                </a:solidFill>
              </a:rPr>
              <a:t>Teorik Model: </a:t>
            </a:r>
            <a:r>
              <a:rPr lang="tr-TR" sz="5400" b="1" dirty="0" smtClean="0">
                <a:solidFill>
                  <a:srgbClr val="C00000"/>
                </a:solidFill>
              </a:rPr>
              <a:t>Zemin </a:t>
            </a:r>
            <a:r>
              <a:rPr lang="tr-TR" sz="5400" b="1" dirty="0">
                <a:solidFill>
                  <a:srgbClr val="C00000"/>
                </a:solidFill>
              </a:rPr>
              <a:t>Boyutu</a:t>
            </a:r>
            <a:endParaRPr lang="tr-TR" sz="5400" b="1" dirty="0"/>
          </a:p>
        </p:txBody>
      </p:sp>
      <p:sp>
        <p:nvSpPr>
          <p:cNvPr id="3" name="İçerik Yer Tutucusu 2"/>
          <p:cNvSpPr>
            <a:spLocks noGrp="1"/>
          </p:cNvSpPr>
          <p:nvPr>
            <p:ph idx="1"/>
          </p:nvPr>
        </p:nvSpPr>
        <p:spPr>
          <a:xfrm>
            <a:off x="323528" y="764704"/>
            <a:ext cx="8712968" cy="5976664"/>
          </a:xfrm>
        </p:spPr>
        <p:txBody>
          <a:bodyPr>
            <a:noAutofit/>
          </a:bodyPr>
          <a:lstStyle/>
          <a:p>
            <a:r>
              <a:rPr lang="tr-TR" sz="2000" b="1" dirty="0" smtClean="0"/>
              <a:t>Türkistan</a:t>
            </a:r>
            <a:r>
              <a:rPr lang="tr-TR" sz="2000" dirty="0" smtClean="0"/>
              <a:t> </a:t>
            </a:r>
            <a:r>
              <a:rPr lang="tr-TR" sz="2000" dirty="0"/>
              <a:t>Orta Asya ve </a:t>
            </a:r>
            <a:r>
              <a:rPr lang="tr-TR" sz="2000" b="1" dirty="0"/>
              <a:t>Türkiye</a:t>
            </a:r>
            <a:r>
              <a:rPr lang="tr-TR" sz="2000" dirty="0"/>
              <a:t> Küçük Asya </a:t>
            </a:r>
            <a:r>
              <a:rPr lang="tr-TR" sz="2000" dirty="0" smtClean="0"/>
              <a:t>coğrafyaları Çin </a:t>
            </a:r>
            <a:r>
              <a:rPr lang="tr-TR" sz="2000" dirty="0"/>
              <a:t>ve Avrupa’yı birbirine bağlayan dünyanın en kilit </a:t>
            </a:r>
            <a:r>
              <a:rPr lang="tr-TR" sz="2000" dirty="0" smtClean="0"/>
              <a:t>coğrafyalarıdır</a:t>
            </a:r>
            <a:r>
              <a:rPr lang="tr-TR" sz="2000" dirty="0"/>
              <a:t>. İpekyolu ile birlikte karadan </a:t>
            </a:r>
            <a:r>
              <a:rPr lang="tr-TR" sz="2000" dirty="0" smtClean="0"/>
              <a:t>Milat’tan Önceki </a:t>
            </a:r>
            <a:r>
              <a:rPr lang="tr-TR" sz="2000" dirty="0"/>
              <a:t>asırlardan itibaren kıtalar </a:t>
            </a:r>
            <a:r>
              <a:rPr lang="tr-TR" sz="2000" b="1" dirty="0" smtClean="0"/>
              <a:t>Türkistan</a:t>
            </a:r>
            <a:r>
              <a:rPr lang="tr-TR" sz="2000" dirty="0" smtClean="0"/>
              <a:t> </a:t>
            </a:r>
            <a:r>
              <a:rPr lang="tr-TR" sz="2000" dirty="0"/>
              <a:t>ve </a:t>
            </a:r>
            <a:r>
              <a:rPr lang="tr-TR" sz="2000" b="1" dirty="0"/>
              <a:t>Türkiye</a:t>
            </a:r>
            <a:r>
              <a:rPr lang="tr-TR" sz="2000" dirty="0"/>
              <a:t> üzerinden birbirlerine bağlanmışlardır</a:t>
            </a:r>
          </a:p>
          <a:p>
            <a:r>
              <a:rPr lang="tr-TR" sz="2000" b="1" dirty="0"/>
              <a:t>Batılı güçler (kilise, istihbarat kurumları, düşünürler) özellikle 19.yüzyıl son çeyreğinde yoğunlaşan propaganda faaliyetleri ile Türkleri Avrupa ve Anadolu topraklarından Asya’nın içlerine geri göndermek maksatlı olarak barbar bir imajı algı operasyonları çerçevesinde çizerek bozkır merkezli bir fotoğraf ortaya çıkarmışlardır.</a:t>
            </a:r>
            <a:endParaRPr lang="tr-TR" sz="2000" dirty="0"/>
          </a:p>
          <a:p>
            <a:r>
              <a:rPr lang="tr-TR" sz="2000" b="1" dirty="0"/>
              <a:t>Ve Beş Deniz bölgesinde ve Asya’nın nehirlerinde, göllerinde, yerüstü ve yeraltı su kanallarında, denizlerinde ince ince işlediğimiz denizcilik medeniyetimizi görmezden gelerek üstünü kapatmışlardır. </a:t>
            </a:r>
            <a:endParaRPr lang="tr-TR" sz="2000" dirty="0"/>
          </a:p>
          <a:p>
            <a:r>
              <a:rPr lang="tr-TR" sz="2000" b="1" dirty="0"/>
              <a:t>Avrupa’nın Türk imajı denize sırtını dönmüş bozkırlı barbarlardır.</a:t>
            </a:r>
            <a:endParaRPr lang="tr-TR" sz="2000" dirty="0"/>
          </a:p>
          <a:p>
            <a:r>
              <a:rPr lang="tr-TR" sz="2000" dirty="0" err="1"/>
              <a:t>Emperyaller</a:t>
            </a:r>
            <a:r>
              <a:rPr lang="tr-TR" sz="2000" dirty="0"/>
              <a:t> hegemonyalarını denizlerde gezdirdikleri savaş gemileri, denizaltılar, uçak gemileri üzerinden </a:t>
            </a:r>
            <a:r>
              <a:rPr lang="tr-TR" sz="2000" dirty="0" smtClean="0"/>
              <a:t>sağlar </a:t>
            </a:r>
            <a:r>
              <a:rPr lang="tr-TR" sz="2000" dirty="0"/>
              <a:t>iken bunun yanı sıra Avrasya güçlerinin de (Rusya </a:t>
            </a:r>
            <a:r>
              <a:rPr lang="tr-TR" sz="2000" dirty="0" smtClean="0"/>
              <a:t>Çin </a:t>
            </a:r>
            <a:r>
              <a:rPr lang="tr-TR" sz="2000" dirty="0"/>
              <a:t>Türkiye </a:t>
            </a:r>
            <a:r>
              <a:rPr lang="tr-TR" sz="2000" dirty="0" err="1" smtClean="0"/>
              <a:t>vb</a:t>
            </a:r>
            <a:r>
              <a:rPr lang="tr-TR" sz="2000" dirty="0" smtClean="0"/>
              <a:t>) </a:t>
            </a:r>
            <a:r>
              <a:rPr lang="tr-TR" sz="2000" dirty="0"/>
              <a:t>denizlere çıkışlarını engellemek, bu ülkeleri denizlerden (</a:t>
            </a:r>
            <a:r>
              <a:rPr lang="tr-TR" sz="2000" dirty="0" smtClean="0"/>
              <a:t>Karadeniz, Akdeniz, </a:t>
            </a:r>
            <a:r>
              <a:rPr lang="tr-TR" sz="2000" dirty="0"/>
              <a:t>Pasifik </a:t>
            </a:r>
            <a:r>
              <a:rPr lang="tr-TR" sz="2000" dirty="0" smtClean="0"/>
              <a:t>Okyanusu, </a:t>
            </a:r>
            <a:r>
              <a:rPr lang="tr-TR" sz="2000" dirty="0"/>
              <a:t>Atlantik Okyanusu) çevrelemek </a:t>
            </a:r>
            <a:r>
              <a:rPr lang="tr-TR" sz="2000" b="1" dirty="0" smtClean="0">
                <a:solidFill>
                  <a:srgbClr val="C00000"/>
                </a:solidFill>
              </a:rPr>
              <a:t>strateji</a:t>
            </a:r>
            <a:r>
              <a:rPr lang="tr-TR" sz="2000" dirty="0" smtClean="0"/>
              <a:t> </a:t>
            </a:r>
            <a:r>
              <a:rPr lang="tr-TR" sz="2000" dirty="0"/>
              <a:t>de </a:t>
            </a:r>
            <a:r>
              <a:rPr lang="tr-TR" sz="2000" dirty="0" smtClean="0"/>
              <a:t>eşzamanlı olarak uygulamaktadırlar.</a:t>
            </a:r>
            <a:r>
              <a:rPr lang="tr-TR" sz="2000" dirty="0"/>
              <a:t/>
            </a:r>
            <a:br>
              <a:rPr lang="tr-TR" sz="2000" dirty="0"/>
            </a:br>
            <a:endParaRPr lang="tr-TR" sz="20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3416387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99392"/>
            <a:ext cx="8229600" cy="720080"/>
          </a:xfrm>
        </p:spPr>
        <p:txBody>
          <a:bodyPr>
            <a:noAutofit/>
          </a:bodyPr>
          <a:lstStyle/>
          <a:p>
            <a:r>
              <a:rPr lang="tr-TR" sz="5400" b="1" dirty="0">
                <a:solidFill>
                  <a:srgbClr val="C00000"/>
                </a:solidFill>
              </a:rPr>
              <a:t>Teorik Model: </a:t>
            </a:r>
            <a:r>
              <a:rPr lang="tr-TR" sz="5400" b="1" dirty="0" smtClean="0">
                <a:solidFill>
                  <a:srgbClr val="C00000"/>
                </a:solidFill>
              </a:rPr>
              <a:t>Zihin </a:t>
            </a:r>
            <a:r>
              <a:rPr lang="tr-TR" sz="5400" b="1" dirty="0">
                <a:solidFill>
                  <a:srgbClr val="C00000"/>
                </a:solidFill>
              </a:rPr>
              <a:t>Boyutu</a:t>
            </a:r>
            <a:endParaRPr lang="tr-TR" sz="5400" b="1" dirty="0"/>
          </a:p>
        </p:txBody>
      </p:sp>
      <p:sp>
        <p:nvSpPr>
          <p:cNvPr id="3" name="İçerik Yer Tutucusu 2"/>
          <p:cNvSpPr>
            <a:spLocks noGrp="1"/>
          </p:cNvSpPr>
          <p:nvPr>
            <p:ph idx="1"/>
          </p:nvPr>
        </p:nvSpPr>
        <p:spPr>
          <a:xfrm>
            <a:off x="179512" y="548680"/>
            <a:ext cx="8856984" cy="6192688"/>
          </a:xfrm>
        </p:spPr>
        <p:txBody>
          <a:bodyPr>
            <a:normAutofit fontScale="77500" lnSpcReduction="20000"/>
          </a:bodyPr>
          <a:lstStyle/>
          <a:p>
            <a:pPr marL="0" indent="0" algn="ctr">
              <a:buNone/>
            </a:pPr>
            <a:endParaRPr lang="tr-TR" b="1" dirty="0" smtClean="0">
              <a:solidFill>
                <a:srgbClr val="C00000"/>
              </a:solidFill>
            </a:endParaRPr>
          </a:p>
          <a:p>
            <a:pPr marL="0" indent="0" algn="ctr">
              <a:buNone/>
            </a:pPr>
            <a:r>
              <a:rPr lang="tr-TR" b="1" dirty="0" smtClean="0">
                <a:solidFill>
                  <a:srgbClr val="C00000"/>
                </a:solidFill>
              </a:rPr>
              <a:t>Yeni Bilgiler ve Yeni Kavramlar gerek</a:t>
            </a:r>
          </a:p>
          <a:p>
            <a:endParaRPr lang="tr-TR" sz="2700" b="1" dirty="0" smtClean="0"/>
          </a:p>
          <a:p>
            <a:r>
              <a:rPr lang="tr-TR" sz="2700" b="1" dirty="0" smtClean="0"/>
              <a:t>Zaman</a:t>
            </a:r>
            <a:r>
              <a:rPr lang="tr-TR" sz="2700" dirty="0"/>
              <a:t> ve </a:t>
            </a:r>
            <a:r>
              <a:rPr lang="tr-TR" sz="2700" b="1" dirty="0"/>
              <a:t>Zemine</a:t>
            </a:r>
            <a:r>
              <a:rPr lang="tr-TR" sz="2700" dirty="0"/>
              <a:t> güçlü bir biçimde damgasını vurmuş olan Türk Denizciliği, </a:t>
            </a:r>
            <a:r>
              <a:rPr lang="tr-TR" sz="2700" b="1" dirty="0"/>
              <a:t>Zihinsel</a:t>
            </a:r>
            <a:r>
              <a:rPr lang="tr-TR" sz="2700" dirty="0"/>
              <a:t> açıdan ise aynı </a:t>
            </a:r>
            <a:r>
              <a:rPr lang="tr-TR" sz="2700" dirty="0" smtClean="0"/>
              <a:t>güçlü </a:t>
            </a:r>
            <a:r>
              <a:rPr lang="tr-TR" sz="2700" dirty="0"/>
              <a:t>çizgisini sürdürememektedir. </a:t>
            </a:r>
          </a:p>
          <a:p>
            <a:r>
              <a:rPr lang="tr-TR" sz="2700" dirty="0"/>
              <a:t>Yepyeni bakış açılarını gündeme alarak sabit fikir ve ezberleri aşmak ciddi </a:t>
            </a:r>
            <a:r>
              <a:rPr lang="tr-TR" sz="2700" b="1" dirty="0"/>
              <a:t>zihinsel mesai </a:t>
            </a:r>
            <a:r>
              <a:rPr lang="tr-TR" sz="2700" dirty="0"/>
              <a:t>ve </a:t>
            </a:r>
            <a:r>
              <a:rPr lang="tr-TR" sz="2700" b="1" dirty="0"/>
              <a:t>düşünce gücünü </a:t>
            </a:r>
            <a:r>
              <a:rPr lang="tr-TR" sz="2700" dirty="0"/>
              <a:t>gerekli kılmaktadır. </a:t>
            </a:r>
          </a:p>
          <a:p>
            <a:r>
              <a:rPr lang="tr-TR" sz="2700" dirty="0"/>
              <a:t>3 Boyutlu Vizyon</a:t>
            </a:r>
            <a:r>
              <a:rPr lang="tr-TR" sz="2700" dirty="0" smtClean="0"/>
              <a:t>. </a:t>
            </a:r>
            <a:r>
              <a:rPr lang="tr-TR" sz="2700" dirty="0" err="1" smtClean="0"/>
              <a:t>İnovasyon</a:t>
            </a:r>
            <a:r>
              <a:rPr lang="tr-TR" sz="2700" dirty="0" smtClean="0"/>
              <a:t>. Misyon </a:t>
            </a:r>
            <a:r>
              <a:rPr lang="tr-TR" sz="2700" dirty="0"/>
              <a:t>Sistematiği</a:t>
            </a:r>
          </a:p>
          <a:p>
            <a:r>
              <a:rPr lang="tr-TR" sz="2700" b="1" dirty="0"/>
              <a:t>Atatürk Tarih Tezi</a:t>
            </a:r>
          </a:p>
          <a:p>
            <a:r>
              <a:rPr lang="tr-TR" sz="2700" dirty="0"/>
              <a:t>Yeniden yeni gözlerle zihnimizde </a:t>
            </a:r>
            <a:r>
              <a:rPr lang="tr-TR" sz="2700" dirty="0" smtClean="0"/>
              <a:t>var olanlardan bağımsız </a:t>
            </a:r>
            <a:r>
              <a:rPr lang="tr-TR" sz="2700" dirty="0"/>
              <a:t>yeni okumalar yapmak </a:t>
            </a:r>
            <a:r>
              <a:rPr lang="tr-TR" sz="2700" dirty="0" smtClean="0"/>
              <a:t>lazım</a:t>
            </a:r>
            <a:r>
              <a:rPr lang="tr-TR" sz="2700" dirty="0"/>
              <a:t>, </a:t>
            </a:r>
            <a:r>
              <a:rPr lang="tr-TR" sz="2700" dirty="0" smtClean="0"/>
              <a:t>üzerinde </a:t>
            </a:r>
            <a:r>
              <a:rPr lang="tr-TR" sz="2700" dirty="0"/>
              <a:t>düşünerek </a:t>
            </a:r>
            <a:r>
              <a:rPr lang="tr-TR" sz="2700" dirty="0" smtClean="0"/>
              <a:t>özellikle </a:t>
            </a:r>
            <a:r>
              <a:rPr lang="tr-TR" sz="2700" dirty="0"/>
              <a:t>anlatılarda silik duran vurgu </a:t>
            </a:r>
            <a:r>
              <a:rPr lang="tr-TR" sz="2700" dirty="0" smtClean="0"/>
              <a:t>yapılmamış </a:t>
            </a:r>
            <a:r>
              <a:rPr lang="tr-TR" sz="2700" dirty="0"/>
              <a:t>yerlerle fazla ilgilenerek </a:t>
            </a:r>
            <a:r>
              <a:rPr lang="tr-TR" sz="2700" dirty="0" smtClean="0"/>
              <a:t>yazılmamış gerçekleri satır aralarından çekip çıkarmak </a:t>
            </a:r>
            <a:r>
              <a:rPr lang="tr-TR" sz="2700" dirty="0"/>
              <a:t>gerek.</a:t>
            </a:r>
          </a:p>
          <a:p>
            <a:r>
              <a:rPr lang="tr-TR" sz="2700" dirty="0"/>
              <a:t>«Bildiklerimizin sorgulanması, başka bir yöntemle yorumlanmasına göstereceğimiz tahammül </a:t>
            </a:r>
            <a:r>
              <a:rPr lang="tr-TR" sz="2700" b="1" dirty="0"/>
              <a:t>yeni sorulara</a:t>
            </a:r>
            <a:r>
              <a:rPr lang="tr-TR" sz="2700" dirty="0"/>
              <a:t> olduğu kadar </a:t>
            </a:r>
            <a:r>
              <a:rPr lang="tr-TR" sz="2700" b="1" dirty="0"/>
              <a:t>yeni cevaplara </a:t>
            </a:r>
            <a:r>
              <a:rPr lang="tr-TR" sz="2700" dirty="0"/>
              <a:t>ulaşmamıza da katkı yapabilir.»</a:t>
            </a:r>
          </a:p>
          <a:p>
            <a:r>
              <a:rPr lang="tr-TR" sz="2700" dirty="0" smtClean="0"/>
              <a:t>Siyasi </a:t>
            </a:r>
            <a:r>
              <a:rPr lang="tr-TR" sz="2700" dirty="0"/>
              <a:t>hamaset </a:t>
            </a:r>
            <a:r>
              <a:rPr lang="tr-TR" sz="2700" dirty="0" smtClean="0"/>
              <a:t>söylemleri yerine, </a:t>
            </a:r>
            <a:r>
              <a:rPr lang="tr-TR" sz="2700" b="1" dirty="0" err="1" smtClean="0"/>
              <a:t>Türkiye&amp;Türkistan</a:t>
            </a:r>
            <a:r>
              <a:rPr lang="tr-TR" sz="2700" b="1" dirty="0" smtClean="0"/>
              <a:t> </a:t>
            </a:r>
            <a:r>
              <a:rPr lang="tr-TR" sz="2700" b="1" dirty="0"/>
              <a:t>Kültür ve Ekonomi Birliği</a:t>
            </a:r>
            <a:r>
              <a:rPr lang="tr-TR" sz="2700" dirty="0"/>
              <a:t> olarak </a:t>
            </a:r>
            <a:r>
              <a:rPr lang="tr-TR" sz="2700" dirty="0" smtClean="0"/>
              <a:t>vizyon </a:t>
            </a:r>
            <a:r>
              <a:rPr lang="tr-TR" sz="2700" dirty="0"/>
              <a:t>ve </a:t>
            </a:r>
            <a:r>
              <a:rPr lang="tr-TR" sz="2700" dirty="0" err="1" smtClean="0"/>
              <a:t>misyonlaştırılmalı</a:t>
            </a:r>
            <a:r>
              <a:rPr lang="tr-TR" sz="2700" dirty="0"/>
              <a:t>, </a:t>
            </a:r>
            <a:r>
              <a:rPr lang="tr-TR" sz="2700" dirty="0" err="1"/>
              <a:t>sistematize</a:t>
            </a:r>
            <a:r>
              <a:rPr lang="tr-TR" sz="2700" dirty="0"/>
              <a:t> edilmelidir. </a:t>
            </a:r>
            <a:endParaRPr lang="tr-TR" sz="2700" dirty="0" smtClean="0"/>
          </a:p>
          <a:p>
            <a:r>
              <a:rPr lang="tr-TR" sz="2700" dirty="0" smtClean="0"/>
              <a:t>Kısrak </a:t>
            </a:r>
            <a:r>
              <a:rPr lang="tr-TR" sz="2700" dirty="0"/>
              <a:t>başı </a:t>
            </a:r>
            <a:r>
              <a:rPr lang="tr-TR" sz="2700" dirty="0" smtClean="0"/>
              <a:t>Türkiye ise Türkistan </a:t>
            </a:r>
            <a:r>
              <a:rPr lang="tr-TR" sz="2700" dirty="0"/>
              <a:t>ülkelerini deniz ve okyanuslara çıkarmada köprübaşı olmalıdır. </a:t>
            </a:r>
          </a:p>
          <a:p>
            <a:endParaRPr lang="tr-TR" dirty="0"/>
          </a:p>
          <a:p>
            <a:endParaRPr lang="tr-TR" dirty="0"/>
          </a:p>
        </p:txBody>
      </p:sp>
      <p:sp>
        <p:nvSpPr>
          <p:cNvPr id="4" name="Altbilgi Yer Tutucusu 3"/>
          <p:cNvSpPr>
            <a:spLocks noGrp="1"/>
          </p:cNvSpPr>
          <p:nvPr>
            <p:ph type="ftr" sz="quarter" idx="11"/>
          </p:nvPr>
        </p:nvSpPr>
        <p:spPr/>
        <p:txBody>
          <a:bodyPr/>
          <a:lstStyle/>
          <a:p>
            <a:r>
              <a:rPr lang="en-US" dirty="0" smtClean="0"/>
              <a:t>https://www.booksonturkey.com/</a:t>
            </a:r>
            <a:endParaRPr lang="en-US" dirty="0"/>
          </a:p>
        </p:txBody>
      </p:sp>
    </p:spTree>
    <p:extLst>
      <p:ext uri="{BB962C8B-B14F-4D97-AF65-F5344CB8AC3E}">
        <p14:creationId xmlns:p14="http://schemas.microsoft.com/office/powerpoint/2010/main" val="14145359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C00000"/>
                </a:solidFill>
              </a:rPr>
              <a:t>Hazar’ın Öte Yakası:</a:t>
            </a:r>
            <a:br>
              <a:rPr lang="tr-TR" b="1" dirty="0" smtClean="0">
                <a:solidFill>
                  <a:srgbClr val="C00000"/>
                </a:solidFill>
              </a:rPr>
            </a:br>
            <a:r>
              <a:rPr lang="tr-TR" dirty="0" err="1" smtClean="0">
                <a:solidFill>
                  <a:srgbClr val="C00000"/>
                </a:solidFill>
              </a:rPr>
              <a:t>Harezm</a:t>
            </a:r>
            <a:r>
              <a:rPr lang="tr-TR" dirty="0" smtClean="0">
                <a:solidFill>
                  <a:srgbClr val="C00000"/>
                </a:solidFill>
              </a:rPr>
              <a:t>. Horasan. </a:t>
            </a:r>
            <a:r>
              <a:rPr lang="tr-TR" dirty="0" err="1" smtClean="0">
                <a:solidFill>
                  <a:srgbClr val="C00000"/>
                </a:solidFill>
              </a:rPr>
              <a:t>MaveraünNehir</a:t>
            </a:r>
            <a:endParaRPr lang="en-US"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412777"/>
            <a:ext cx="8928992" cy="5328592"/>
          </a:xfrm>
          <a:prstGeom prst="rect">
            <a:avLst/>
          </a:prstGeo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925229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106"/>
          </a:xfrm>
        </p:spPr>
        <p:txBody>
          <a:bodyPr/>
          <a:lstStyle/>
          <a:p>
            <a:r>
              <a:rPr lang="tr-TR" dirty="0" smtClean="0">
                <a:solidFill>
                  <a:srgbClr val="C00000"/>
                </a:solidFill>
              </a:rPr>
              <a:t>Neden Türk ve Deniz?</a:t>
            </a:r>
            <a:endParaRPr lang="tr-TR" dirty="0">
              <a:solidFill>
                <a:srgbClr val="C00000"/>
              </a:solidFill>
            </a:endParaRPr>
          </a:p>
        </p:txBody>
      </p:sp>
      <p:sp>
        <p:nvSpPr>
          <p:cNvPr id="3" name="İçerik Yer Tutucusu 2"/>
          <p:cNvSpPr>
            <a:spLocks noGrp="1"/>
          </p:cNvSpPr>
          <p:nvPr>
            <p:ph idx="1"/>
          </p:nvPr>
        </p:nvSpPr>
        <p:spPr>
          <a:xfrm>
            <a:off x="251520" y="1124744"/>
            <a:ext cx="8784976" cy="5688632"/>
          </a:xfrm>
        </p:spPr>
        <p:txBody>
          <a:bodyPr>
            <a:normAutofit/>
          </a:bodyPr>
          <a:lstStyle/>
          <a:p>
            <a:r>
              <a:rPr lang="tr-TR" sz="2400" b="1" dirty="0">
                <a:solidFill>
                  <a:srgbClr val="C00000"/>
                </a:solidFill>
              </a:rPr>
              <a:t>Batılı güçler (kilise, istihbarat kurumları, düşünürler) özellikle 19.yüzyıl son çeyreğinde yoğunlaşan propaganda faaliyetleri ile Türkleri Avrupa ve Anadolu topraklarından Asya’nın içlerine geri göndermek maksatlı olarak barbar bir imajı algı operasyonları çerçevesinde çizerek bozkır merkezli bir fotoğraf ortaya </a:t>
            </a:r>
            <a:r>
              <a:rPr lang="tr-TR" sz="2400" b="1" dirty="0" smtClean="0">
                <a:solidFill>
                  <a:srgbClr val="C00000"/>
                </a:solidFill>
              </a:rPr>
              <a:t>çıkarmışlar.</a:t>
            </a:r>
          </a:p>
          <a:p>
            <a:endParaRPr lang="tr-TR" sz="2400" b="1" dirty="0" smtClean="0">
              <a:solidFill>
                <a:srgbClr val="C00000"/>
              </a:solidFill>
            </a:endParaRPr>
          </a:p>
          <a:p>
            <a:r>
              <a:rPr lang="tr-TR" sz="2400" b="1" dirty="0" smtClean="0">
                <a:solidFill>
                  <a:srgbClr val="C00000"/>
                </a:solidFill>
              </a:rPr>
              <a:t>Ve Beş </a:t>
            </a:r>
            <a:r>
              <a:rPr lang="tr-TR" sz="2400" b="1" dirty="0">
                <a:solidFill>
                  <a:srgbClr val="C00000"/>
                </a:solidFill>
              </a:rPr>
              <a:t>Deniz bölgesinde ve Asya’nın nehirlerinde, göllerinde, yerüstü ve yeraltı su kanallarında, denizlerinde ince ince işlediğimiz denizcilik medeniyetimizi görmezden gelerek üstünü kapatmışlardır. </a:t>
            </a:r>
            <a:endParaRPr lang="tr-TR" sz="2400" b="1" dirty="0" smtClean="0">
              <a:solidFill>
                <a:srgbClr val="C00000"/>
              </a:solidFill>
            </a:endParaRPr>
          </a:p>
          <a:p>
            <a:endParaRPr lang="tr-TR" sz="2400" b="1" dirty="0" smtClean="0">
              <a:solidFill>
                <a:srgbClr val="C00000"/>
              </a:solidFill>
            </a:endParaRPr>
          </a:p>
          <a:p>
            <a:r>
              <a:rPr lang="tr-TR" sz="2400" b="1" dirty="0" smtClean="0">
                <a:solidFill>
                  <a:srgbClr val="C00000"/>
                </a:solidFill>
              </a:rPr>
              <a:t>Avrupa’nın Türk </a:t>
            </a:r>
            <a:r>
              <a:rPr lang="tr-TR" sz="2400" b="1" dirty="0">
                <a:solidFill>
                  <a:srgbClr val="C00000"/>
                </a:solidFill>
              </a:rPr>
              <a:t>imajı denize sırtını dönmüş bozkırlı barbarlardır. </a:t>
            </a:r>
          </a:p>
          <a:p>
            <a:endParaRPr lang="tr-TR" sz="24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389681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922114"/>
          </a:xfrm>
        </p:spPr>
        <p:txBody>
          <a:bodyPr>
            <a:noAutofit/>
          </a:bodyPr>
          <a:lstStyle/>
          <a:p>
            <a:r>
              <a:rPr lang="tr-TR" sz="3200" b="1" dirty="0">
                <a:solidFill>
                  <a:srgbClr val="C00000"/>
                </a:solidFill>
              </a:rPr>
              <a:t>Avrasya civarındaki Okyanuslar kıyılarındaki Turan </a:t>
            </a:r>
            <a:r>
              <a:rPr lang="tr-TR" sz="3200" b="1" dirty="0" smtClean="0">
                <a:solidFill>
                  <a:srgbClr val="C00000"/>
                </a:solidFill>
              </a:rPr>
              <a:t>halkları</a:t>
            </a:r>
            <a:endParaRPr lang="tr-TR" sz="3200" b="1" dirty="0">
              <a:solidFill>
                <a:srgbClr val="C00000"/>
              </a:solidFill>
            </a:endParaRPr>
          </a:p>
        </p:txBody>
      </p:sp>
      <p:sp>
        <p:nvSpPr>
          <p:cNvPr id="3" name="İçerik Yer Tutucusu 2"/>
          <p:cNvSpPr>
            <a:spLocks noGrp="1"/>
          </p:cNvSpPr>
          <p:nvPr>
            <p:ph idx="1"/>
          </p:nvPr>
        </p:nvSpPr>
        <p:spPr>
          <a:xfrm>
            <a:off x="457200" y="1052736"/>
            <a:ext cx="8229600" cy="5073427"/>
          </a:xfrm>
        </p:spPr>
        <p:txBody>
          <a:bodyPr>
            <a:noAutofit/>
          </a:bodyPr>
          <a:lstStyle/>
          <a:p>
            <a:endParaRPr lang="tr-TR" sz="2800" dirty="0" smtClean="0"/>
          </a:p>
          <a:p>
            <a:endParaRPr lang="tr-TR" sz="2800" dirty="0"/>
          </a:p>
          <a:p>
            <a:r>
              <a:rPr lang="tr-TR" sz="2800" b="1" dirty="0" smtClean="0"/>
              <a:t>Atlantik</a:t>
            </a:r>
            <a:r>
              <a:rPr lang="tr-TR" sz="2800" b="1" dirty="0"/>
              <a:t>: </a:t>
            </a:r>
            <a:r>
              <a:rPr lang="tr-TR" sz="2800" dirty="0"/>
              <a:t>Vikingler. </a:t>
            </a:r>
            <a:r>
              <a:rPr lang="tr-TR" sz="2800" dirty="0" smtClean="0"/>
              <a:t>Finler</a:t>
            </a:r>
          </a:p>
          <a:p>
            <a:r>
              <a:rPr lang="tr-TR" sz="2800" b="1" dirty="0" smtClean="0">
                <a:solidFill>
                  <a:srgbClr val="00B050"/>
                </a:solidFill>
              </a:rPr>
              <a:t>Arktik</a:t>
            </a:r>
            <a:r>
              <a:rPr lang="tr-TR" sz="2800" b="1" dirty="0"/>
              <a:t>: </a:t>
            </a:r>
            <a:r>
              <a:rPr lang="tr-TR" sz="2800" dirty="0" smtClean="0"/>
              <a:t>Sakalar: </a:t>
            </a:r>
            <a:r>
              <a:rPr lang="tr-TR" sz="2800" dirty="0"/>
              <a:t>(Yakutlar). </a:t>
            </a:r>
            <a:r>
              <a:rPr lang="tr-TR" sz="2800" dirty="0" err="1" smtClean="0"/>
              <a:t>Dolganlar</a:t>
            </a:r>
            <a:endParaRPr lang="tr-TR" sz="2800" dirty="0" smtClean="0"/>
          </a:p>
          <a:p>
            <a:r>
              <a:rPr lang="tr-TR" sz="2800" b="1" dirty="0" err="1" smtClean="0"/>
              <a:t>Hind</a:t>
            </a:r>
            <a:r>
              <a:rPr lang="tr-TR" sz="2800" b="1" dirty="0"/>
              <a:t>: </a:t>
            </a:r>
            <a:r>
              <a:rPr lang="tr-TR" sz="2800" dirty="0"/>
              <a:t>Tamiller. </a:t>
            </a:r>
            <a:r>
              <a:rPr lang="tr-TR" sz="2800" dirty="0" err="1"/>
              <a:t>Dravitler</a:t>
            </a:r>
            <a:r>
              <a:rPr lang="tr-TR" sz="2800" dirty="0"/>
              <a:t>. </a:t>
            </a:r>
            <a:r>
              <a:rPr lang="tr-TR" sz="2800" dirty="0" smtClean="0"/>
              <a:t>Sümerler</a:t>
            </a:r>
          </a:p>
          <a:p>
            <a:r>
              <a:rPr lang="tr-TR" sz="2800" b="1" dirty="0" smtClean="0"/>
              <a:t>Pasifik</a:t>
            </a:r>
            <a:r>
              <a:rPr lang="tr-TR" sz="2800" b="1" dirty="0"/>
              <a:t>: </a:t>
            </a:r>
            <a:r>
              <a:rPr lang="tr-TR" sz="2800" dirty="0"/>
              <a:t>Japonlar. Koreliler. Mançular</a:t>
            </a:r>
            <a:br>
              <a:rPr lang="tr-TR" sz="2800" dirty="0"/>
            </a:br>
            <a:endParaRPr lang="tr-TR" sz="2800" dirty="0" smtClean="0"/>
          </a:p>
          <a:p>
            <a:pPr marL="0" indent="0">
              <a:buNone/>
            </a:pPr>
            <a:r>
              <a:rPr lang="tr-TR" sz="2800" dirty="0"/>
              <a:t>﻿Amerika ve Avrasya kıtalarının ortak özelliği kıta sınırları içerisinde denizlerin yer almamasıdır, nehirler ve göller açısından zengin olan bu her iki kıtada ise denizlere yer yoktur.</a:t>
            </a:r>
            <a:br>
              <a:rPr lang="tr-TR" sz="2800" dirty="0"/>
            </a:br>
            <a:endParaRPr lang="tr-TR" sz="28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96201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0" indent="0"/>
            <a:r>
              <a:rPr lang="tr-TR" b="1" dirty="0" smtClean="0"/>
              <a:t/>
            </a:r>
            <a:br>
              <a:rPr lang="tr-TR" b="1" dirty="0" smtClean="0"/>
            </a:br>
            <a:r>
              <a:rPr lang="tr-TR" b="1" dirty="0"/>
              <a:t/>
            </a:r>
            <a:br>
              <a:rPr lang="tr-TR" b="1" dirty="0"/>
            </a:br>
            <a:r>
              <a:rPr lang="tr-TR" sz="2700" b="1" dirty="0" smtClean="0">
                <a:solidFill>
                  <a:srgbClr val="C00000"/>
                </a:solidFill>
                <a:latin typeface="Lucida Sans Typewriter" panose="020B0509030504030204" pitchFamily="49" charset="0"/>
              </a:rPr>
              <a:t>«Türk </a:t>
            </a:r>
            <a:r>
              <a:rPr lang="tr-TR" sz="2700" b="1" dirty="0">
                <a:solidFill>
                  <a:srgbClr val="C00000"/>
                </a:solidFill>
                <a:latin typeface="Lucida Sans Typewriter" panose="020B0509030504030204" pitchFamily="49" charset="0"/>
              </a:rPr>
              <a:t>sadece bir milletin adı değil,</a:t>
            </a:r>
            <a:br>
              <a:rPr lang="tr-TR" sz="2700" b="1" dirty="0">
                <a:solidFill>
                  <a:srgbClr val="C00000"/>
                </a:solidFill>
                <a:latin typeface="Lucida Sans Typewriter" panose="020B0509030504030204" pitchFamily="49" charset="0"/>
              </a:rPr>
            </a:br>
            <a:r>
              <a:rPr lang="tr-TR" sz="2700" b="1" dirty="0">
                <a:solidFill>
                  <a:srgbClr val="C00000"/>
                </a:solidFill>
                <a:latin typeface="Lucida Sans Typewriter" panose="020B0509030504030204" pitchFamily="49" charset="0"/>
              </a:rPr>
              <a:t>Türk bütün adamların birliğidir</a:t>
            </a:r>
            <a:r>
              <a:rPr lang="tr-TR" sz="2700" b="1" dirty="0" smtClean="0">
                <a:solidFill>
                  <a:srgbClr val="C00000"/>
                </a:solidFill>
                <a:latin typeface="Lucida Sans Typewriter" panose="020B0509030504030204" pitchFamily="49" charset="0"/>
              </a:rPr>
              <a:t>.»</a:t>
            </a:r>
            <a:br>
              <a:rPr lang="tr-TR" sz="2700" b="1" dirty="0" smtClean="0">
                <a:solidFill>
                  <a:srgbClr val="C00000"/>
                </a:solidFill>
                <a:latin typeface="Lucida Sans Typewriter" panose="020B0509030504030204" pitchFamily="49" charset="0"/>
              </a:rPr>
            </a:br>
            <a:r>
              <a:rPr lang="tr-TR" sz="2700" b="1" dirty="0" smtClean="0">
                <a:solidFill>
                  <a:srgbClr val="C00000"/>
                </a:solidFill>
                <a:latin typeface="Lucida Sans Typewriter" panose="020B0509030504030204" pitchFamily="49" charset="0"/>
              </a:rPr>
              <a:t/>
            </a:r>
            <a:br>
              <a:rPr lang="tr-TR" sz="2700" b="1" dirty="0" smtClean="0">
                <a:solidFill>
                  <a:srgbClr val="C00000"/>
                </a:solidFill>
                <a:latin typeface="Lucida Sans Typewriter" panose="020B0509030504030204" pitchFamily="49" charset="0"/>
              </a:rPr>
            </a:br>
            <a:r>
              <a:rPr lang="tr-TR" sz="2700" b="1" dirty="0" smtClean="0">
                <a:solidFill>
                  <a:srgbClr val="C00000"/>
                </a:solidFill>
                <a:latin typeface="Lucida Sans Typewriter" panose="020B0509030504030204" pitchFamily="49" charset="0"/>
              </a:rPr>
              <a:t>Mustafa Kemal Atatürk </a:t>
            </a:r>
            <a:br>
              <a:rPr lang="tr-TR" sz="2700" b="1" dirty="0" smtClean="0">
                <a:solidFill>
                  <a:srgbClr val="C00000"/>
                </a:solidFill>
                <a:latin typeface="Lucida Sans Typewriter" panose="020B0509030504030204" pitchFamily="49" charset="0"/>
              </a:rPr>
            </a:br>
            <a:r>
              <a:rPr lang="tr-TR" sz="2700" b="1" dirty="0" smtClean="0">
                <a:solidFill>
                  <a:srgbClr val="C00000"/>
                </a:solidFill>
                <a:latin typeface="Lucida Sans Typewriter" panose="020B0509030504030204" pitchFamily="49" charset="0"/>
              </a:rPr>
              <a:t/>
            </a:r>
            <a:br>
              <a:rPr lang="tr-TR" sz="2700" b="1" dirty="0" smtClean="0">
                <a:solidFill>
                  <a:srgbClr val="C00000"/>
                </a:solidFill>
                <a:latin typeface="Lucida Sans Typewriter" panose="020B0509030504030204" pitchFamily="49" charset="0"/>
              </a:rPr>
            </a:br>
            <a:r>
              <a:rPr lang="tr-TR" sz="1700" b="1" dirty="0" smtClean="0">
                <a:solidFill>
                  <a:srgbClr val="C00000"/>
                </a:solidFill>
                <a:latin typeface="Lucida Sans Typewriter" panose="020B0509030504030204" pitchFamily="49" charset="0"/>
              </a:rPr>
              <a:t>Oğuz Oğulları Şiiri</a:t>
            </a:r>
            <a:r>
              <a:rPr lang="tr-TR" sz="1700" b="1" dirty="0">
                <a:solidFill>
                  <a:srgbClr val="C00000"/>
                </a:solidFill>
                <a:latin typeface="Lucida Sans Typewriter" panose="020B0509030504030204" pitchFamily="49" charset="0"/>
              </a:rPr>
              <a:t/>
            </a:r>
            <a:br>
              <a:rPr lang="tr-TR" sz="1700" b="1" dirty="0">
                <a:solidFill>
                  <a:srgbClr val="C00000"/>
                </a:solidFill>
                <a:latin typeface="Lucida Sans Typewriter" panose="020B0509030504030204" pitchFamily="49" charset="0"/>
              </a:rPr>
            </a:br>
            <a:endParaRPr lang="tr-TR" sz="1700" dirty="0">
              <a:solidFill>
                <a:srgbClr val="C00000"/>
              </a:solidFill>
              <a:latin typeface="Lucida Sans Typewriter" panose="020B0509030504030204" pitchFamily="49" charset="0"/>
            </a:endParaRPr>
          </a:p>
        </p:txBody>
      </p:sp>
      <p:sp>
        <p:nvSpPr>
          <p:cNvPr id="3" name="İçerik Yer Tutucusu 2"/>
          <p:cNvSpPr>
            <a:spLocks noGrp="1"/>
          </p:cNvSpPr>
          <p:nvPr>
            <p:ph idx="1"/>
          </p:nvPr>
        </p:nvSpPr>
        <p:spPr>
          <a:xfrm>
            <a:off x="457200" y="2348880"/>
            <a:ext cx="8229600" cy="3777283"/>
          </a:xfrm>
        </p:spPr>
        <p:txBody>
          <a:bodyPr>
            <a:normAutofit fontScale="32500" lnSpcReduction="20000"/>
          </a:bodyPr>
          <a:lstStyle/>
          <a:p>
            <a:pPr marL="0" indent="0" algn="ctr">
              <a:buNone/>
            </a:pPr>
            <a:endParaRPr lang="tr-TR" sz="3600" b="1" dirty="0" smtClean="0">
              <a:solidFill>
                <a:srgbClr val="C00000"/>
              </a:solidFill>
              <a:latin typeface="Lucida Sans Typewriter" panose="020B0509030504030204" pitchFamily="49" charset="0"/>
            </a:endParaRPr>
          </a:p>
          <a:p>
            <a:pPr marL="0" indent="0" algn="ctr">
              <a:buNone/>
            </a:pPr>
            <a:endParaRPr lang="tr-TR" sz="3600" b="1" dirty="0" smtClean="0">
              <a:solidFill>
                <a:srgbClr val="C00000"/>
              </a:solidFill>
              <a:latin typeface="Lucida Sans Typewriter" panose="020B0509030504030204" pitchFamily="49" charset="0"/>
            </a:endParaRPr>
          </a:p>
          <a:p>
            <a:pPr marL="0" indent="0" algn="ctr">
              <a:buNone/>
            </a:pPr>
            <a:endParaRPr lang="tr-TR" sz="3600" b="1" dirty="0" smtClean="0">
              <a:solidFill>
                <a:srgbClr val="C00000"/>
              </a:solidFill>
              <a:latin typeface="Lucida Sans Typewriter" panose="020B0509030504030204" pitchFamily="49" charset="0"/>
            </a:endParaRPr>
          </a:p>
          <a:p>
            <a:pPr marL="0" indent="0" algn="ctr">
              <a:buNone/>
            </a:pPr>
            <a:r>
              <a:rPr lang="tr-TR" sz="4400" b="1" dirty="0" smtClean="0">
                <a:solidFill>
                  <a:srgbClr val="C00000"/>
                </a:solidFill>
                <a:latin typeface="Lucida Sans Typewriter" panose="020B0509030504030204" pitchFamily="49" charset="0"/>
              </a:rPr>
              <a:t>******************</a:t>
            </a:r>
          </a:p>
          <a:p>
            <a:pPr marL="0" indent="0" algn="ctr">
              <a:buNone/>
            </a:pPr>
            <a:endParaRPr lang="tr-TR" sz="4400" b="1" dirty="0">
              <a:solidFill>
                <a:srgbClr val="C00000"/>
              </a:solidFill>
              <a:latin typeface="Lucida Sans Typewriter" panose="020B0509030504030204" pitchFamily="49" charset="0"/>
            </a:endParaRPr>
          </a:p>
          <a:p>
            <a:pPr marL="0" indent="0" algn="ctr">
              <a:buNone/>
            </a:pPr>
            <a:r>
              <a:rPr lang="tr-TR" sz="7400" b="1" dirty="0" smtClean="0">
                <a:solidFill>
                  <a:srgbClr val="C00000"/>
                </a:solidFill>
                <a:latin typeface="Lucida Sans Typewriter" panose="020B0509030504030204" pitchFamily="49" charset="0"/>
              </a:rPr>
              <a:t>«</a:t>
            </a:r>
            <a:r>
              <a:rPr lang="tr-TR" sz="7400" b="1" dirty="0">
                <a:solidFill>
                  <a:srgbClr val="C00000"/>
                </a:solidFill>
                <a:latin typeface="Lucida Sans Typewriter" panose="020B0509030504030204" pitchFamily="49" charset="0"/>
              </a:rPr>
              <a:t>Dünyada en eski denizci ulus Türk ulusudur çocuklar. </a:t>
            </a:r>
            <a:endParaRPr lang="tr-TR" sz="7400" b="1" dirty="0" smtClean="0">
              <a:solidFill>
                <a:srgbClr val="C00000"/>
              </a:solidFill>
              <a:latin typeface="Lucida Sans Typewriter" panose="020B0509030504030204" pitchFamily="49" charset="0"/>
            </a:endParaRPr>
          </a:p>
          <a:p>
            <a:pPr marL="0" indent="0" algn="ctr">
              <a:buNone/>
            </a:pPr>
            <a:r>
              <a:rPr lang="tr-TR" sz="7400" b="1" dirty="0" smtClean="0">
                <a:solidFill>
                  <a:srgbClr val="C00000"/>
                </a:solidFill>
                <a:latin typeface="Lucida Sans Typewriter" panose="020B0509030504030204" pitchFamily="49" charset="0"/>
              </a:rPr>
              <a:t>Bunu </a:t>
            </a:r>
            <a:r>
              <a:rPr lang="tr-TR" sz="7400" b="1" dirty="0">
                <a:solidFill>
                  <a:srgbClr val="C00000"/>
                </a:solidFill>
                <a:latin typeface="Lucida Sans Typewriter" panose="020B0509030504030204" pitchFamily="49" charset="0"/>
              </a:rPr>
              <a:t>böyle bilin.»</a:t>
            </a:r>
          </a:p>
          <a:p>
            <a:pPr algn="ctr"/>
            <a:endParaRPr lang="tr-TR" sz="7400" b="1" dirty="0">
              <a:solidFill>
                <a:srgbClr val="C00000"/>
              </a:solidFill>
              <a:latin typeface="Lucida Sans Typewriter" panose="020B0509030504030204" pitchFamily="49" charset="0"/>
            </a:endParaRPr>
          </a:p>
          <a:p>
            <a:pPr marL="0" indent="0" algn="ctr">
              <a:buNone/>
            </a:pPr>
            <a:r>
              <a:rPr lang="tr-TR" sz="7400" b="1" dirty="0">
                <a:solidFill>
                  <a:srgbClr val="C00000"/>
                </a:solidFill>
                <a:latin typeface="Lucida Sans Typewriter" panose="020B0509030504030204" pitchFamily="49" charset="0"/>
              </a:rPr>
              <a:t>Mustafa Kemal Atatürk</a:t>
            </a:r>
          </a:p>
          <a:p>
            <a:pPr algn="ctr"/>
            <a:endParaRPr lang="tr-TR" sz="6000" dirty="0"/>
          </a:p>
          <a:p>
            <a:pPr marL="0" indent="0" algn="ctr">
              <a:buNone/>
            </a:pPr>
            <a:r>
              <a:rPr lang="tr-TR" sz="2800" b="1" dirty="0">
                <a:solidFill>
                  <a:srgbClr val="C00000"/>
                </a:solidFill>
              </a:rPr>
              <a:t>Edirne Muallim Mektebi’ni Ziyaret </a:t>
            </a:r>
            <a:endParaRPr lang="tr-TR" sz="2800" b="1" dirty="0" smtClean="0">
              <a:solidFill>
                <a:srgbClr val="C00000"/>
              </a:solidFill>
            </a:endParaRPr>
          </a:p>
          <a:p>
            <a:pPr marL="0" indent="0" algn="ctr">
              <a:buNone/>
            </a:pPr>
            <a:r>
              <a:rPr lang="tr-TR" sz="2800" b="1" dirty="0" smtClean="0">
                <a:solidFill>
                  <a:srgbClr val="C00000"/>
                </a:solidFill>
              </a:rPr>
              <a:t>(</a:t>
            </a:r>
            <a:r>
              <a:rPr lang="tr-TR" sz="2800" b="1" dirty="0">
                <a:solidFill>
                  <a:srgbClr val="C00000"/>
                </a:solidFill>
              </a:rPr>
              <a:t>24 </a:t>
            </a:r>
            <a:r>
              <a:rPr lang="tr-TR" sz="2800" b="1" dirty="0" smtClean="0">
                <a:solidFill>
                  <a:srgbClr val="C00000"/>
                </a:solidFill>
              </a:rPr>
              <a:t>Aralık </a:t>
            </a:r>
            <a:r>
              <a:rPr lang="tr-TR" sz="2800" b="1" dirty="0">
                <a:solidFill>
                  <a:srgbClr val="C00000"/>
                </a:solidFill>
              </a:rPr>
              <a:t>1930) </a:t>
            </a:r>
          </a:p>
          <a:p>
            <a:pPr marL="0" indent="0" algn="ctr">
              <a:buNone/>
            </a:pPr>
            <a:r>
              <a:rPr lang="tr-TR" dirty="0">
                <a:hlinkClick r:id="rId2"/>
              </a:rPr>
              <a:t>https://www.booksonturkey.com/dunyada-en-eski-denizci-ulus-turk-ulusudur-cocuklar-bunu-boyle-bilin-ataturk/</a:t>
            </a:r>
            <a:endParaRPr lang="tr-TR" dirty="0"/>
          </a:p>
          <a:p>
            <a:endParaRPr lang="tr-TR" dirty="0"/>
          </a:p>
        </p:txBody>
      </p:sp>
      <p:sp>
        <p:nvSpPr>
          <p:cNvPr id="4" name="Altbilgi Yer Tutucusu 3"/>
          <p:cNvSpPr>
            <a:spLocks noGrp="1"/>
          </p:cNvSpPr>
          <p:nvPr>
            <p:ph type="ftr" sz="quarter" idx="11"/>
          </p:nvPr>
        </p:nvSpPr>
        <p:spPr/>
        <p:txBody>
          <a:bodyPr/>
          <a:lstStyle/>
          <a:p>
            <a:r>
              <a:rPr lang="en-US" dirty="0" smtClean="0"/>
              <a:t>https://www.booksonturkey.com/</a:t>
            </a:r>
            <a:endParaRPr lang="en-US" dirty="0"/>
          </a:p>
        </p:txBody>
      </p:sp>
    </p:spTree>
    <p:extLst>
      <p:ext uri="{BB962C8B-B14F-4D97-AF65-F5344CB8AC3E}">
        <p14:creationId xmlns:p14="http://schemas.microsoft.com/office/powerpoint/2010/main" val="34199672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2074"/>
          </a:xfrm>
        </p:spPr>
        <p:txBody>
          <a:bodyPr>
            <a:normAutofit fontScale="90000"/>
          </a:bodyPr>
          <a:lstStyle/>
          <a:p>
            <a:r>
              <a:rPr lang="tr-TR" dirty="0">
                <a:solidFill>
                  <a:srgbClr val="C00000"/>
                </a:solidFill>
              </a:rPr>
              <a:t>Amerika ve Avrasya </a:t>
            </a:r>
            <a:r>
              <a:rPr lang="tr-TR" dirty="0" smtClean="0">
                <a:solidFill>
                  <a:srgbClr val="C00000"/>
                </a:solidFill>
              </a:rPr>
              <a:t>kıtaları</a:t>
            </a:r>
            <a:endParaRPr lang="tr-TR" dirty="0">
              <a:solidFill>
                <a:srgbClr val="C00000"/>
              </a:solidFill>
            </a:endParaRPr>
          </a:p>
        </p:txBody>
      </p:sp>
      <p:sp>
        <p:nvSpPr>
          <p:cNvPr id="3" name="İçerik Yer Tutucusu 2"/>
          <p:cNvSpPr>
            <a:spLocks noGrp="1"/>
          </p:cNvSpPr>
          <p:nvPr>
            <p:ph idx="1"/>
          </p:nvPr>
        </p:nvSpPr>
        <p:spPr>
          <a:xfrm>
            <a:off x="457200" y="908720"/>
            <a:ext cx="8229600" cy="5949280"/>
          </a:xfrm>
        </p:spPr>
        <p:txBody>
          <a:bodyPr>
            <a:noAutofit/>
          </a:bodyPr>
          <a:lstStyle/>
          <a:p>
            <a:pPr marL="0" indent="0">
              <a:buNone/>
            </a:pPr>
            <a:r>
              <a:rPr lang="tr-TR" sz="1600" dirty="0"/>
              <a:t>Amerika ve Avrasya kıtalarının ortak özelliği kıta sınırları içerisinde denizlerin yer almamasıdır, nehirler ve göller açısından zengin olan bu her iki kıtada ise denizlere yer yoktur.</a:t>
            </a:r>
            <a:br>
              <a:rPr lang="tr-TR" sz="1600" dirty="0"/>
            </a:br>
            <a:r>
              <a:rPr lang="tr-TR" sz="1600" dirty="0"/>
              <a:t/>
            </a:r>
            <a:br>
              <a:rPr lang="tr-TR" sz="1600" dirty="0"/>
            </a:br>
            <a:r>
              <a:rPr lang="tr-TR" sz="2000" b="1" dirty="0">
                <a:solidFill>
                  <a:srgbClr val="C00000"/>
                </a:solidFill>
              </a:rPr>
              <a:t>Türk tarihinin geçmişine baktığımızda otomatik olarak aklımıza gelen ilk düşünce Asya kıtası içerisinde denizlerin yer almamasından ötürü Türklerde denizciliğin gelişemediği tarzında bir ezber ve sabit fikirdir </a:t>
            </a:r>
            <a:r>
              <a:rPr lang="tr-TR" sz="2000" b="1" dirty="0" smtClean="0">
                <a:solidFill>
                  <a:srgbClr val="C00000"/>
                </a:solidFill>
              </a:rPr>
              <a:t>söz konusu </a:t>
            </a:r>
            <a:r>
              <a:rPr lang="tr-TR" sz="2000" b="1" dirty="0">
                <a:solidFill>
                  <a:srgbClr val="C00000"/>
                </a:solidFill>
              </a:rPr>
              <a:t>olan. </a:t>
            </a:r>
            <a:endParaRPr lang="tr-TR" sz="2000" b="1" dirty="0" smtClean="0">
              <a:solidFill>
                <a:srgbClr val="C00000"/>
              </a:solidFill>
            </a:endParaRPr>
          </a:p>
          <a:p>
            <a:pPr marL="0" indent="0">
              <a:buNone/>
            </a:pPr>
            <a:endParaRPr lang="tr-TR" sz="1600" b="1" dirty="0" smtClean="0">
              <a:solidFill>
                <a:srgbClr val="C00000"/>
              </a:solidFill>
            </a:endParaRPr>
          </a:p>
          <a:p>
            <a:pPr marL="0" indent="0">
              <a:buNone/>
            </a:pPr>
            <a:r>
              <a:rPr lang="tr-TR" sz="1600" b="1" dirty="0" smtClean="0">
                <a:solidFill>
                  <a:srgbClr val="C00000"/>
                </a:solidFill>
              </a:rPr>
              <a:t>Peki </a:t>
            </a:r>
            <a:r>
              <a:rPr lang="tr-TR" sz="1600" b="1" dirty="0">
                <a:solidFill>
                  <a:srgbClr val="C00000"/>
                </a:solidFill>
              </a:rPr>
              <a:t>o zaman aynı denizsiz bir kıtayı paylaşan Amerika Birleşik Devletleri ise nasıl da dünyanın bir numaralı deniz gücü haline gelmiştir bu son derece kritik bir sorudur.</a:t>
            </a:r>
            <a:r>
              <a:rPr lang="tr-TR" sz="1600" dirty="0"/>
              <a:t/>
            </a:r>
            <a:br>
              <a:rPr lang="tr-TR" sz="1600" dirty="0"/>
            </a:br>
            <a:r>
              <a:rPr lang="tr-TR" sz="1600" dirty="0"/>
              <a:t/>
            </a:r>
            <a:br>
              <a:rPr lang="tr-TR" sz="1600" dirty="0"/>
            </a:br>
            <a:r>
              <a:rPr lang="tr-TR" sz="1600" b="1" dirty="0">
                <a:solidFill>
                  <a:srgbClr val="C00000"/>
                </a:solidFill>
              </a:rPr>
              <a:t>Ayrıca Amerika kıtasında olduğu gibi Avrasya kıtasının da dış cepheleri (Bahri Muhit diyelim eski dilde) okyanuslarla çevrilidir. Amerika kıtası Atlantik ve Pasifik Okyanusu ile çevrili iken, Avrasya kıtası ise  Atlantik okyanusu, </a:t>
            </a:r>
            <a:r>
              <a:rPr lang="tr-TR" sz="1600" b="1" dirty="0">
                <a:solidFill>
                  <a:srgbClr val="00B050"/>
                </a:solidFill>
              </a:rPr>
              <a:t>Arktik</a:t>
            </a:r>
            <a:r>
              <a:rPr lang="tr-TR" sz="1600" b="1" dirty="0">
                <a:solidFill>
                  <a:srgbClr val="C00000"/>
                </a:solidFill>
              </a:rPr>
              <a:t> okyanusu, Pasifik okyanusu ve Hint okyanusu ile çevrili bulunmaktadır.</a:t>
            </a:r>
            <a:r>
              <a:rPr lang="tr-TR" sz="1600" dirty="0"/>
              <a:t/>
            </a:r>
            <a:br>
              <a:rPr lang="tr-TR" sz="1600" dirty="0"/>
            </a:br>
            <a:r>
              <a:rPr lang="tr-TR" sz="1600" dirty="0"/>
              <a:t/>
            </a:r>
            <a:br>
              <a:rPr lang="tr-TR" sz="1600" dirty="0"/>
            </a:br>
            <a:r>
              <a:rPr lang="tr-TR" sz="1600" dirty="0"/>
              <a:t>Şimdi bu durumda Amerikalılar bu okyanusları kullanarak nasıl dünyaya egemen olmuş ise, Türkler neden aynı idealleri taşımamışlar fakat beş deniz bölgesine özellikle de Akdeniz havzasına kendilerini </a:t>
            </a:r>
            <a:r>
              <a:rPr lang="tr-TR" sz="1600" dirty="0" smtClean="0"/>
              <a:t>hapsetmişler, okyanuslara </a:t>
            </a:r>
            <a:r>
              <a:rPr lang="tr-TR" sz="1600" dirty="0"/>
              <a:t>çıkacak teknolojiyi geliştirmemişlerdi. Hiç akıllarına gelmemiştir bu.</a:t>
            </a:r>
            <a:br>
              <a:rPr lang="tr-TR" sz="1600" dirty="0"/>
            </a:br>
            <a:r>
              <a:rPr lang="tr-TR" sz="1600" dirty="0"/>
              <a:t/>
            </a:r>
            <a:br>
              <a:rPr lang="tr-TR" sz="1600" dirty="0"/>
            </a:br>
            <a:r>
              <a:rPr lang="tr-TR" sz="1600" dirty="0"/>
              <a:t>Aklına </a:t>
            </a:r>
            <a:r>
              <a:rPr lang="tr-TR" sz="1600" dirty="0" smtClean="0"/>
              <a:t>gelenlerin </a:t>
            </a:r>
            <a:r>
              <a:rPr lang="tr-TR" sz="1600" dirty="0"/>
              <a:t>ise haritayı yapan </a:t>
            </a:r>
            <a:r>
              <a:rPr lang="tr-TR" sz="1600" b="1" dirty="0"/>
              <a:t>Piri Reis </a:t>
            </a:r>
            <a:r>
              <a:rPr lang="tr-TR" sz="1600" dirty="0"/>
              <a:t>gibi, Hazar ile Karadeniz’i birleştirme projesinin sahibi </a:t>
            </a:r>
            <a:r>
              <a:rPr lang="tr-TR" sz="1600" b="1" dirty="0" err="1"/>
              <a:t>Sokollu</a:t>
            </a:r>
            <a:r>
              <a:rPr lang="tr-TR" sz="1600" b="1" dirty="0"/>
              <a:t> Mehmet Paşa </a:t>
            </a:r>
            <a:r>
              <a:rPr lang="tr-TR" sz="1600" dirty="0"/>
              <a:t>gibi devlet  yöneticilerinin </a:t>
            </a:r>
            <a:r>
              <a:rPr lang="tr-TR" sz="1600" dirty="0" err="1"/>
              <a:t>subjektif</a:t>
            </a:r>
            <a:r>
              <a:rPr lang="tr-TR" sz="1600" dirty="0"/>
              <a:t> değerlendirmeler neticesinde hayatlarına son verilmiştir.</a:t>
            </a: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3372793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152127"/>
          </a:xfrm>
        </p:spPr>
        <p:txBody>
          <a:bodyPr>
            <a:normAutofit fontScale="90000"/>
          </a:bodyPr>
          <a:lstStyle/>
          <a:p>
            <a:r>
              <a:rPr lang="tr-TR" dirty="0" smtClean="0"/>
              <a:t/>
            </a:r>
            <a:br>
              <a:rPr lang="tr-TR" dirty="0" smtClean="0"/>
            </a:br>
            <a:r>
              <a:rPr lang="tr-TR" b="1" dirty="0" err="1" smtClean="0">
                <a:solidFill>
                  <a:srgbClr val="C00000"/>
                </a:solidFill>
              </a:rPr>
              <a:t>Türk&amp;Turan</a:t>
            </a:r>
            <a:r>
              <a:rPr lang="tr-TR" b="1" dirty="0" smtClean="0">
                <a:solidFill>
                  <a:srgbClr val="C00000"/>
                </a:solidFill>
              </a:rPr>
              <a:t/>
            </a:r>
            <a:br>
              <a:rPr lang="tr-TR" b="1" dirty="0" smtClean="0">
                <a:solidFill>
                  <a:srgbClr val="C00000"/>
                </a:solidFill>
              </a:rPr>
            </a:br>
            <a:r>
              <a:rPr lang="tr-TR" b="1" dirty="0" err="1" smtClean="0">
                <a:solidFill>
                  <a:srgbClr val="C00000"/>
                </a:solidFill>
              </a:rPr>
              <a:t>Türkiye&amp;Türkistan</a:t>
            </a:r>
            <a:r>
              <a:rPr lang="tr-TR" dirty="0" smtClean="0"/>
              <a:t/>
            </a:r>
            <a:br>
              <a:rPr lang="tr-TR" dirty="0" smtClean="0"/>
            </a:br>
            <a:endParaRPr lang="tr-TR" dirty="0"/>
          </a:p>
        </p:txBody>
      </p:sp>
      <p:sp>
        <p:nvSpPr>
          <p:cNvPr id="3" name="İçerik Yer Tutucusu 2"/>
          <p:cNvSpPr>
            <a:spLocks noGrp="1"/>
          </p:cNvSpPr>
          <p:nvPr>
            <p:ph idx="1"/>
          </p:nvPr>
        </p:nvSpPr>
        <p:spPr>
          <a:xfrm>
            <a:off x="395536" y="1196752"/>
            <a:ext cx="8496944" cy="5544616"/>
          </a:xfrm>
        </p:spPr>
        <p:txBody>
          <a:bodyPr>
            <a:normAutofit lnSpcReduction="10000"/>
          </a:bodyPr>
          <a:lstStyle/>
          <a:p>
            <a:endParaRPr lang="tr-TR" b="1" dirty="0" smtClean="0">
              <a:latin typeface="Lucida Sans Typewriter" panose="020B0509030504030204" pitchFamily="49" charset="0"/>
            </a:endParaRPr>
          </a:p>
          <a:p>
            <a:r>
              <a:rPr lang="tr-TR" b="1" dirty="0" smtClean="0">
                <a:latin typeface="Lucida Sans Typewriter" panose="020B0509030504030204" pitchFamily="49" charset="0"/>
              </a:rPr>
              <a:t>Hindi-Çin</a:t>
            </a:r>
            <a:endParaRPr lang="tr-TR" b="1" dirty="0">
              <a:latin typeface="Lucida Sans Typewriter" panose="020B0509030504030204" pitchFamily="49" charset="0"/>
            </a:endParaRPr>
          </a:p>
          <a:p>
            <a:r>
              <a:rPr lang="tr-TR" b="1" dirty="0" err="1" smtClean="0">
                <a:latin typeface="Lucida Sans Typewriter" panose="020B0509030504030204" pitchFamily="49" charset="0"/>
              </a:rPr>
              <a:t>Anglo-Sakson</a:t>
            </a:r>
            <a:endParaRPr lang="tr-TR" b="1" dirty="0">
              <a:latin typeface="Lucida Sans Typewriter" panose="020B0509030504030204" pitchFamily="49" charset="0"/>
            </a:endParaRPr>
          </a:p>
          <a:p>
            <a:r>
              <a:rPr lang="tr-TR" b="1" dirty="0" err="1" smtClean="0">
                <a:latin typeface="Lucida Sans Typewriter" panose="020B0509030504030204" pitchFamily="49" charset="0"/>
              </a:rPr>
              <a:t>Greko</a:t>
            </a:r>
            <a:r>
              <a:rPr lang="tr-TR" b="1" dirty="0" smtClean="0">
                <a:latin typeface="Lucida Sans Typewriter" panose="020B0509030504030204" pitchFamily="49" charset="0"/>
              </a:rPr>
              <a:t>-Romen</a:t>
            </a:r>
            <a:endParaRPr lang="tr-TR" b="1" dirty="0">
              <a:latin typeface="Lucida Sans Typewriter" panose="020B0509030504030204" pitchFamily="49" charset="0"/>
            </a:endParaRPr>
          </a:p>
          <a:p>
            <a:r>
              <a:rPr lang="tr-TR" b="1" dirty="0" smtClean="0">
                <a:latin typeface="Lucida Sans Typewriter" panose="020B0509030504030204" pitchFamily="49" charset="0"/>
              </a:rPr>
              <a:t>Hint-Avrupa</a:t>
            </a:r>
            <a:endParaRPr lang="tr-TR" b="1" dirty="0">
              <a:latin typeface="Lucida Sans Typewriter" panose="020B0509030504030204" pitchFamily="49" charset="0"/>
            </a:endParaRPr>
          </a:p>
          <a:p>
            <a:r>
              <a:rPr lang="tr-TR" b="1" dirty="0" smtClean="0">
                <a:latin typeface="Lucida Sans Typewriter" panose="020B0509030504030204" pitchFamily="49" charset="0"/>
              </a:rPr>
              <a:t>Hint-Alman</a:t>
            </a:r>
          </a:p>
          <a:p>
            <a:r>
              <a:rPr lang="tr-TR" b="1" dirty="0" smtClean="0">
                <a:latin typeface="Lucida Sans Typewriter" panose="020B0509030504030204" pitchFamily="49" charset="0"/>
              </a:rPr>
              <a:t>Hint-İran</a:t>
            </a:r>
            <a:endParaRPr lang="tr-TR" b="1" dirty="0">
              <a:latin typeface="Lucida Sans Typewriter" panose="020B0509030504030204" pitchFamily="49" charset="0"/>
            </a:endParaRPr>
          </a:p>
          <a:p>
            <a:r>
              <a:rPr lang="tr-TR" b="1" dirty="0">
                <a:latin typeface="Lucida Sans Typewriter" panose="020B0509030504030204" pitchFamily="49" charset="0"/>
              </a:rPr>
              <a:t>Kuzey </a:t>
            </a:r>
            <a:r>
              <a:rPr lang="tr-TR" b="1" dirty="0" err="1">
                <a:latin typeface="Lucida Sans Typewriter" panose="020B0509030504030204" pitchFamily="49" charset="0"/>
              </a:rPr>
              <a:t>Afrika&amp;Orta</a:t>
            </a:r>
            <a:r>
              <a:rPr lang="tr-TR" b="1" dirty="0">
                <a:latin typeface="Lucida Sans Typewriter" panose="020B0509030504030204" pitchFamily="49" charset="0"/>
              </a:rPr>
              <a:t> Doğu</a:t>
            </a:r>
          </a:p>
          <a:p>
            <a:r>
              <a:rPr lang="tr-TR" b="1" dirty="0" err="1" smtClean="0">
                <a:latin typeface="Lucida Sans Typewriter" panose="020B0509030504030204" pitchFamily="49" charset="0"/>
              </a:rPr>
              <a:t>Avr</a:t>
            </a:r>
            <a:r>
              <a:rPr lang="tr-TR" b="1" dirty="0" smtClean="0">
                <a:latin typeface="Lucida Sans Typewriter" panose="020B0509030504030204" pitchFamily="49" charset="0"/>
              </a:rPr>
              <a:t>-Asya</a:t>
            </a:r>
            <a:endParaRPr lang="tr-TR" b="1" dirty="0">
              <a:latin typeface="Lucida Sans Typewriter" panose="020B0509030504030204" pitchFamily="49" charset="0"/>
            </a:endParaRPr>
          </a:p>
          <a:p>
            <a:r>
              <a:rPr lang="tr-TR" b="1" dirty="0" err="1" smtClean="0">
                <a:latin typeface="Lucida Sans Typewriter" panose="020B0509030504030204" pitchFamily="49" charset="0"/>
              </a:rPr>
              <a:t>Afr</a:t>
            </a:r>
            <a:r>
              <a:rPr lang="tr-TR" b="1" dirty="0" smtClean="0">
                <a:latin typeface="Lucida Sans Typewriter" panose="020B0509030504030204" pitchFamily="49" charset="0"/>
              </a:rPr>
              <a:t>-Asya</a:t>
            </a:r>
            <a:endParaRPr lang="tr-TR" b="1" dirty="0">
              <a:latin typeface="Lucida Sans Typewriter" panose="020B0509030504030204" pitchFamily="49" charset="0"/>
            </a:endParaRPr>
          </a:p>
          <a:p>
            <a:endParaRPr lang="tr-TR" dirty="0"/>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6984445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360040"/>
          </a:xfrm>
        </p:spPr>
        <p:txBody>
          <a:bodyPr>
            <a:normAutofit fontScale="90000"/>
          </a:bodyPr>
          <a:lstStyle/>
          <a:p>
            <a:r>
              <a:rPr lang="tr-TR" b="1" dirty="0" smtClean="0"/>
              <a:t/>
            </a:r>
            <a:br>
              <a:rPr lang="tr-TR" b="1" dirty="0" smtClean="0"/>
            </a:br>
            <a:r>
              <a:rPr lang="tr-TR" b="1" dirty="0" smtClean="0">
                <a:solidFill>
                  <a:srgbClr val="C00000"/>
                </a:solidFill>
              </a:rPr>
              <a:t>Türkler </a:t>
            </a:r>
            <a:r>
              <a:rPr lang="tr-TR" b="1" dirty="0">
                <a:solidFill>
                  <a:srgbClr val="C00000"/>
                </a:solidFill>
              </a:rPr>
              <a:t>ve Su </a:t>
            </a:r>
            <a:r>
              <a:rPr lang="tr-TR" b="1" dirty="0" err="1">
                <a:solidFill>
                  <a:srgbClr val="C00000"/>
                </a:solidFill>
              </a:rPr>
              <a:t>EkoSistemi</a:t>
            </a:r>
            <a:r>
              <a:rPr lang="tr-TR" dirty="0">
                <a:solidFill>
                  <a:srgbClr val="C00000"/>
                </a:solidFill>
              </a:rPr>
              <a:t/>
            </a:r>
            <a:br>
              <a:rPr lang="tr-TR" dirty="0">
                <a:solidFill>
                  <a:srgbClr val="C00000"/>
                </a:solidFill>
              </a:rPr>
            </a:br>
            <a:endParaRPr lang="tr-TR" dirty="0">
              <a:solidFill>
                <a:srgbClr val="C00000"/>
              </a:solidFill>
            </a:endParaRPr>
          </a:p>
        </p:txBody>
      </p:sp>
      <p:sp>
        <p:nvSpPr>
          <p:cNvPr id="3" name="İçerik Yer Tutucusu 2"/>
          <p:cNvSpPr>
            <a:spLocks noGrp="1"/>
          </p:cNvSpPr>
          <p:nvPr>
            <p:ph idx="1"/>
          </p:nvPr>
        </p:nvSpPr>
        <p:spPr>
          <a:xfrm>
            <a:off x="107504" y="548680"/>
            <a:ext cx="9217024" cy="6408712"/>
          </a:xfrm>
        </p:spPr>
        <p:txBody>
          <a:bodyPr>
            <a:normAutofit fontScale="32500" lnSpcReduction="20000"/>
          </a:bodyPr>
          <a:lstStyle/>
          <a:p>
            <a:r>
              <a:rPr lang="tr-TR" sz="4300" b="1" dirty="0" smtClean="0">
                <a:solidFill>
                  <a:srgbClr val="0070C0"/>
                </a:solidFill>
                <a:latin typeface="Lucida Sans Typewriter" panose="020B0509030504030204" pitchFamily="49" charset="0"/>
              </a:rPr>
              <a:t>NEHİRLER GÖLLER SU KANALLARI SULAK ALANLAR</a:t>
            </a:r>
          </a:p>
          <a:p>
            <a:pPr marL="0" indent="0">
              <a:buNone/>
            </a:pPr>
            <a:r>
              <a:rPr lang="tr-TR" sz="4000" b="1" dirty="0" smtClean="0">
                <a:solidFill>
                  <a:srgbClr val="0070C0"/>
                </a:solidFill>
                <a:latin typeface="Lucida Sans Typewriter" panose="020B0509030504030204" pitchFamily="49" charset="0"/>
              </a:rPr>
              <a:t> </a:t>
            </a:r>
          </a:p>
          <a:p>
            <a:pPr marL="514350" indent="-514350">
              <a:buFont typeface="+mj-lt"/>
              <a:buAutoNum type="arabicPeriod"/>
            </a:pPr>
            <a:r>
              <a:rPr lang="tr-TR" sz="4000" b="1" dirty="0" smtClean="0">
                <a:solidFill>
                  <a:srgbClr val="0070C0"/>
                </a:solidFill>
                <a:latin typeface="Lucida Sans Typewriter" panose="020B0509030504030204" pitchFamily="49" charset="0"/>
              </a:rPr>
              <a:t>Sibirya </a:t>
            </a:r>
            <a:r>
              <a:rPr lang="tr-TR" sz="4000" b="1" dirty="0">
                <a:solidFill>
                  <a:srgbClr val="0070C0"/>
                </a:solidFill>
                <a:latin typeface="Lucida Sans Typewriter" panose="020B0509030504030204" pitchFamily="49" charset="0"/>
              </a:rPr>
              <a:t>sulak alanları</a:t>
            </a:r>
          </a:p>
          <a:p>
            <a:pPr marL="514350" indent="-514350">
              <a:buFont typeface="+mj-lt"/>
              <a:buAutoNum type="arabicPeriod"/>
            </a:pPr>
            <a:r>
              <a:rPr lang="tr-TR" sz="4000" b="1" dirty="0" smtClean="0">
                <a:solidFill>
                  <a:srgbClr val="0070C0"/>
                </a:solidFill>
                <a:latin typeface="Lucida Sans Typewriter" panose="020B0509030504030204" pitchFamily="49" charset="0"/>
              </a:rPr>
              <a:t>Sarı Nehir’den (Çin) Mavi Tuna’ya (Macaristan) Su </a:t>
            </a:r>
            <a:r>
              <a:rPr lang="tr-TR" sz="4000" b="1" dirty="0">
                <a:solidFill>
                  <a:srgbClr val="0070C0"/>
                </a:solidFill>
                <a:latin typeface="Lucida Sans Typewriter" panose="020B0509030504030204" pitchFamily="49" charset="0"/>
              </a:rPr>
              <a:t>Felsefesi (Kişi, Yaşam, Ölüm</a:t>
            </a:r>
            <a:r>
              <a:rPr lang="tr-TR" sz="4000" b="1" dirty="0" smtClean="0">
                <a:solidFill>
                  <a:srgbClr val="0070C0"/>
                </a:solidFill>
                <a:latin typeface="Lucida Sans Typewriter" panose="020B0509030504030204" pitchFamily="49" charset="0"/>
              </a:rPr>
              <a:t>)</a:t>
            </a:r>
          </a:p>
          <a:p>
            <a:pPr marL="514350" indent="-514350">
              <a:buFont typeface="+mj-lt"/>
              <a:buAutoNum type="arabicPeriod"/>
            </a:pPr>
            <a:r>
              <a:rPr lang="tr-TR" sz="4000" b="1" dirty="0" err="1" smtClean="0">
                <a:solidFill>
                  <a:srgbClr val="0070C0"/>
                </a:solidFill>
                <a:latin typeface="Lucida Sans Typewriter" panose="020B0509030504030204" pitchFamily="49" charset="0"/>
              </a:rPr>
              <a:t>Maveaünnehir</a:t>
            </a:r>
            <a:endParaRPr lang="tr-TR" sz="4000" b="1" dirty="0">
              <a:solidFill>
                <a:srgbClr val="0070C0"/>
              </a:solidFill>
              <a:latin typeface="Lucida Sans Typewriter" panose="020B0509030504030204" pitchFamily="49" charset="0"/>
            </a:endParaRPr>
          </a:p>
          <a:p>
            <a:pPr marL="514350" indent="-514350">
              <a:buFont typeface="+mj-lt"/>
              <a:buAutoNum type="arabicPeriod"/>
            </a:pPr>
            <a:r>
              <a:rPr lang="tr-TR" sz="4000" b="1" dirty="0">
                <a:solidFill>
                  <a:srgbClr val="0070C0"/>
                </a:solidFill>
                <a:latin typeface="Lucida Sans Typewriter" panose="020B0509030504030204" pitchFamily="49" charset="0"/>
              </a:rPr>
              <a:t>Uzun nehirler ve göllerden oluşan Su Şebekeleri (ATÜT)</a:t>
            </a:r>
          </a:p>
          <a:p>
            <a:pPr marL="514350" indent="-514350">
              <a:buFont typeface="+mj-lt"/>
              <a:buAutoNum type="arabicPeriod"/>
            </a:pPr>
            <a:r>
              <a:rPr lang="tr-TR" sz="4000" b="1" dirty="0">
                <a:solidFill>
                  <a:srgbClr val="0070C0"/>
                </a:solidFill>
                <a:latin typeface="Lucida Sans Typewriter" panose="020B0509030504030204" pitchFamily="49" charset="0"/>
              </a:rPr>
              <a:t>Nil-Ceyhun-</a:t>
            </a:r>
            <a:r>
              <a:rPr lang="tr-TR" sz="4000" b="1" dirty="0" err="1">
                <a:solidFill>
                  <a:srgbClr val="0070C0"/>
                </a:solidFill>
                <a:latin typeface="Lucida Sans Typewriter" panose="020B0509030504030204" pitchFamily="49" charset="0"/>
              </a:rPr>
              <a:t>Yamuna</a:t>
            </a:r>
            <a:r>
              <a:rPr lang="tr-TR" sz="4000" b="1" dirty="0">
                <a:solidFill>
                  <a:srgbClr val="0070C0"/>
                </a:solidFill>
                <a:latin typeface="Lucida Sans Typewriter" panose="020B0509030504030204" pitchFamily="49" charset="0"/>
              </a:rPr>
              <a:t> (Mısır-Özbekistan-Hindistan)</a:t>
            </a:r>
          </a:p>
          <a:p>
            <a:pPr marL="514350" indent="-514350">
              <a:buFont typeface="+mj-lt"/>
              <a:buAutoNum type="arabicPeriod"/>
            </a:pPr>
            <a:r>
              <a:rPr lang="tr-TR" sz="4000" b="1" dirty="0">
                <a:solidFill>
                  <a:srgbClr val="0070C0"/>
                </a:solidFill>
                <a:latin typeface="Lucida Sans Typewriter" panose="020B0509030504030204" pitchFamily="49" charset="0"/>
              </a:rPr>
              <a:t>Yeraltı Su Kanalları (</a:t>
            </a:r>
            <a:r>
              <a:rPr lang="tr-TR" sz="4000" b="1" dirty="0" err="1">
                <a:solidFill>
                  <a:srgbClr val="0070C0"/>
                </a:solidFill>
                <a:latin typeface="Lucida Sans Typewriter" panose="020B0509030504030204" pitchFamily="49" charset="0"/>
              </a:rPr>
              <a:t>Karizler</a:t>
            </a:r>
            <a:r>
              <a:rPr lang="tr-TR" sz="4000" b="1" dirty="0">
                <a:solidFill>
                  <a:srgbClr val="0070C0"/>
                </a:solidFill>
                <a:latin typeface="Lucida Sans Typewriter" panose="020B0509030504030204" pitchFamily="49" charset="0"/>
              </a:rPr>
              <a:t>, Doğu Türkistan)</a:t>
            </a:r>
          </a:p>
          <a:p>
            <a:pPr marL="514350" indent="-514350">
              <a:buFont typeface="+mj-lt"/>
              <a:buAutoNum type="arabicPeriod"/>
            </a:pPr>
            <a:r>
              <a:rPr lang="tr-TR" sz="4000" b="1" dirty="0">
                <a:solidFill>
                  <a:srgbClr val="0070C0"/>
                </a:solidFill>
                <a:latin typeface="Lucida Sans Typewriter" panose="020B0509030504030204" pitchFamily="49" charset="0"/>
              </a:rPr>
              <a:t>İmparatorluk Su Kanalları (Çin</a:t>
            </a:r>
            <a:r>
              <a:rPr lang="tr-TR" sz="4000" b="1" dirty="0" smtClean="0">
                <a:solidFill>
                  <a:srgbClr val="0070C0"/>
                </a:solidFill>
                <a:latin typeface="Lucida Sans Typewriter" panose="020B0509030504030204" pitchFamily="49" charset="0"/>
              </a:rPr>
              <a:t>)</a:t>
            </a:r>
          </a:p>
          <a:p>
            <a:pPr marL="514350" indent="-514350">
              <a:buFont typeface="+mj-lt"/>
              <a:buAutoNum type="arabicPeriod"/>
            </a:pPr>
            <a:r>
              <a:rPr lang="tr-TR" sz="4000" b="1" dirty="0">
                <a:solidFill>
                  <a:srgbClr val="0070C0"/>
                </a:solidFill>
                <a:latin typeface="Lucida Sans Typewriter" panose="020B0509030504030204" pitchFamily="49" charset="0"/>
              </a:rPr>
              <a:t>Beş Su (Pakistan, Hindistan) ve Yedi Su (Kazakistan) </a:t>
            </a:r>
          </a:p>
          <a:p>
            <a:pPr marL="514350" indent="-514350">
              <a:buFont typeface="+mj-lt"/>
              <a:buAutoNum type="arabicPeriod"/>
            </a:pPr>
            <a:r>
              <a:rPr lang="tr-TR" sz="4000" b="1" dirty="0">
                <a:solidFill>
                  <a:srgbClr val="0070C0"/>
                </a:solidFill>
                <a:latin typeface="Lucida Sans Typewriter" panose="020B0509030504030204" pitchFamily="49" charset="0"/>
              </a:rPr>
              <a:t>Su Kaynağı Dağ Silsileleri (Altaylar, Urallar, </a:t>
            </a:r>
            <a:r>
              <a:rPr lang="tr-TR" sz="4000" b="1" dirty="0" err="1">
                <a:solidFill>
                  <a:srgbClr val="0070C0"/>
                </a:solidFill>
                <a:latin typeface="Lucida Sans Typewriter" panose="020B0509030504030204" pitchFamily="49" charset="0"/>
              </a:rPr>
              <a:t>Himalayalar</a:t>
            </a:r>
            <a:r>
              <a:rPr lang="tr-TR" sz="4000" b="1" dirty="0">
                <a:solidFill>
                  <a:srgbClr val="0070C0"/>
                </a:solidFill>
                <a:latin typeface="Lucida Sans Typewriter" panose="020B0509030504030204" pitchFamily="49" charset="0"/>
              </a:rPr>
              <a:t>)</a:t>
            </a:r>
          </a:p>
          <a:p>
            <a:pPr marL="514350" indent="-514350">
              <a:buFont typeface="+mj-lt"/>
              <a:buAutoNum type="arabicPeriod"/>
            </a:pPr>
            <a:r>
              <a:rPr lang="tr-TR" sz="4000" b="1" dirty="0">
                <a:solidFill>
                  <a:srgbClr val="0070C0"/>
                </a:solidFill>
                <a:latin typeface="Lucida Sans Typewriter" panose="020B0509030504030204" pitchFamily="49" charset="0"/>
              </a:rPr>
              <a:t>Küçük Asya Nehirleri (Fırat-Dicle: Mezopotamya, Kızılırmak, Menderes) </a:t>
            </a:r>
          </a:p>
          <a:p>
            <a:pPr marL="514350" indent="-514350">
              <a:buFont typeface="+mj-lt"/>
              <a:buAutoNum type="arabicPeriod"/>
            </a:pPr>
            <a:endParaRPr lang="tr-TR" sz="4300" b="1" dirty="0" smtClean="0">
              <a:solidFill>
                <a:srgbClr val="0070C0"/>
              </a:solidFill>
              <a:latin typeface="Lucida Sans Typewriter" panose="020B0509030504030204" pitchFamily="49" charset="0"/>
            </a:endParaRPr>
          </a:p>
          <a:p>
            <a:r>
              <a:rPr lang="tr-TR" sz="4300" b="1" dirty="0" smtClean="0">
                <a:solidFill>
                  <a:srgbClr val="0070C0"/>
                </a:solidFill>
                <a:latin typeface="Lucida Sans Typewriter" panose="020B0509030504030204" pitchFamily="49" charset="0"/>
              </a:rPr>
              <a:t>HALKLAR VE SU ARAÇLARI</a:t>
            </a:r>
          </a:p>
          <a:p>
            <a:endParaRPr lang="tr-TR" sz="4000" b="1" dirty="0">
              <a:solidFill>
                <a:srgbClr val="0070C0"/>
              </a:solidFill>
              <a:latin typeface="Lucida Sans Typewriter" panose="020B0509030504030204" pitchFamily="49" charset="0"/>
            </a:endParaRPr>
          </a:p>
          <a:p>
            <a:pPr marL="514350" indent="-514350">
              <a:buFont typeface="+mj-lt"/>
              <a:buAutoNum type="arabicPeriod"/>
            </a:pPr>
            <a:r>
              <a:rPr lang="tr-TR" sz="4000" b="1" dirty="0">
                <a:solidFill>
                  <a:srgbClr val="0070C0"/>
                </a:solidFill>
                <a:latin typeface="Lucida Sans Typewriter" panose="020B0509030504030204" pitchFamily="49" charset="0"/>
              </a:rPr>
              <a:t>Si= Su. </a:t>
            </a:r>
            <a:r>
              <a:rPr lang="tr-TR" sz="4000" b="1" dirty="0" err="1">
                <a:solidFill>
                  <a:srgbClr val="0070C0"/>
                </a:solidFill>
                <a:latin typeface="Lucida Sans Typewriter" panose="020B0509030504030204" pitchFamily="49" charset="0"/>
              </a:rPr>
              <a:t>Si.birya</a:t>
            </a:r>
            <a:r>
              <a:rPr lang="tr-TR" sz="4000" b="1" dirty="0">
                <a:solidFill>
                  <a:srgbClr val="0070C0"/>
                </a:solidFill>
                <a:latin typeface="Lucida Sans Typewriter" panose="020B0509030504030204" pitchFamily="49" charset="0"/>
              </a:rPr>
              <a:t>. </a:t>
            </a:r>
            <a:r>
              <a:rPr lang="tr-TR" sz="4000" b="1" dirty="0" err="1">
                <a:solidFill>
                  <a:srgbClr val="0070C0"/>
                </a:solidFill>
                <a:latin typeface="Lucida Sans Typewriter" panose="020B0509030504030204" pitchFamily="49" charset="0"/>
              </a:rPr>
              <a:t>Su.mer</a:t>
            </a:r>
            <a:r>
              <a:rPr lang="tr-TR" sz="4000" b="1" dirty="0">
                <a:solidFill>
                  <a:srgbClr val="0070C0"/>
                </a:solidFill>
                <a:latin typeface="Lucida Sans Typewriter" panose="020B0509030504030204" pitchFamily="49" charset="0"/>
              </a:rPr>
              <a:t>. Saka (Su Halkı</a:t>
            </a:r>
            <a:r>
              <a:rPr lang="tr-TR" sz="4000" b="1" dirty="0" smtClean="0">
                <a:solidFill>
                  <a:srgbClr val="0070C0"/>
                </a:solidFill>
                <a:latin typeface="Lucida Sans Typewriter" panose="020B0509030504030204" pitchFamily="49" charset="0"/>
              </a:rPr>
              <a:t>)</a:t>
            </a:r>
          </a:p>
          <a:p>
            <a:pPr marL="514350" indent="-514350">
              <a:buFont typeface="+mj-lt"/>
              <a:buAutoNum type="arabicPeriod"/>
            </a:pPr>
            <a:r>
              <a:rPr lang="tr-TR" sz="4000" b="1" dirty="0">
                <a:solidFill>
                  <a:srgbClr val="0070C0"/>
                </a:solidFill>
                <a:latin typeface="Lucida Sans Typewriter" panose="020B0509030504030204" pitchFamily="49" charset="0"/>
              </a:rPr>
              <a:t>Sakalar, </a:t>
            </a:r>
            <a:r>
              <a:rPr lang="tr-TR" sz="4000" b="1" dirty="0" err="1">
                <a:solidFill>
                  <a:srgbClr val="0070C0"/>
                </a:solidFill>
                <a:latin typeface="Lucida Sans Typewriter" panose="020B0509030504030204" pitchFamily="49" charset="0"/>
              </a:rPr>
              <a:t>Sibirler</a:t>
            </a:r>
            <a:r>
              <a:rPr lang="tr-TR" sz="4000" b="1" dirty="0">
                <a:solidFill>
                  <a:srgbClr val="0070C0"/>
                </a:solidFill>
                <a:latin typeface="Lucida Sans Typewriter" panose="020B0509030504030204" pitchFamily="49" charset="0"/>
              </a:rPr>
              <a:t>, </a:t>
            </a:r>
            <a:r>
              <a:rPr lang="tr-TR" sz="4000" b="1" dirty="0" err="1">
                <a:solidFill>
                  <a:srgbClr val="0070C0"/>
                </a:solidFill>
                <a:latin typeface="Lucida Sans Typewriter" panose="020B0509030504030204" pitchFamily="49" charset="0"/>
              </a:rPr>
              <a:t>Subarlar</a:t>
            </a:r>
            <a:r>
              <a:rPr lang="tr-TR" sz="4000" b="1" dirty="0">
                <a:solidFill>
                  <a:srgbClr val="0070C0"/>
                </a:solidFill>
                <a:latin typeface="Lucida Sans Typewriter" panose="020B0509030504030204" pitchFamily="49" charset="0"/>
              </a:rPr>
              <a:t>, Kıpçak-</a:t>
            </a:r>
            <a:r>
              <a:rPr lang="tr-TR" sz="4000" b="1" dirty="0" err="1">
                <a:solidFill>
                  <a:srgbClr val="0070C0"/>
                </a:solidFill>
                <a:latin typeface="Lucida Sans Typewriter" panose="020B0509030504030204" pitchFamily="49" charset="0"/>
              </a:rPr>
              <a:t>Kimekler</a:t>
            </a:r>
            <a:r>
              <a:rPr lang="tr-TR" sz="4000" b="1" dirty="0">
                <a:solidFill>
                  <a:srgbClr val="0070C0"/>
                </a:solidFill>
                <a:latin typeface="Lucida Sans Typewriter" panose="020B0509030504030204" pitchFamily="49" charset="0"/>
              </a:rPr>
              <a:t> (Gemi</a:t>
            </a:r>
            <a:r>
              <a:rPr lang="tr-TR" sz="4000" b="1" dirty="0" smtClean="0">
                <a:solidFill>
                  <a:srgbClr val="0070C0"/>
                </a:solidFill>
                <a:latin typeface="Lucida Sans Typewriter" panose="020B0509030504030204" pitchFamily="49" charset="0"/>
              </a:rPr>
              <a:t>)</a:t>
            </a:r>
          </a:p>
          <a:p>
            <a:pPr marL="514350" indent="-514350">
              <a:buFont typeface="+mj-lt"/>
              <a:buAutoNum type="arabicPeriod"/>
            </a:pPr>
            <a:r>
              <a:rPr lang="tr-TR" sz="4000" b="1" dirty="0" smtClean="0">
                <a:solidFill>
                  <a:srgbClr val="0070C0"/>
                </a:solidFill>
                <a:latin typeface="Lucida Sans Typewriter" panose="020B0509030504030204" pitchFamily="49" charset="0"/>
              </a:rPr>
              <a:t>Su </a:t>
            </a:r>
            <a:r>
              <a:rPr lang="tr-TR" sz="4000" b="1" dirty="0">
                <a:solidFill>
                  <a:srgbClr val="0070C0"/>
                </a:solidFill>
                <a:latin typeface="Lucida Sans Typewriter" panose="020B0509030504030204" pitchFamily="49" charset="0"/>
              </a:rPr>
              <a:t>Araçları (Gemi, Kayık, Sal)</a:t>
            </a:r>
          </a:p>
          <a:p>
            <a:pPr marL="514350" indent="-514350">
              <a:buFont typeface="+mj-lt"/>
              <a:buAutoNum type="arabicPeriod"/>
            </a:pPr>
            <a:endParaRPr lang="tr-TR" sz="4000" b="1" dirty="0" smtClean="0">
              <a:solidFill>
                <a:srgbClr val="0070C0"/>
              </a:solidFill>
              <a:latin typeface="Lucida Sans Typewriter" panose="020B0509030504030204" pitchFamily="49" charset="0"/>
            </a:endParaRPr>
          </a:p>
          <a:p>
            <a:r>
              <a:rPr lang="tr-TR" sz="4300" b="1" dirty="0" smtClean="0">
                <a:solidFill>
                  <a:srgbClr val="0070C0"/>
                </a:solidFill>
                <a:latin typeface="Lucida Sans Typewriter" panose="020B0509030504030204" pitchFamily="49" charset="0"/>
              </a:rPr>
              <a:t>MİTOLOJİ</a:t>
            </a:r>
          </a:p>
          <a:p>
            <a:endParaRPr lang="tr-TR" sz="4000" b="1" dirty="0">
              <a:solidFill>
                <a:srgbClr val="0070C0"/>
              </a:solidFill>
              <a:latin typeface="Lucida Sans Typewriter" panose="020B0509030504030204" pitchFamily="49" charset="0"/>
            </a:endParaRPr>
          </a:p>
          <a:p>
            <a:pPr marL="514350" indent="-514350">
              <a:buFont typeface="+mj-lt"/>
              <a:buAutoNum type="arabicPeriod"/>
            </a:pPr>
            <a:r>
              <a:rPr lang="tr-TR" sz="4000" b="1" dirty="0">
                <a:solidFill>
                  <a:srgbClr val="0070C0"/>
                </a:solidFill>
                <a:latin typeface="Lucida Sans Typewriter" panose="020B0509030504030204" pitchFamily="49" charset="0"/>
              </a:rPr>
              <a:t>Kutsal Su (</a:t>
            </a:r>
            <a:r>
              <a:rPr lang="tr-TR" sz="4000" b="1" dirty="0" err="1">
                <a:solidFill>
                  <a:srgbClr val="0070C0"/>
                </a:solidFill>
                <a:latin typeface="Lucida Sans Typewriter" panose="020B0509030504030204" pitchFamily="49" charset="0"/>
              </a:rPr>
              <a:t>Göktanrı</a:t>
            </a:r>
            <a:r>
              <a:rPr lang="tr-TR" sz="4000" b="1" dirty="0">
                <a:solidFill>
                  <a:srgbClr val="0070C0"/>
                </a:solidFill>
                <a:latin typeface="Lucida Sans Typewriter" panose="020B0509030504030204" pitchFamily="49" charset="0"/>
              </a:rPr>
              <a:t> Dini) (Mitoloji)</a:t>
            </a:r>
          </a:p>
          <a:p>
            <a:pPr marL="514350" indent="-514350">
              <a:buFont typeface="+mj-lt"/>
              <a:buAutoNum type="arabicPeriod"/>
            </a:pPr>
            <a:r>
              <a:rPr lang="tr-TR" sz="4000" b="1" dirty="0" err="1">
                <a:solidFill>
                  <a:srgbClr val="0070C0"/>
                </a:solidFill>
                <a:latin typeface="Lucida Sans Typewriter" panose="020B0509030504030204" pitchFamily="49" charset="0"/>
              </a:rPr>
              <a:t>Tengri</a:t>
            </a:r>
            <a:r>
              <a:rPr lang="tr-TR" sz="4000" b="1" dirty="0">
                <a:solidFill>
                  <a:srgbClr val="0070C0"/>
                </a:solidFill>
                <a:latin typeface="Lucida Sans Typewriter" panose="020B0509030504030204" pitchFamily="49" charset="0"/>
              </a:rPr>
              <a:t> ve </a:t>
            </a:r>
            <a:r>
              <a:rPr lang="tr-TR" sz="4000" b="1" dirty="0" err="1" smtClean="0">
                <a:solidFill>
                  <a:srgbClr val="0070C0"/>
                </a:solidFill>
                <a:latin typeface="Lucida Sans Typewriter" panose="020B0509030504030204" pitchFamily="49" charset="0"/>
              </a:rPr>
              <a:t>Tengiz</a:t>
            </a:r>
            <a:endParaRPr lang="tr-TR" sz="4000" b="1" dirty="0" smtClean="0">
              <a:solidFill>
                <a:srgbClr val="0070C0"/>
              </a:solidFill>
              <a:latin typeface="Lucida Sans Typewriter" panose="020B0509030504030204" pitchFamily="49" charset="0"/>
            </a:endParaRPr>
          </a:p>
          <a:p>
            <a:pPr marL="514350" indent="-514350">
              <a:buFont typeface="+mj-lt"/>
              <a:buAutoNum type="arabicPeriod"/>
            </a:pPr>
            <a:endParaRPr lang="tr-TR" sz="4300" b="1" dirty="0" smtClean="0">
              <a:solidFill>
                <a:srgbClr val="0070C0"/>
              </a:solidFill>
              <a:latin typeface="Lucida Sans Typewriter" panose="020B0509030504030204" pitchFamily="49" charset="0"/>
            </a:endParaRPr>
          </a:p>
          <a:p>
            <a:r>
              <a:rPr lang="tr-TR" sz="4300" b="1" dirty="0" smtClean="0">
                <a:solidFill>
                  <a:srgbClr val="0070C0"/>
                </a:solidFill>
                <a:latin typeface="Lucida Sans Typewriter" panose="020B0509030504030204" pitchFamily="49" charset="0"/>
              </a:rPr>
              <a:t>OKYANUSLAR DENİZLER</a:t>
            </a:r>
          </a:p>
          <a:p>
            <a:endParaRPr lang="tr-TR" sz="4000" b="1" dirty="0">
              <a:solidFill>
                <a:srgbClr val="0070C0"/>
              </a:solidFill>
              <a:latin typeface="Lucida Sans Typewriter" panose="020B0509030504030204" pitchFamily="49" charset="0"/>
            </a:endParaRPr>
          </a:p>
          <a:p>
            <a:pPr marL="514350" indent="-514350">
              <a:buFont typeface="+mj-lt"/>
              <a:buAutoNum type="arabicPeriod"/>
            </a:pPr>
            <a:r>
              <a:rPr lang="tr-TR" sz="4000" b="1" dirty="0" smtClean="0">
                <a:solidFill>
                  <a:srgbClr val="00B050"/>
                </a:solidFill>
                <a:latin typeface="Lucida Sans Typewriter" panose="020B0509030504030204" pitchFamily="49" charset="0"/>
              </a:rPr>
              <a:t>Arktik</a:t>
            </a:r>
            <a:r>
              <a:rPr lang="tr-TR" sz="4000" b="1" dirty="0" smtClean="0">
                <a:solidFill>
                  <a:srgbClr val="0070C0"/>
                </a:solidFill>
                <a:latin typeface="Lucida Sans Typewriter" panose="020B0509030504030204" pitchFamily="49" charset="0"/>
              </a:rPr>
              <a:t> </a:t>
            </a:r>
            <a:r>
              <a:rPr lang="tr-TR" sz="4000" b="1" dirty="0">
                <a:solidFill>
                  <a:srgbClr val="0070C0"/>
                </a:solidFill>
                <a:latin typeface="Lucida Sans Typewriter" panose="020B0509030504030204" pitchFamily="49" charset="0"/>
              </a:rPr>
              <a:t>Okyanusunda eriyen buzullar</a:t>
            </a:r>
          </a:p>
          <a:p>
            <a:pPr marL="514350" indent="-514350">
              <a:buFont typeface="+mj-lt"/>
              <a:buAutoNum type="arabicPeriod"/>
            </a:pPr>
            <a:r>
              <a:rPr lang="tr-TR" sz="4000" b="1" dirty="0">
                <a:solidFill>
                  <a:srgbClr val="0070C0"/>
                </a:solidFill>
                <a:latin typeface="Lucida Sans Typewriter" panose="020B0509030504030204" pitchFamily="49" charset="0"/>
              </a:rPr>
              <a:t>Okyanuslarla (Arktik, Pasifik-Yeni Akdeniz, Hint) çevrili olmak</a:t>
            </a:r>
          </a:p>
          <a:p>
            <a:pPr marL="514350" indent="-514350">
              <a:buFont typeface="+mj-lt"/>
              <a:buAutoNum type="arabicPeriod"/>
            </a:pPr>
            <a:r>
              <a:rPr lang="tr-TR" sz="4000" b="1" dirty="0">
                <a:solidFill>
                  <a:srgbClr val="0070C0"/>
                </a:solidFill>
                <a:latin typeface="Lucida Sans Typewriter" panose="020B0509030504030204" pitchFamily="49" charset="0"/>
              </a:rPr>
              <a:t>Jeolojik devirlerdeki Asya İçdenizi (Asya </a:t>
            </a:r>
            <a:r>
              <a:rPr lang="tr-TR" sz="4000" b="1" dirty="0" err="1">
                <a:solidFill>
                  <a:srgbClr val="0070C0"/>
                </a:solidFill>
                <a:latin typeface="Lucida Sans Typewriter" panose="020B0509030504030204" pitchFamily="49" charset="0"/>
              </a:rPr>
              <a:t>Akdenizi</a:t>
            </a:r>
            <a:r>
              <a:rPr lang="tr-TR" sz="4000" b="1" dirty="0" smtClean="0">
                <a:solidFill>
                  <a:srgbClr val="0070C0"/>
                </a:solidFill>
                <a:latin typeface="Lucida Sans Typewriter" panose="020B0509030504030204" pitchFamily="49" charset="0"/>
              </a:rPr>
              <a:t>)</a:t>
            </a:r>
          </a:p>
          <a:p>
            <a:pPr marL="514350" indent="-514350">
              <a:buFont typeface="+mj-lt"/>
              <a:buAutoNum type="arabicPeriod"/>
            </a:pPr>
            <a:r>
              <a:rPr lang="tr-TR" sz="4000" b="1" dirty="0">
                <a:solidFill>
                  <a:srgbClr val="0070C0"/>
                </a:solidFill>
                <a:latin typeface="Lucida Sans Typewriter" panose="020B0509030504030204" pitchFamily="49" charset="0"/>
              </a:rPr>
              <a:t>Beş Deniz ( Hazar. Karadeniz. Akdeniz. Basra. Kızıldeniz) </a:t>
            </a:r>
          </a:p>
          <a:p>
            <a:pPr marL="514350" indent="-514350">
              <a:buFont typeface="+mj-lt"/>
              <a:buAutoNum type="arabicPeriod"/>
            </a:pPr>
            <a:r>
              <a:rPr lang="tr-TR" sz="4000" b="1" dirty="0">
                <a:solidFill>
                  <a:srgbClr val="0070C0"/>
                </a:solidFill>
                <a:latin typeface="Lucida Sans Typewriter" panose="020B0509030504030204" pitchFamily="49" charset="0"/>
              </a:rPr>
              <a:t>Boğazlar (İstanbul, Çanakkale)</a:t>
            </a:r>
          </a:p>
          <a:p>
            <a:pPr marL="0" indent="0">
              <a:buNone/>
            </a:pPr>
            <a:endParaRPr lang="tr-TR" sz="3600" dirty="0"/>
          </a:p>
          <a:p>
            <a:pPr marL="514350" indent="-514350">
              <a:buFont typeface="+mj-lt"/>
              <a:buAutoNum type="arabicPeriod"/>
            </a:pPr>
            <a:endParaRPr lang="tr-TR" sz="3500" b="1" dirty="0">
              <a:solidFill>
                <a:srgbClr val="0070C0"/>
              </a:solidFill>
              <a:latin typeface="Lucida Sans Typewriter" panose="020B0509030504030204" pitchFamily="49" charset="0"/>
            </a:endParaRP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5794575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18058"/>
          </a:xfrm>
        </p:spPr>
        <p:txBody>
          <a:bodyPr>
            <a:normAutofit fontScale="90000"/>
          </a:bodyPr>
          <a:lstStyle/>
          <a:p>
            <a:r>
              <a:rPr lang="tr-TR" dirty="0" smtClean="0"/>
              <a:t/>
            </a:r>
            <a:br>
              <a:rPr lang="tr-TR" dirty="0" smtClean="0"/>
            </a:br>
            <a:r>
              <a:rPr lang="tr-TR" dirty="0" smtClean="0">
                <a:solidFill>
                  <a:srgbClr val="C00000"/>
                </a:solidFill>
              </a:rPr>
              <a:t>Öne </a:t>
            </a:r>
            <a:r>
              <a:rPr lang="tr-TR" dirty="0">
                <a:solidFill>
                  <a:srgbClr val="C00000"/>
                </a:solidFill>
              </a:rPr>
              <a:t>çıkan kavramlar</a:t>
            </a:r>
            <a:r>
              <a:rPr lang="tr-TR" dirty="0"/>
              <a:t/>
            </a:r>
            <a:br>
              <a:rPr lang="tr-TR" dirty="0"/>
            </a:br>
            <a:endParaRPr lang="tr-TR" dirty="0"/>
          </a:p>
        </p:txBody>
      </p:sp>
      <p:sp>
        <p:nvSpPr>
          <p:cNvPr id="3" name="İçerik Yer Tutucusu 2"/>
          <p:cNvSpPr>
            <a:spLocks noGrp="1"/>
          </p:cNvSpPr>
          <p:nvPr>
            <p:ph idx="1"/>
          </p:nvPr>
        </p:nvSpPr>
        <p:spPr>
          <a:xfrm>
            <a:off x="457200" y="836712"/>
            <a:ext cx="8229600" cy="5976664"/>
          </a:xfrm>
        </p:spPr>
        <p:txBody>
          <a:bodyPr>
            <a:normAutofit fontScale="62500" lnSpcReduction="20000"/>
          </a:bodyPr>
          <a:lstStyle/>
          <a:p>
            <a:pPr marL="0" indent="0">
              <a:buNone/>
            </a:pPr>
            <a:r>
              <a:rPr lang="tr-TR" dirty="0"/>
              <a:t> </a:t>
            </a:r>
          </a:p>
          <a:p>
            <a:pPr lvl="0"/>
            <a:r>
              <a:rPr lang="tr-TR" b="1" dirty="0">
                <a:solidFill>
                  <a:srgbClr val="0070C0"/>
                </a:solidFill>
                <a:latin typeface="Lucida Sans Typewriter" panose="020B0509030504030204" pitchFamily="49" charset="0"/>
              </a:rPr>
              <a:t>Asya İç Denizi</a:t>
            </a:r>
          </a:p>
          <a:p>
            <a:pPr lvl="0"/>
            <a:r>
              <a:rPr lang="tr-TR" b="1" dirty="0">
                <a:solidFill>
                  <a:srgbClr val="C00000"/>
                </a:solidFill>
                <a:latin typeface="Lucida Sans Typewriter" panose="020B0509030504030204" pitchFamily="49" charset="0"/>
              </a:rPr>
              <a:t>Atatürk’ün Türk Tarih Tezi</a:t>
            </a:r>
          </a:p>
          <a:p>
            <a:pPr lvl="0"/>
            <a:r>
              <a:rPr lang="tr-TR" b="1" dirty="0">
                <a:solidFill>
                  <a:srgbClr val="C00000"/>
                </a:solidFill>
                <a:latin typeface="Lucida Sans Typewriter" panose="020B0509030504030204" pitchFamily="49" charset="0"/>
              </a:rPr>
              <a:t>Beş Deniz Dört Okyanus</a:t>
            </a:r>
          </a:p>
          <a:p>
            <a:pPr lvl="0"/>
            <a:r>
              <a:rPr lang="tr-TR" b="1" dirty="0">
                <a:solidFill>
                  <a:srgbClr val="0070C0"/>
                </a:solidFill>
                <a:latin typeface="Lucida Sans Typewriter" panose="020B0509030504030204" pitchFamily="49" charset="0"/>
              </a:rPr>
              <a:t>Deniz Araçları</a:t>
            </a:r>
          </a:p>
          <a:p>
            <a:pPr lvl="0"/>
            <a:r>
              <a:rPr lang="tr-TR" b="1" dirty="0">
                <a:solidFill>
                  <a:srgbClr val="0070C0"/>
                </a:solidFill>
                <a:latin typeface="Lucida Sans Typewriter" panose="020B0509030504030204" pitchFamily="49" charset="0"/>
              </a:rPr>
              <a:t>İlk </a:t>
            </a:r>
            <a:r>
              <a:rPr lang="tr-TR" b="1" dirty="0" smtClean="0">
                <a:solidFill>
                  <a:srgbClr val="0070C0"/>
                </a:solidFill>
                <a:latin typeface="Lucida Sans Typewriter" panose="020B0509030504030204" pitchFamily="49" charset="0"/>
              </a:rPr>
              <a:t>Yazılı Eserler</a:t>
            </a:r>
            <a:endParaRPr lang="tr-TR" b="1" dirty="0">
              <a:solidFill>
                <a:srgbClr val="0070C0"/>
              </a:solidFill>
              <a:latin typeface="Lucida Sans Typewriter" panose="020B0509030504030204" pitchFamily="49" charset="0"/>
            </a:endParaRPr>
          </a:p>
          <a:p>
            <a:pPr lvl="0"/>
            <a:r>
              <a:rPr lang="tr-TR" b="1" dirty="0" err="1">
                <a:solidFill>
                  <a:srgbClr val="C00000"/>
                </a:solidFill>
                <a:latin typeface="Lucida Sans Typewriter" panose="020B0509030504030204" pitchFamily="49" charset="0"/>
              </a:rPr>
              <a:t>İnovasyon</a:t>
            </a:r>
            <a:r>
              <a:rPr lang="tr-TR" b="1" dirty="0">
                <a:solidFill>
                  <a:srgbClr val="C00000"/>
                </a:solidFill>
                <a:latin typeface="Lucida Sans Typewriter" panose="020B0509030504030204" pitchFamily="49" charset="0"/>
              </a:rPr>
              <a:t> Aksiyonları</a:t>
            </a:r>
          </a:p>
          <a:p>
            <a:pPr lvl="0"/>
            <a:r>
              <a:rPr lang="tr-TR" b="1" dirty="0">
                <a:solidFill>
                  <a:srgbClr val="C00000"/>
                </a:solidFill>
                <a:latin typeface="Lucida Sans Typewriter" panose="020B0509030504030204" pitchFamily="49" charset="0"/>
              </a:rPr>
              <a:t>Okyanuslar</a:t>
            </a:r>
          </a:p>
          <a:p>
            <a:pPr lvl="0"/>
            <a:r>
              <a:rPr lang="tr-TR" b="1" dirty="0">
                <a:solidFill>
                  <a:srgbClr val="0070C0"/>
                </a:solidFill>
                <a:latin typeface="Lucida Sans Typewriter" panose="020B0509030504030204" pitchFamily="49" charset="0"/>
              </a:rPr>
              <a:t>Su </a:t>
            </a:r>
            <a:r>
              <a:rPr lang="tr-TR" b="1" dirty="0" smtClean="0">
                <a:solidFill>
                  <a:srgbClr val="0070C0"/>
                </a:solidFill>
                <a:latin typeface="Lucida Sans Typewriter" panose="020B0509030504030204" pitchFamily="49" charset="0"/>
              </a:rPr>
              <a:t>Halkları</a:t>
            </a:r>
          </a:p>
          <a:p>
            <a:pPr lvl="0"/>
            <a:r>
              <a:rPr lang="tr-TR" b="1" dirty="0" smtClean="0">
                <a:solidFill>
                  <a:srgbClr val="C00000"/>
                </a:solidFill>
                <a:latin typeface="Lucida Sans Typewriter" panose="020B0509030504030204" pitchFamily="49" charset="0"/>
              </a:rPr>
              <a:t>Tezler (Akademisyenler ve Düşünürler)</a:t>
            </a:r>
            <a:endParaRPr lang="tr-TR" b="1" dirty="0">
              <a:solidFill>
                <a:srgbClr val="C00000"/>
              </a:solidFill>
              <a:latin typeface="Lucida Sans Typewriter" panose="020B0509030504030204" pitchFamily="49" charset="0"/>
            </a:endParaRPr>
          </a:p>
          <a:p>
            <a:pPr lvl="0"/>
            <a:r>
              <a:rPr lang="tr-TR" b="1" dirty="0">
                <a:solidFill>
                  <a:srgbClr val="C00000"/>
                </a:solidFill>
                <a:latin typeface="Lucida Sans Typewriter" panose="020B0509030504030204" pitchFamily="49" charset="0"/>
              </a:rPr>
              <a:t>Turan Coğrafyası</a:t>
            </a:r>
          </a:p>
          <a:p>
            <a:pPr lvl="0"/>
            <a:r>
              <a:rPr lang="tr-TR" b="1" dirty="0">
                <a:solidFill>
                  <a:srgbClr val="C00000"/>
                </a:solidFill>
                <a:latin typeface="Lucida Sans Typewriter" panose="020B0509030504030204" pitchFamily="49" charset="0"/>
              </a:rPr>
              <a:t>Türk Halkları</a:t>
            </a:r>
          </a:p>
          <a:p>
            <a:pPr lvl="0"/>
            <a:r>
              <a:rPr lang="tr-TR" b="1" dirty="0">
                <a:solidFill>
                  <a:srgbClr val="0070C0"/>
                </a:solidFill>
                <a:latin typeface="Lucida Sans Typewriter" panose="020B0509030504030204" pitchFamily="49" charset="0"/>
              </a:rPr>
              <a:t>Türk Kozmolojisi</a:t>
            </a:r>
          </a:p>
          <a:p>
            <a:pPr lvl="0"/>
            <a:r>
              <a:rPr lang="tr-TR" b="1" dirty="0">
                <a:solidFill>
                  <a:srgbClr val="C00000"/>
                </a:solidFill>
                <a:latin typeface="Lucida Sans Typewriter" panose="020B0509030504030204" pitchFamily="49" charset="0"/>
              </a:rPr>
              <a:t>Türk ve Deniz</a:t>
            </a:r>
          </a:p>
          <a:p>
            <a:pPr lvl="0"/>
            <a:r>
              <a:rPr lang="tr-TR" b="1" dirty="0" err="1" smtClean="0">
                <a:solidFill>
                  <a:srgbClr val="C00000"/>
                </a:solidFill>
                <a:latin typeface="Lucida Sans Typewriter" panose="020B0509030504030204" pitchFamily="49" charset="0"/>
              </a:rPr>
              <a:t>Türk&amp;Turan</a:t>
            </a:r>
            <a:endParaRPr lang="tr-TR" b="1" dirty="0" smtClean="0">
              <a:solidFill>
                <a:srgbClr val="C00000"/>
              </a:solidFill>
              <a:latin typeface="Lucida Sans Typewriter" panose="020B0509030504030204" pitchFamily="49" charset="0"/>
            </a:endParaRPr>
          </a:p>
          <a:p>
            <a:pPr lvl="0"/>
            <a:r>
              <a:rPr lang="tr-TR" b="1" dirty="0" smtClean="0">
                <a:solidFill>
                  <a:srgbClr val="C00000"/>
                </a:solidFill>
                <a:latin typeface="Lucida Sans Typewriter" panose="020B0509030504030204" pitchFamily="49" charset="0"/>
              </a:rPr>
              <a:t>Uzak Asya’nın Kısrak Başı</a:t>
            </a:r>
            <a:endParaRPr lang="tr-TR" b="1" dirty="0">
              <a:solidFill>
                <a:srgbClr val="C00000"/>
              </a:solidFill>
              <a:latin typeface="Lucida Sans Typewriter" panose="020B0509030504030204" pitchFamily="49" charset="0"/>
            </a:endParaRPr>
          </a:p>
          <a:p>
            <a:pPr lvl="0"/>
            <a:r>
              <a:rPr lang="tr-TR" b="1" dirty="0">
                <a:solidFill>
                  <a:srgbClr val="0070C0"/>
                </a:solidFill>
                <a:latin typeface="Lucida Sans Typewriter" panose="020B0509030504030204" pitchFamily="49" charset="0"/>
              </a:rPr>
              <a:t>Yeni Kavramlar</a:t>
            </a:r>
          </a:p>
          <a:p>
            <a:pPr lvl="0"/>
            <a:r>
              <a:rPr lang="tr-TR" b="1" dirty="0" smtClean="0">
                <a:solidFill>
                  <a:srgbClr val="C00000"/>
                </a:solidFill>
                <a:latin typeface="Lucida Sans Typewriter" panose="020B0509030504030204" pitchFamily="49" charset="0"/>
              </a:rPr>
              <a:t>Zihniyet </a:t>
            </a:r>
            <a:r>
              <a:rPr lang="tr-TR" b="1" dirty="0">
                <a:solidFill>
                  <a:srgbClr val="C00000"/>
                </a:solidFill>
                <a:latin typeface="Lucida Sans Typewriter" panose="020B0509030504030204" pitchFamily="49" charset="0"/>
              </a:rPr>
              <a:t>Değişimi</a:t>
            </a:r>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931391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908720"/>
          </a:xfrm>
        </p:spPr>
        <p:txBody>
          <a:bodyPr/>
          <a:lstStyle/>
          <a:p>
            <a:r>
              <a:rPr lang="tr-TR" dirty="0" smtClean="0">
                <a:solidFill>
                  <a:srgbClr val="C00000"/>
                </a:solidFill>
              </a:rPr>
              <a:t>Yeni Kavramlar (60)</a:t>
            </a:r>
            <a:endParaRPr lang="tr-TR" dirty="0">
              <a:solidFill>
                <a:srgbClr val="C00000"/>
              </a:solidFill>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764704"/>
            <a:ext cx="5976664" cy="6093296"/>
          </a:xfrm>
        </p:spPr>
      </p:pic>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974347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90066"/>
          </a:xfrm>
        </p:spPr>
        <p:txBody>
          <a:bodyPr>
            <a:normAutofit fontScale="90000"/>
          </a:bodyPr>
          <a:lstStyle/>
          <a:p>
            <a:r>
              <a:rPr lang="tr-TR" dirty="0" err="1" smtClean="0">
                <a:solidFill>
                  <a:srgbClr val="C00000"/>
                </a:solidFill>
              </a:rPr>
              <a:t>Donanmasızlık</a:t>
            </a:r>
            <a:r>
              <a:rPr lang="tr-TR" dirty="0" smtClean="0">
                <a:solidFill>
                  <a:srgbClr val="C00000"/>
                </a:solidFill>
              </a:rPr>
              <a:t>  Kavramı</a:t>
            </a:r>
            <a:endParaRPr lang="tr-TR" dirty="0">
              <a:solidFill>
                <a:srgbClr val="C00000"/>
              </a:solidFill>
            </a:endParaRPr>
          </a:p>
        </p:txBody>
      </p:sp>
      <p:sp>
        <p:nvSpPr>
          <p:cNvPr id="3" name="İçerik Yer Tutucusu 2"/>
          <p:cNvSpPr>
            <a:spLocks noGrp="1"/>
          </p:cNvSpPr>
          <p:nvPr>
            <p:ph idx="1"/>
          </p:nvPr>
        </p:nvSpPr>
        <p:spPr>
          <a:xfrm>
            <a:off x="457200" y="980728"/>
            <a:ext cx="8229600" cy="5145435"/>
          </a:xfrm>
        </p:spPr>
        <p:txBody>
          <a:bodyPr>
            <a:normAutofit fontScale="70000" lnSpcReduction="20000"/>
          </a:bodyPr>
          <a:lstStyle/>
          <a:p>
            <a:pPr marL="0" indent="0">
              <a:buNone/>
            </a:pPr>
            <a:r>
              <a:rPr lang="tr-TR" b="1" dirty="0">
                <a:latin typeface="Lucida Sans Typewriter" panose="020B0509030504030204" pitchFamily="49" charset="0"/>
              </a:rPr>
              <a:t>“Deniz kuvvetlerine malik olmayan bir kara devleti olmak itibariyle biz, yarım adamızı, kara kuvvetlerini hiçbir tehdide uğramaksızın istediği sahile getirebilen deniz kuvvetlerine karşı müdafaaya asla muktedir olamayacağız.”</a:t>
            </a:r>
            <a:r>
              <a:rPr lang="tr-TR" dirty="0"/>
              <a:t>   </a:t>
            </a:r>
            <a:r>
              <a:rPr lang="tr-TR" dirty="0" smtClean="0"/>
              <a:t> </a:t>
            </a:r>
            <a:r>
              <a:rPr lang="tr-TR" dirty="0"/>
              <a:t>           </a:t>
            </a:r>
            <a:br>
              <a:rPr lang="tr-TR" dirty="0"/>
            </a:br>
            <a:r>
              <a:rPr lang="tr-TR" dirty="0" smtClean="0"/>
              <a:t>23 </a:t>
            </a:r>
            <a:r>
              <a:rPr lang="tr-TR" dirty="0"/>
              <a:t>Eylül 1915. Mustafa Kemal'in, - Almanya'nın İstanbul Elçiliği görevlilerinden- </a:t>
            </a:r>
            <a:r>
              <a:rPr lang="tr-TR" dirty="0" err="1"/>
              <a:t>Dr.Ernest</a:t>
            </a:r>
            <a:r>
              <a:rPr lang="tr-TR" dirty="0"/>
              <a:t> </a:t>
            </a:r>
            <a:r>
              <a:rPr lang="tr-TR" dirty="0" err="1"/>
              <a:t>Jackh'ı</a:t>
            </a:r>
            <a:r>
              <a:rPr lang="tr-TR" dirty="0"/>
              <a:t> çadırında kabulü ve söyledikleri. Çanakkale Savaşları.</a:t>
            </a:r>
            <a:br>
              <a:rPr lang="tr-TR" dirty="0"/>
            </a:br>
            <a:endParaRPr lang="tr-TR" dirty="0" smtClean="0"/>
          </a:p>
          <a:p>
            <a:pPr marL="0" indent="0">
              <a:buNone/>
            </a:pPr>
            <a:r>
              <a:rPr lang="tr-TR" dirty="0" smtClean="0"/>
              <a:t>Üç </a:t>
            </a:r>
            <a:r>
              <a:rPr lang="tr-TR" dirty="0"/>
              <a:t>tarafı denizlerle çevrili olmak, aynı zamanda denizden gelecek saldırılara da açık olmaktır. Abdülhamit ekolünün mirası son kertede donanımsız ve </a:t>
            </a:r>
            <a:r>
              <a:rPr lang="tr-TR" dirty="0" err="1"/>
              <a:t>donanmasız</a:t>
            </a:r>
            <a:r>
              <a:rPr lang="tr-TR" dirty="0"/>
              <a:t> bıraktırılmış, imza attıkları anlaşma ile ordusu terhis edilmiş ülkemizin işgaline de davetiye çıkarmıştır.</a:t>
            </a:r>
            <a:br>
              <a:rPr lang="tr-TR" dirty="0"/>
            </a:br>
            <a:r>
              <a:rPr lang="tr-TR" dirty="0"/>
              <a:t/>
            </a:r>
            <a:br>
              <a:rPr lang="tr-TR" dirty="0"/>
            </a:br>
            <a:r>
              <a:rPr lang="tr-TR" dirty="0"/>
              <a:t>Sözlüğümüzde donanımsızlık var idi ama </a:t>
            </a:r>
            <a:r>
              <a:rPr lang="tr-TR" dirty="0" err="1"/>
              <a:t>donanmasızlık</a:t>
            </a:r>
            <a:r>
              <a:rPr lang="tr-TR" dirty="0"/>
              <a:t> kavramı ve neticeleri konusundaki bilinç adına bu makaleniz bir dönüm noktası olacak.</a:t>
            </a: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7940902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432048"/>
          </a:xfrm>
        </p:spPr>
        <p:txBody>
          <a:bodyPr>
            <a:normAutofit fontScale="90000"/>
          </a:bodyPr>
          <a:lstStyle/>
          <a:p>
            <a:r>
              <a:rPr lang="tr-TR" dirty="0" smtClean="0">
                <a:solidFill>
                  <a:srgbClr val="C00000"/>
                </a:solidFill>
              </a:rPr>
              <a:t>Mavi Vatan Kavramı</a:t>
            </a:r>
            <a:endParaRPr lang="tr-TR" dirty="0">
              <a:solidFill>
                <a:srgbClr val="C00000"/>
              </a:solidFill>
            </a:endParaRPr>
          </a:p>
        </p:txBody>
      </p:sp>
      <p:sp>
        <p:nvSpPr>
          <p:cNvPr id="3" name="İçerik Yer Tutucusu 2"/>
          <p:cNvSpPr>
            <a:spLocks noGrp="1"/>
          </p:cNvSpPr>
          <p:nvPr>
            <p:ph idx="1"/>
          </p:nvPr>
        </p:nvSpPr>
        <p:spPr>
          <a:xfrm>
            <a:off x="251520" y="836712"/>
            <a:ext cx="8892480" cy="6021288"/>
          </a:xfrm>
        </p:spPr>
        <p:txBody>
          <a:bodyPr>
            <a:noAutofit/>
          </a:bodyPr>
          <a:lstStyle/>
          <a:p>
            <a:pPr marL="0" indent="0" algn="ctr">
              <a:buNone/>
            </a:pPr>
            <a:r>
              <a:rPr lang="tr-TR" sz="2400" b="1" dirty="0" smtClean="0"/>
              <a:t>Namık Kemal: Vatan </a:t>
            </a:r>
            <a:r>
              <a:rPr lang="tr-TR" sz="2400" b="1" dirty="0"/>
              <a:t>kavramı: 1872</a:t>
            </a:r>
            <a:br>
              <a:rPr lang="tr-TR" sz="2400" b="1" dirty="0"/>
            </a:br>
            <a:r>
              <a:rPr lang="tr-TR" sz="2400" b="1" dirty="0" smtClean="0"/>
              <a:t>Mustafa Kemal: Vatan ve Hürriyet Cemiyeti: 1906</a:t>
            </a:r>
          </a:p>
          <a:p>
            <a:pPr marL="0" indent="0" algn="ctr">
              <a:buNone/>
            </a:pPr>
            <a:r>
              <a:rPr lang="tr-TR" sz="2400" b="1" dirty="0" smtClean="0"/>
              <a:t>Cem Gürdeniz: Mavi </a:t>
            </a:r>
            <a:r>
              <a:rPr lang="tr-TR" sz="2400" b="1" dirty="0"/>
              <a:t>Vatan kavramı: </a:t>
            </a:r>
            <a:r>
              <a:rPr lang="tr-TR" sz="2400" b="1" dirty="0" smtClean="0"/>
              <a:t>2006</a:t>
            </a:r>
          </a:p>
          <a:p>
            <a:pPr marL="0" indent="0">
              <a:buNone/>
            </a:pPr>
            <a:r>
              <a:rPr lang="tr-TR" sz="1600" b="1" dirty="0"/>
              <a:t/>
            </a:r>
            <a:br>
              <a:rPr lang="tr-TR" sz="1600" b="1" dirty="0"/>
            </a:br>
            <a:r>
              <a:rPr lang="tr-TR" sz="1600" dirty="0"/>
              <a:t/>
            </a:r>
            <a:br>
              <a:rPr lang="tr-TR" sz="1600" dirty="0"/>
            </a:br>
            <a:r>
              <a:rPr lang="tr-TR" sz="2400" dirty="0"/>
              <a:t>600 yıllık “Mülk Padişahındır</a:t>
            </a:r>
            <a:r>
              <a:rPr lang="tr-TR" sz="2400" dirty="0" smtClean="0"/>
              <a:t>” zihniyeti </a:t>
            </a:r>
            <a:r>
              <a:rPr lang="tr-TR" sz="2400" dirty="0"/>
              <a:t>nedeniyle, Vatan kavramını ortaya atan Namık Kemal zindanlara atılmış, sürgünlere gönderilmişti. </a:t>
            </a:r>
            <a:br>
              <a:rPr lang="tr-TR" sz="2400" dirty="0"/>
            </a:br>
            <a:r>
              <a:rPr lang="tr-TR" sz="2400" dirty="0"/>
              <a:t/>
            </a:r>
            <a:br>
              <a:rPr lang="tr-TR" sz="2400" dirty="0"/>
            </a:br>
            <a:r>
              <a:rPr lang="tr-TR" sz="2400" dirty="0"/>
              <a:t>Mustafa Kemal de iki arkadaşı ile birlikte 1906 (Ekim) yılında </a:t>
            </a:r>
            <a:r>
              <a:rPr lang="tr-TR" sz="2400" b="1" dirty="0"/>
              <a:t>Vatan ve Hürriyet Cemiyetini</a:t>
            </a:r>
            <a:r>
              <a:rPr lang="tr-TR" sz="2400" dirty="0"/>
              <a:t> kurmuştu. Bir piyes ile kitleler ile buluşturulan Vatan kavramı bir Cemiyete dönüşerek, işgalin ardından, 1919 başlarından itibaren </a:t>
            </a:r>
            <a:r>
              <a:rPr lang="tr-TR" sz="2400" b="1" dirty="0"/>
              <a:t>Müdafaa-i Hukuk Cemiyetleri </a:t>
            </a:r>
            <a:r>
              <a:rPr lang="tr-TR" sz="2400" dirty="0"/>
              <a:t>vizyonunun ana çekirdeğini teşkil etmişti.</a:t>
            </a:r>
            <a:br>
              <a:rPr lang="tr-TR" sz="2400" dirty="0"/>
            </a:br>
            <a:r>
              <a:rPr lang="tr-TR" sz="2400" dirty="0"/>
              <a:t/>
            </a:r>
            <a:br>
              <a:rPr lang="tr-TR" sz="2400" dirty="0"/>
            </a:br>
            <a:r>
              <a:rPr lang="tr-TR" sz="2400" dirty="0" smtClean="0"/>
              <a:t>Bu </a:t>
            </a:r>
            <a:r>
              <a:rPr lang="tr-TR" sz="2400" dirty="0"/>
              <a:t>manada, </a:t>
            </a:r>
            <a:r>
              <a:rPr lang="tr-TR" sz="2400" dirty="0" smtClean="0"/>
              <a:t>Amiral Cem </a:t>
            </a:r>
            <a:r>
              <a:rPr lang="tr-TR" sz="2400" dirty="0" err="1" smtClean="0"/>
              <a:t>Gürdeniz’in</a:t>
            </a:r>
            <a:r>
              <a:rPr lang="tr-TR" sz="2400" dirty="0" smtClean="0"/>
              <a:t> </a:t>
            </a:r>
            <a:r>
              <a:rPr lang="tr-TR" sz="2400" b="1" dirty="0" smtClean="0"/>
              <a:t>Mavi </a:t>
            </a:r>
            <a:r>
              <a:rPr lang="tr-TR" sz="2400" b="1" dirty="0"/>
              <a:t>Vatan </a:t>
            </a:r>
            <a:r>
              <a:rPr lang="tr-TR" sz="2400" b="1" dirty="0" smtClean="0"/>
              <a:t>kavramı</a:t>
            </a:r>
            <a:r>
              <a:rPr lang="tr-TR" sz="2400" dirty="0" smtClean="0"/>
              <a:t>, </a:t>
            </a:r>
            <a:r>
              <a:rPr lang="tr-TR" sz="2400" dirty="0"/>
              <a:t>Ata’mızın Sathı Müdafaa doktrinine </a:t>
            </a:r>
            <a:r>
              <a:rPr lang="tr-TR" sz="2400" dirty="0" smtClean="0"/>
              <a:t>(1921) muhteşem </a:t>
            </a:r>
            <a:r>
              <a:rPr lang="tr-TR" sz="2400" dirty="0"/>
              <a:t>bir katkı mahiyetindedir.</a:t>
            </a:r>
            <a:br>
              <a:rPr lang="tr-TR" sz="2400" dirty="0"/>
            </a:br>
            <a:endParaRPr lang="tr-TR" sz="24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045393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44624"/>
            <a:ext cx="9145016" cy="1008112"/>
          </a:xfrm>
        </p:spPr>
        <p:txBody>
          <a:bodyPr>
            <a:normAutofit fontScale="90000"/>
          </a:bodyPr>
          <a:lstStyle/>
          <a:p>
            <a:r>
              <a:rPr lang="tr-TR" sz="2200" dirty="0" smtClean="0"/>
              <a:t/>
            </a:r>
            <a:br>
              <a:rPr lang="tr-TR" sz="2200" dirty="0" smtClean="0"/>
            </a:br>
            <a:r>
              <a:rPr lang="tr-TR" sz="2200" dirty="0"/>
              <a:t/>
            </a:r>
            <a:br>
              <a:rPr lang="tr-TR" sz="2200" dirty="0"/>
            </a:br>
            <a:r>
              <a:rPr lang="tr-TR" sz="2200" dirty="0" smtClean="0"/>
              <a:t/>
            </a:r>
            <a:br>
              <a:rPr lang="tr-TR" sz="2200" dirty="0" smtClean="0"/>
            </a:br>
            <a:r>
              <a:rPr lang="tr-TR" sz="2200" dirty="0"/>
              <a:t/>
            </a:r>
            <a:br>
              <a:rPr lang="tr-TR" sz="2200" dirty="0"/>
            </a:br>
            <a:r>
              <a:rPr lang="tr-TR" b="1" dirty="0" smtClean="0">
                <a:solidFill>
                  <a:srgbClr val="C00000"/>
                </a:solidFill>
              </a:rPr>
              <a:t>Atatürk neyi işaret ediyordu?</a:t>
            </a:r>
            <a:r>
              <a:rPr lang="tr-TR" b="1" dirty="0">
                <a:solidFill>
                  <a:srgbClr val="C00000"/>
                </a:solidFill>
              </a:rPr>
              <a:t> </a:t>
            </a:r>
            <a:r>
              <a:rPr lang="tr-TR" b="1" dirty="0" smtClean="0"/>
              <a:t/>
            </a:r>
            <a:br>
              <a:rPr lang="tr-TR" b="1" dirty="0" smtClean="0"/>
            </a:br>
            <a:r>
              <a:rPr lang="tr-TR" sz="2200" dirty="0" smtClean="0"/>
              <a:t>Atatürk’ün </a:t>
            </a:r>
            <a:r>
              <a:rPr lang="tr-TR" sz="2200" dirty="0"/>
              <a:t>Tarih Tezi aslında zihinsel etkinlik anlamında bir ilk girişim ve kurucumuzun sağladığı temel üzerinden ilerleyecek yeni zihinsel çabalar ile </a:t>
            </a:r>
            <a:r>
              <a:rPr lang="tr-TR" sz="2200" b="1" dirty="0"/>
              <a:t>deniz ve okyanuslar misyonumuz</a:t>
            </a:r>
            <a:r>
              <a:rPr lang="tr-TR" sz="2200" dirty="0"/>
              <a:t> küresel bir boyut kazanacaktır</a:t>
            </a:r>
            <a:r>
              <a:rPr lang="tr-TR" sz="2200" dirty="0" smtClean="0"/>
              <a:t>.</a:t>
            </a:r>
            <a:r>
              <a:rPr lang="tr-TR" dirty="0"/>
              <a:t/>
            </a:r>
            <a:br>
              <a:rPr lang="tr-TR"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628800"/>
            <a:ext cx="8856984" cy="5040560"/>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5143366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634082"/>
          </a:xfrm>
        </p:spPr>
        <p:txBody>
          <a:bodyPr>
            <a:normAutofit fontScale="90000"/>
          </a:bodyPr>
          <a:lstStyle/>
          <a:p>
            <a:r>
              <a:rPr lang="tr-TR" dirty="0" smtClean="0">
                <a:solidFill>
                  <a:srgbClr val="C00000"/>
                </a:solidFill>
              </a:rPr>
              <a:t>Nehirlerin döküldüğü Denizler</a:t>
            </a:r>
            <a:endParaRPr lang="tr-TR" dirty="0">
              <a:solidFill>
                <a:srgbClr val="C00000"/>
              </a:solidFill>
            </a:endParaRPr>
          </a:p>
        </p:txBody>
      </p:sp>
      <p:sp>
        <p:nvSpPr>
          <p:cNvPr id="3" name="İçerik Yer Tutucusu 2"/>
          <p:cNvSpPr>
            <a:spLocks noGrp="1"/>
          </p:cNvSpPr>
          <p:nvPr>
            <p:ph idx="1"/>
          </p:nvPr>
        </p:nvSpPr>
        <p:spPr>
          <a:xfrm>
            <a:off x="251520" y="1268760"/>
            <a:ext cx="8784976" cy="5472608"/>
          </a:xfrm>
        </p:spPr>
        <p:txBody>
          <a:bodyPr>
            <a:normAutofit/>
          </a:bodyPr>
          <a:lstStyle/>
          <a:p>
            <a:r>
              <a:rPr lang="tr-TR" sz="2400" b="1" dirty="0" smtClean="0">
                <a:solidFill>
                  <a:srgbClr val="C00000"/>
                </a:solidFill>
              </a:rPr>
              <a:t>Karadeniz</a:t>
            </a:r>
            <a:r>
              <a:rPr lang="tr-TR" sz="2400" b="1" dirty="0" smtClean="0"/>
              <a:t>’e </a:t>
            </a:r>
            <a:r>
              <a:rPr lang="tr-TR" sz="2400" b="1" dirty="0"/>
              <a:t>dökülen</a:t>
            </a:r>
            <a:r>
              <a:rPr lang="tr-TR" sz="2400" dirty="0"/>
              <a:t>: </a:t>
            </a:r>
            <a:r>
              <a:rPr lang="tr-TR" sz="2400" b="1" dirty="0">
                <a:solidFill>
                  <a:srgbClr val="C00000"/>
                </a:solidFill>
              </a:rPr>
              <a:t>Tuna</a:t>
            </a:r>
            <a:r>
              <a:rPr lang="tr-TR" sz="2400" dirty="0"/>
              <a:t>, Özü, Turla, Aksu, Don, Sakarya. Çoruh. Yeşilırmak. </a:t>
            </a:r>
            <a:r>
              <a:rPr lang="tr-TR" sz="2400" b="1" dirty="0">
                <a:solidFill>
                  <a:srgbClr val="C00000"/>
                </a:solidFill>
              </a:rPr>
              <a:t>Kızılırmak</a:t>
            </a:r>
          </a:p>
          <a:p>
            <a:r>
              <a:rPr lang="tr-TR" sz="2400" b="1" dirty="0"/>
              <a:t>Ege </a:t>
            </a:r>
            <a:r>
              <a:rPr lang="tr-TR" sz="2400" b="1" dirty="0" smtClean="0"/>
              <a:t>Denizi’ne </a:t>
            </a:r>
            <a:r>
              <a:rPr lang="tr-TR" sz="2400" b="1" dirty="0"/>
              <a:t>dökülen: </a:t>
            </a:r>
            <a:r>
              <a:rPr lang="tr-TR" sz="2400" dirty="0"/>
              <a:t>Vardar. Meriç. Arda. Tunca. Küçük Menderes. Büyük Menderes. Gediz</a:t>
            </a:r>
          </a:p>
          <a:p>
            <a:r>
              <a:rPr lang="tr-TR" sz="2400" b="1" dirty="0">
                <a:solidFill>
                  <a:srgbClr val="C00000"/>
                </a:solidFill>
              </a:rPr>
              <a:t>Akdeniz</a:t>
            </a:r>
            <a:r>
              <a:rPr lang="tr-TR" sz="2400" b="1" dirty="0"/>
              <a:t>’e dökülen: </a:t>
            </a:r>
            <a:r>
              <a:rPr lang="tr-TR" sz="2400" dirty="0"/>
              <a:t>Asi. Seyhan. Ceyhan. Manavgat</a:t>
            </a:r>
          </a:p>
          <a:p>
            <a:r>
              <a:rPr lang="tr-TR" sz="2400" b="1" dirty="0"/>
              <a:t>Basra Körfezi’ne dökülen: </a:t>
            </a:r>
            <a:r>
              <a:rPr lang="tr-TR" sz="2400" b="1" dirty="0">
                <a:solidFill>
                  <a:srgbClr val="C00000"/>
                </a:solidFill>
              </a:rPr>
              <a:t>Fırat. Dicle</a:t>
            </a:r>
          </a:p>
          <a:p>
            <a:r>
              <a:rPr lang="tr-TR" sz="2400" b="1" dirty="0">
                <a:solidFill>
                  <a:srgbClr val="C00000"/>
                </a:solidFill>
              </a:rPr>
              <a:t>Hazar Denizi</a:t>
            </a:r>
            <a:r>
              <a:rPr lang="tr-TR" sz="2400" b="1" dirty="0"/>
              <a:t>'ne dökülen belli başlı ırmaklar: </a:t>
            </a:r>
            <a:r>
              <a:rPr lang="tr-TR" sz="2400" dirty="0"/>
              <a:t>kuzeyde </a:t>
            </a:r>
            <a:r>
              <a:rPr lang="tr-TR" sz="2400" b="1" dirty="0">
                <a:solidFill>
                  <a:srgbClr val="C00000"/>
                </a:solidFill>
              </a:rPr>
              <a:t>İdil </a:t>
            </a:r>
            <a:r>
              <a:rPr lang="tr-TR" sz="2400" dirty="0"/>
              <a:t>Nehri, Yayık Nehri ve </a:t>
            </a:r>
            <a:r>
              <a:rPr lang="tr-TR" sz="2400" dirty="0" err="1"/>
              <a:t>Emba</a:t>
            </a:r>
            <a:r>
              <a:rPr lang="tr-TR" sz="2400" dirty="0"/>
              <a:t> Nehri; doğuda </a:t>
            </a:r>
            <a:r>
              <a:rPr lang="tr-TR" sz="2400" dirty="0" err="1"/>
              <a:t>Etrak</a:t>
            </a:r>
            <a:r>
              <a:rPr lang="tr-TR" sz="2400" dirty="0"/>
              <a:t> Nehri; batıda Kuma Nehri, Terek Nehri, Sulak Nehri, </a:t>
            </a:r>
            <a:r>
              <a:rPr lang="tr-TR" sz="2400" dirty="0" err="1"/>
              <a:t>Samurçay</a:t>
            </a:r>
            <a:r>
              <a:rPr lang="tr-TR" sz="2400" dirty="0"/>
              <a:t> Nehri, Kura Nehri, Astara Çayı, güneyde ise Kızıl Ören Irmağının </a:t>
            </a:r>
            <a:r>
              <a:rPr lang="tr-TR" sz="2400" dirty="0" err="1"/>
              <a:t>Gılan</a:t>
            </a:r>
            <a:r>
              <a:rPr lang="tr-TR" sz="2400" dirty="0"/>
              <a:t> ve </a:t>
            </a:r>
            <a:r>
              <a:rPr lang="tr-TR" sz="2400" dirty="0" err="1"/>
              <a:t>Sefidrüd</a:t>
            </a:r>
            <a:r>
              <a:rPr lang="tr-TR" sz="2400" dirty="0"/>
              <a:t> kollarıdır.</a:t>
            </a:r>
          </a:p>
          <a:p>
            <a:r>
              <a:rPr lang="tr-TR" sz="2400" b="1" dirty="0"/>
              <a:t>Aral Gölüne dökülen nehirler: </a:t>
            </a:r>
            <a:r>
              <a:rPr lang="tr-TR" sz="2400" b="1" dirty="0" err="1" smtClean="0">
                <a:solidFill>
                  <a:srgbClr val="C00000"/>
                </a:solidFill>
              </a:rPr>
              <a:t>Maveraünnehir</a:t>
            </a:r>
            <a:r>
              <a:rPr lang="tr-TR" sz="2400" b="1" dirty="0" smtClean="0">
                <a:solidFill>
                  <a:srgbClr val="C00000"/>
                </a:solidFill>
              </a:rPr>
              <a:t> (Ceyhun</a:t>
            </a:r>
            <a:r>
              <a:rPr lang="tr-TR" sz="2400" b="1" dirty="0">
                <a:solidFill>
                  <a:srgbClr val="C00000"/>
                </a:solidFill>
              </a:rPr>
              <a:t>. </a:t>
            </a:r>
            <a:r>
              <a:rPr lang="tr-TR" sz="2400" b="1" dirty="0" smtClean="0">
                <a:solidFill>
                  <a:srgbClr val="C00000"/>
                </a:solidFill>
              </a:rPr>
              <a:t>Seyhun)</a:t>
            </a:r>
            <a:endParaRPr lang="tr-TR" sz="2400" b="1" dirty="0">
              <a:solidFill>
                <a:srgbClr val="C00000"/>
              </a:solidFill>
            </a:endParaRPr>
          </a:p>
          <a:p>
            <a:endParaRPr lang="tr-TR" sz="2400" dirty="0"/>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456083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229600" cy="504056"/>
          </a:xfrm>
        </p:spPr>
        <p:txBody>
          <a:bodyPr>
            <a:noAutofit/>
          </a:bodyPr>
          <a:lstStyle/>
          <a:p>
            <a:r>
              <a:rPr lang="tr-TR" sz="2400" b="1" dirty="0" smtClean="0"/>
              <a:t/>
            </a:r>
            <a:br>
              <a:rPr lang="tr-TR" sz="2400" b="1" dirty="0" smtClean="0"/>
            </a:br>
            <a:r>
              <a:rPr lang="tr-TR" sz="2400" b="1" dirty="0" smtClean="0"/>
              <a:t>Coğrafya kader mi yoksa </a:t>
            </a:r>
            <a:r>
              <a:rPr lang="tr-TR" sz="2400" b="1" dirty="0" smtClean="0">
                <a:solidFill>
                  <a:srgbClr val="00B050"/>
                </a:solidFill>
              </a:rPr>
              <a:t>jeopolitik</a:t>
            </a:r>
            <a:r>
              <a:rPr lang="tr-TR" sz="2400" b="1" dirty="0" smtClean="0"/>
              <a:t> midir?</a:t>
            </a:r>
            <a:br>
              <a:rPr lang="tr-TR" sz="2400" b="1" dirty="0" smtClean="0"/>
            </a:br>
            <a:endParaRPr lang="en-US" sz="2400" b="1" dirty="0"/>
          </a:p>
        </p:txBody>
      </p:sp>
      <p:sp>
        <p:nvSpPr>
          <p:cNvPr id="3" name="İçerik Yer Tutucusu 2"/>
          <p:cNvSpPr>
            <a:spLocks noGrp="1"/>
          </p:cNvSpPr>
          <p:nvPr>
            <p:ph idx="1"/>
          </p:nvPr>
        </p:nvSpPr>
        <p:spPr>
          <a:xfrm>
            <a:off x="251520" y="620688"/>
            <a:ext cx="8712968" cy="6408712"/>
          </a:xfrm>
        </p:spPr>
        <p:txBody>
          <a:bodyPr>
            <a:noAutofit/>
          </a:bodyPr>
          <a:lstStyle/>
          <a:p>
            <a:pPr marL="0" indent="0">
              <a:buNone/>
            </a:pPr>
            <a:r>
              <a:rPr lang="tr-TR" sz="1100" b="1" dirty="0"/>
              <a:t>"Coğrafya Kaderdir" Sözü ve Ortadoğu-Türkiye </a:t>
            </a:r>
            <a:r>
              <a:rPr lang="tr-TR" sz="1100" b="1" dirty="0" smtClean="0"/>
              <a:t>İlişkileri</a:t>
            </a:r>
          </a:p>
          <a:p>
            <a:pPr marL="0" indent="0">
              <a:buNone/>
            </a:pPr>
            <a:endParaRPr lang="tr-TR" sz="1100" b="1" dirty="0"/>
          </a:p>
          <a:p>
            <a:pPr marL="0" indent="0">
              <a:buNone/>
            </a:pPr>
            <a:r>
              <a:rPr lang="tr-TR" sz="1100" b="1" dirty="0"/>
              <a:t>"Coğrafya kaderdir"</a:t>
            </a:r>
            <a:r>
              <a:rPr lang="tr-TR" sz="1100" dirty="0"/>
              <a:t> sözü, genellikle bir toplumun veya devletin coğrafi konumunun, ikliminin, doğal kaynaklarının ve çevresindeki diğer coğrafyaların etkisi altında şekillendiği ve bu durumun o toplumun kaderini belirlediği anlamına gelir. Bu ifade, özellikle tarihi süreçte coğrafi faktörlerin siyasi, ekonomik ve kültürel gelişmeleri nasıl etkilediğini açıklamak için kullanılır</a:t>
            </a:r>
            <a:r>
              <a:rPr lang="tr-TR" sz="1100" dirty="0" smtClean="0"/>
              <a:t>.</a:t>
            </a:r>
          </a:p>
          <a:p>
            <a:pPr marL="0" indent="0">
              <a:buNone/>
            </a:pPr>
            <a:r>
              <a:rPr lang="tr-TR" sz="1100" b="1" dirty="0" smtClean="0"/>
              <a:t>Ortadoğu </a:t>
            </a:r>
            <a:r>
              <a:rPr lang="tr-TR" sz="1100" b="1" dirty="0"/>
              <a:t>ve Türkiye arasındaki ilişkilerde bu sözün kullanılması, kısmen doğru ancak tam olarak yeterli bir açıklama değildir</a:t>
            </a:r>
            <a:r>
              <a:rPr lang="tr-TR" sz="1100" b="1" dirty="0" smtClean="0"/>
              <a:t>.</a:t>
            </a:r>
          </a:p>
          <a:p>
            <a:pPr marL="0" indent="0">
              <a:buNone/>
            </a:pPr>
            <a:r>
              <a:rPr lang="tr-TR" sz="1100" b="1" dirty="0" smtClean="0"/>
              <a:t>Neden </a:t>
            </a:r>
            <a:r>
              <a:rPr lang="tr-TR" sz="1100" b="1" dirty="0"/>
              <a:t>kısmen doğru?</a:t>
            </a:r>
            <a:endParaRPr lang="tr-TR" sz="1100" dirty="0"/>
          </a:p>
          <a:p>
            <a:pPr marL="457200" lvl="1" indent="0">
              <a:buNone/>
            </a:pPr>
            <a:r>
              <a:rPr lang="tr-TR" sz="1100" b="1" dirty="0"/>
              <a:t>Ortak Coğrafya:</a:t>
            </a:r>
            <a:r>
              <a:rPr lang="tr-TR" sz="1100" dirty="0"/>
              <a:t> Ortadoğu ve Türkiye, tarih boyunca aynı coğrafyada yer almış, birbirleriyle etkileşimde bulunmuş ve ortak bir kültürel mirasa sahip olmuşlardır. Bu ortak coğrafya, siyasi ittifaklar, ekonomik ilişkiler ve kültürel etkileşimler gibi birçok alanda ortak noktalar oluşturmuştur.</a:t>
            </a:r>
          </a:p>
          <a:p>
            <a:pPr marL="457200" lvl="1" indent="0">
              <a:buNone/>
            </a:pPr>
            <a:r>
              <a:rPr lang="tr-TR" sz="1100" b="1" dirty="0"/>
              <a:t>Tarihsel Bağlar:</a:t>
            </a:r>
            <a:r>
              <a:rPr lang="tr-TR" sz="1100" dirty="0"/>
              <a:t> Bölgedeki devletlerin sınırları ve siyasi yapıları tarih boyunca değişmiş olsa da, coğrafi yakınlık ve kültürel benzerlikler her zaman bir bağ oluşturmuştur.</a:t>
            </a:r>
          </a:p>
          <a:p>
            <a:pPr marL="0" indent="0">
              <a:buNone/>
            </a:pPr>
            <a:r>
              <a:rPr lang="tr-TR" sz="1100" b="1" dirty="0" smtClean="0"/>
              <a:t>Neden </a:t>
            </a:r>
            <a:r>
              <a:rPr lang="tr-TR" sz="1100" b="1" dirty="0"/>
              <a:t>yeterli değil?</a:t>
            </a:r>
            <a:endParaRPr lang="tr-TR" sz="1100" dirty="0"/>
          </a:p>
          <a:p>
            <a:pPr marL="457200" lvl="1" indent="0">
              <a:buNone/>
            </a:pPr>
            <a:r>
              <a:rPr lang="tr-TR" sz="1100" b="1" dirty="0"/>
              <a:t>Tek Değişken Değil:</a:t>
            </a:r>
            <a:r>
              <a:rPr lang="tr-TR" sz="1100" dirty="0"/>
              <a:t> Coğrafi faktörler, ilişkileri şekillendiren tek etken değildir. Siyasi ideolojiler, ekonomik çıkarlar, dini inançlar, kültürel farklılıklar ve uluslararası güç dengeleri gibi birçok başka faktör de bu ilişkileri etkiler.</a:t>
            </a:r>
          </a:p>
          <a:p>
            <a:pPr marL="457200" lvl="1" indent="0">
              <a:buNone/>
            </a:pPr>
            <a:r>
              <a:rPr lang="tr-TR" sz="1100" b="1" dirty="0"/>
              <a:t>Değişen Dünyada Sabit Değil:</a:t>
            </a:r>
            <a:r>
              <a:rPr lang="tr-TR" sz="1100" dirty="0"/>
              <a:t> Coğrafya sabit olsa da, insan faktörü ve teknolojik gelişmeler sayesinde coğrafyanın etkisi azaltılabilir veya farklı şekillerde kullanılabilir.</a:t>
            </a:r>
          </a:p>
          <a:p>
            <a:pPr marL="0" indent="0">
              <a:buNone/>
            </a:pPr>
            <a:r>
              <a:rPr lang="tr-TR" sz="1100" b="1" dirty="0" smtClean="0"/>
              <a:t>Sonuç </a:t>
            </a:r>
            <a:r>
              <a:rPr lang="tr-TR" sz="1100" b="1" dirty="0"/>
              <a:t>olarak,</a:t>
            </a:r>
            <a:r>
              <a:rPr lang="tr-TR" sz="1100" dirty="0"/>
              <a:t> "Coğrafya kaderdir" sözü, Ortadoğu ve Türkiye arasındaki ilişkileri anlamak için bir başlangıç noktası olabilir ancak tek başına yeterli değildir. Bu ilişkileri tam olarak anlamak için coğrafi faktörlerin yanı sıra diğer tüm etkenleri de göz önünde bulundurmak gerekir.</a:t>
            </a:r>
          </a:p>
          <a:p>
            <a:pPr marL="0" indent="0">
              <a:buNone/>
            </a:pPr>
            <a:r>
              <a:rPr lang="tr-TR" sz="1100" b="1" dirty="0" smtClean="0"/>
              <a:t>Ortadoğu </a:t>
            </a:r>
            <a:r>
              <a:rPr lang="tr-TR" sz="1100" b="1" dirty="0"/>
              <a:t>ve Türkiye arasındaki ilişkilerin karmaşıklığı ve çok boyutluluğu, bu ilişkilerin coğrafyadan çok daha fazla şeyle ilgili olduğunu göstermektedir.</a:t>
            </a:r>
            <a:r>
              <a:rPr lang="tr-TR" sz="1100" dirty="0"/>
              <a:t> Siyasi istikrar, ekonomik büyüme, güvenlik endişeleri, demokratikleşme süreçleri ve bölgesel güç mücadeleleri gibi birçok faktör, bu ilişkileri şekillendiren önemli unsurlardır.</a:t>
            </a:r>
          </a:p>
          <a:p>
            <a:pPr marL="0" indent="0">
              <a:buNone/>
            </a:pPr>
            <a:r>
              <a:rPr lang="tr-TR" sz="1100" b="1" dirty="0" smtClean="0"/>
              <a:t>Bu </a:t>
            </a:r>
            <a:r>
              <a:rPr lang="tr-TR" sz="1100" b="1" dirty="0"/>
              <a:t>nedenle, Ortadoğu ve Türkiye arasındaki yakınlaşmayı sadece coğrafi faktörlerle açıklamak, ilişkilerin dinamik yapısını tam olarak kavramamızı engeller.</a:t>
            </a:r>
            <a:endParaRPr lang="tr-TR" sz="1100" dirty="0"/>
          </a:p>
          <a:p>
            <a:pPr marL="0" indent="0">
              <a:buNone/>
            </a:pPr>
            <a:r>
              <a:rPr lang="tr-TR" sz="1100" b="1" dirty="0"/>
              <a:t>Özetle,</a:t>
            </a:r>
            <a:r>
              <a:rPr lang="tr-TR" sz="1100" dirty="0"/>
              <a:t> "Coğrafya kaderdir" sözü, Ortadoğu ve Türkiye arasındaki ilişkileri açıklamaya çalışırken kullanılabilecek bir araçtır ancak bu ilişkilerin tüm yönlerini açıklamak için yeterli değildir. Bu ilişkilerin karmaşıklığı ve çok boyutluluğu, bu ilişkilerin coğrafyadan çok daha fazla şeyle ilgili olduğunu göstermektedir</a:t>
            </a:r>
            <a:r>
              <a:rPr lang="tr-TR" sz="1100" dirty="0" smtClean="0"/>
              <a:t>.</a:t>
            </a:r>
          </a:p>
          <a:p>
            <a:pPr marL="0" indent="0">
              <a:buNone/>
            </a:pPr>
            <a:r>
              <a:rPr lang="en-US" sz="1100" dirty="0" err="1" smtClean="0"/>
              <a:t>coğrafya</a:t>
            </a:r>
            <a:r>
              <a:rPr lang="en-US" sz="1100" dirty="0" smtClean="0"/>
              <a:t> </a:t>
            </a:r>
            <a:r>
              <a:rPr lang="en-US" sz="1100" dirty="0" err="1" smtClean="0"/>
              <a:t>kader</a:t>
            </a:r>
            <a:r>
              <a:rPr lang="tr-TR" sz="1100" dirty="0" smtClean="0"/>
              <a:t> </a:t>
            </a:r>
            <a:r>
              <a:rPr lang="en-US" sz="1100" dirty="0" smtClean="0"/>
              <a:t>mi </a:t>
            </a:r>
            <a:r>
              <a:rPr lang="en-US" sz="1100" dirty="0"/>
              <a:t>- </a:t>
            </a:r>
            <a:r>
              <a:rPr lang="en-US" sz="1100" dirty="0" err="1"/>
              <a:t>Google'da</a:t>
            </a:r>
            <a:r>
              <a:rPr lang="en-US" sz="1100" dirty="0"/>
              <a:t> </a:t>
            </a:r>
            <a:r>
              <a:rPr lang="en-US" sz="1100" dirty="0" err="1"/>
              <a:t>Ara</a:t>
            </a:r>
            <a:endParaRPr lang="en-US" sz="1100" dirty="0"/>
          </a:p>
          <a:p>
            <a:pPr marL="0" indent="0">
              <a:buNone/>
            </a:pPr>
            <a:r>
              <a:rPr lang="en-US" sz="1100" dirty="0">
                <a:hlinkClick r:id="rId3"/>
              </a:rPr>
              <a:t>https://</a:t>
            </a:r>
            <a:r>
              <a:rPr lang="en-US" sz="1100" dirty="0" smtClean="0">
                <a:hlinkClick r:id="rId3"/>
              </a:rPr>
              <a:t>www.google.com/search?q=coğrafya+kadermii&amp;ie=UTF-8&amp;oe=UTF-8&amp;hl=tr-tr&amp;client=safari</a:t>
            </a:r>
            <a:endParaRPr lang="tr-TR" sz="1100" dirty="0" smtClean="0"/>
          </a:p>
          <a:p>
            <a:pPr marL="0" indent="0">
              <a:buNone/>
            </a:pPr>
            <a:r>
              <a:rPr lang="en-US" sz="1100" dirty="0" smtClean="0"/>
              <a:t>"</a:t>
            </a:r>
            <a:r>
              <a:rPr lang="en-US" sz="1100" dirty="0" err="1"/>
              <a:t>Coğrafya</a:t>
            </a:r>
            <a:r>
              <a:rPr lang="en-US" sz="1100" dirty="0"/>
              <a:t> </a:t>
            </a:r>
            <a:r>
              <a:rPr lang="en-US" sz="1100" dirty="0" err="1"/>
              <a:t>kaderdir</a:t>
            </a:r>
            <a:r>
              <a:rPr lang="en-US" sz="1100" dirty="0"/>
              <a:t>" </a:t>
            </a:r>
            <a:r>
              <a:rPr lang="en-US" sz="1100" dirty="0" err="1"/>
              <a:t>sözü</a:t>
            </a:r>
            <a:r>
              <a:rPr lang="en-US" sz="1100" dirty="0"/>
              <a:t> </a:t>
            </a:r>
            <a:r>
              <a:rPr lang="en-US" sz="1100" dirty="0" err="1"/>
              <a:t>kime</a:t>
            </a:r>
            <a:r>
              <a:rPr lang="en-US" sz="1100" dirty="0"/>
              <a:t> </a:t>
            </a:r>
            <a:r>
              <a:rPr lang="en-US" sz="1100" dirty="0" err="1"/>
              <a:t>aittir</a:t>
            </a:r>
            <a:r>
              <a:rPr lang="en-US" sz="1100" dirty="0"/>
              <a:t>? - </a:t>
            </a:r>
            <a:r>
              <a:rPr lang="en-US" sz="1100" dirty="0" err="1"/>
              <a:t>insanokur</a:t>
            </a:r>
            <a:endParaRPr lang="en-US" sz="1100" dirty="0"/>
          </a:p>
          <a:p>
            <a:pPr marL="0" indent="0">
              <a:buNone/>
            </a:pPr>
            <a:r>
              <a:rPr lang="en-US" sz="1100" dirty="0">
                <a:hlinkClick r:id="rId4"/>
              </a:rPr>
              <a:t>https://www.insanokur.org/cografya-kaderdir-sozu-kime-aittir</a:t>
            </a:r>
            <a:r>
              <a:rPr lang="en-US" sz="1100" dirty="0" smtClean="0">
                <a:hlinkClick r:id="rId4"/>
              </a:rPr>
              <a:t>/</a:t>
            </a:r>
            <a:endParaRPr lang="tr-TR" sz="1100" dirty="0" smtClean="0"/>
          </a:p>
          <a:p>
            <a:pPr marL="0" indent="0">
              <a:buNone/>
            </a:pPr>
            <a:r>
              <a:rPr lang="nl-NL" sz="1100" dirty="0" smtClean="0"/>
              <a:t>Coğrafya </a:t>
            </a:r>
            <a:r>
              <a:rPr lang="nl-NL" sz="1100" dirty="0"/>
              <a:t>Kader midir?</a:t>
            </a:r>
          </a:p>
          <a:p>
            <a:pPr marL="0" indent="0">
              <a:buNone/>
            </a:pPr>
            <a:r>
              <a:rPr lang="nl-NL" sz="1100" dirty="0">
                <a:hlinkClick r:id="rId5"/>
              </a:rPr>
              <a:t>https://</a:t>
            </a:r>
            <a:r>
              <a:rPr lang="nl-NL" sz="1100" dirty="0" smtClean="0">
                <a:hlinkClick r:id="rId5"/>
              </a:rPr>
              <a:t>www.mahfiegilmez.com/2019/06/cografya-kader-midir.html</a:t>
            </a:r>
            <a:endParaRPr lang="tr-TR" sz="1100" dirty="0" smtClean="0"/>
          </a:p>
          <a:p>
            <a:pPr marL="0" indent="0">
              <a:buNone/>
            </a:pPr>
            <a:endParaRPr lang="en-US" sz="1100" dirty="0"/>
          </a:p>
        </p:txBody>
      </p:sp>
      <p:sp>
        <p:nvSpPr>
          <p:cNvPr id="4" name="AutoShape 2" descr="https://www.booksonturkey.com/wp-content/uploads/2024/01/fertile-crescent-and-steppe-belt-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ltbilgi Yer Tutucusu 4"/>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2837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Kavramsal Açılımlar</a:t>
            </a:r>
            <a:endParaRPr lang="en-US" b="1" dirty="0">
              <a:solidFill>
                <a:srgbClr val="C00000"/>
              </a:solidFill>
            </a:endParaRPr>
          </a:p>
        </p:txBody>
      </p:sp>
      <p:sp>
        <p:nvSpPr>
          <p:cNvPr id="3" name="İçerik Yer Tutucusu 2"/>
          <p:cNvSpPr>
            <a:spLocks noGrp="1"/>
          </p:cNvSpPr>
          <p:nvPr>
            <p:ph idx="1"/>
          </p:nvPr>
        </p:nvSpPr>
        <p:spPr>
          <a:xfrm>
            <a:off x="457200" y="1628800"/>
            <a:ext cx="8229600" cy="4497363"/>
          </a:xfrm>
        </p:spPr>
        <p:txBody>
          <a:bodyPr>
            <a:normAutofit/>
          </a:bodyPr>
          <a:lstStyle/>
          <a:p>
            <a:pPr marL="0" indent="0" algn="ctr">
              <a:buNone/>
            </a:pPr>
            <a:endParaRPr lang="tr-TR" sz="4800" b="1" dirty="0" smtClean="0"/>
          </a:p>
          <a:p>
            <a:pPr marL="0" indent="0" algn="ctr">
              <a:buNone/>
            </a:pPr>
            <a:r>
              <a:rPr lang="tr-TR" sz="4800" b="1" dirty="0" smtClean="0">
                <a:solidFill>
                  <a:srgbClr val="00B050"/>
                </a:solidFill>
              </a:rPr>
              <a:t>JEO</a:t>
            </a:r>
            <a:r>
              <a:rPr lang="tr-TR" sz="4800" b="1" dirty="0" smtClean="0"/>
              <a:t> : </a:t>
            </a:r>
            <a:r>
              <a:rPr lang="tr-TR" sz="4800" b="1" dirty="0" err="1" smtClean="0"/>
              <a:t>Sudaş</a:t>
            </a:r>
            <a:r>
              <a:rPr lang="tr-TR" sz="4800" b="1" dirty="0" smtClean="0"/>
              <a:t> (Deniz, Coğrafya) </a:t>
            </a:r>
          </a:p>
          <a:p>
            <a:pPr marL="0" indent="0" algn="ctr">
              <a:buNone/>
            </a:pPr>
            <a:r>
              <a:rPr lang="tr-TR" sz="4800" b="1" dirty="0" smtClean="0">
                <a:solidFill>
                  <a:srgbClr val="00B050"/>
                </a:solidFill>
              </a:rPr>
              <a:t>POLİTİK</a:t>
            </a:r>
            <a:r>
              <a:rPr lang="tr-TR" sz="4800" b="1" dirty="0" smtClean="0"/>
              <a:t>: </a:t>
            </a:r>
            <a:r>
              <a:rPr lang="en-US" sz="4800" b="1" dirty="0" err="1" smtClean="0"/>
              <a:t>Dildaş</a:t>
            </a:r>
            <a:r>
              <a:rPr lang="en-US" sz="4800" b="1" dirty="0" smtClean="0"/>
              <a:t> </a:t>
            </a:r>
            <a:r>
              <a:rPr lang="en-US" sz="4800" b="1" dirty="0"/>
              <a:t>(</a:t>
            </a:r>
            <a:r>
              <a:rPr lang="en-US" sz="4800" b="1" dirty="0" err="1"/>
              <a:t>Türk&amp;Turan</a:t>
            </a:r>
            <a:r>
              <a:rPr lang="en-US" sz="4800" b="1" dirty="0"/>
              <a:t>) </a:t>
            </a:r>
            <a:endParaRPr lang="tr-TR" sz="4800" b="1" dirty="0" smtClean="0"/>
          </a:p>
        </p:txBody>
      </p:sp>
    </p:spTree>
    <p:extLst>
      <p:ext uri="{BB962C8B-B14F-4D97-AF65-F5344CB8AC3E}">
        <p14:creationId xmlns:p14="http://schemas.microsoft.com/office/powerpoint/2010/main" val="41228886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504056"/>
          </a:xfrm>
        </p:spPr>
        <p:txBody>
          <a:bodyPr>
            <a:normAutofit/>
          </a:bodyPr>
          <a:lstStyle/>
          <a:p>
            <a:r>
              <a:rPr lang="tr-TR" sz="2400" b="1" dirty="0" smtClean="0"/>
              <a:t>Denizci, Milletler, Akdeniz Dünyası</a:t>
            </a:r>
            <a:endParaRPr lang="tr-TR" sz="2400" b="1" dirty="0"/>
          </a:p>
        </p:txBody>
      </p:sp>
      <p:sp>
        <p:nvSpPr>
          <p:cNvPr id="3" name="İçerik Yer Tutucusu 2"/>
          <p:cNvSpPr>
            <a:spLocks noGrp="1"/>
          </p:cNvSpPr>
          <p:nvPr>
            <p:ph idx="1"/>
          </p:nvPr>
        </p:nvSpPr>
        <p:spPr>
          <a:xfrm>
            <a:off x="179512" y="620688"/>
            <a:ext cx="8964488" cy="6237312"/>
          </a:xfrm>
        </p:spPr>
        <p:txBody>
          <a:bodyPr>
            <a:noAutofit/>
          </a:bodyPr>
          <a:lstStyle/>
          <a:p>
            <a:pPr marL="0" indent="0">
              <a:buNone/>
            </a:pPr>
            <a:r>
              <a:rPr lang="en-GB" sz="1400" b="1" dirty="0" smtClean="0"/>
              <a:t>TÜRKİYE</a:t>
            </a:r>
            <a:endParaRPr lang="tr-TR" sz="1400" b="1" dirty="0" smtClean="0"/>
          </a:p>
          <a:p>
            <a:pPr marL="0" indent="0">
              <a:buNone/>
            </a:pPr>
            <a:endParaRPr lang="tr-TR" sz="1400" dirty="0"/>
          </a:p>
          <a:p>
            <a:r>
              <a:rPr lang="en-GB" sz="1400" b="1" dirty="0" err="1"/>
              <a:t>Türkiye</a:t>
            </a:r>
            <a:r>
              <a:rPr lang="en-GB" sz="1400" b="1" dirty="0"/>
              <a:t> </a:t>
            </a:r>
            <a:r>
              <a:rPr lang="en-GB" sz="1400" dirty="0" err="1"/>
              <a:t>şanslıdır</a:t>
            </a:r>
            <a:r>
              <a:rPr lang="en-GB" sz="1400" dirty="0"/>
              <a:t> </a:t>
            </a:r>
            <a:r>
              <a:rPr lang="en-GB" sz="1400" dirty="0" err="1"/>
              <a:t>ve</a:t>
            </a:r>
            <a:r>
              <a:rPr lang="en-GB" sz="1400" dirty="0"/>
              <a:t> </a:t>
            </a:r>
            <a:r>
              <a:rPr lang="en-GB" sz="1400" dirty="0" err="1"/>
              <a:t>tarihte</a:t>
            </a:r>
            <a:r>
              <a:rPr lang="en-GB" sz="1400" dirty="0"/>
              <a:t> de size ben </a:t>
            </a:r>
            <a:r>
              <a:rPr lang="en-GB" sz="1400" dirty="0" err="1"/>
              <a:t>söyleyeyim</a:t>
            </a:r>
            <a:r>
              <a:rPr lang="en-GB" sz="1400" dirty="0"/>
              <a:t> ilk </a:t>
            </a:r>
            <a:r>
              <a:rPr lang="en-GB" sz="1400" dirty="0" err="1"/>
              <a:t>defa</a:t>
            </a:r>
            <a:r>
              <a:rPr lang="en-GB" sz="1400" dirty="0"/>
              <a:t> </a:t>
            </a:r>
            <a:r>
              <a:rPr lang="en-GB" sz="1400" dirty="0" err="1"/>
              <a:t>bizim</a:t>
            </a:r>
            <a:r>
              <a:rPr lang="en-GB" sz="1400" dirty="0"/>
              <a:t> </a:t>
            </a:r>
            <a:r>
              <a:rPr lang="en-GB" sz="1400" dirty="0" err="1"/>
              <a:t>denizlere</a:t>
            </a:r>
            <a:r>
              <a:rPr lang="en-GB" sz="1400" dirty="0"/>
              <a:t> </a:t>
            </a:r>
            <a:r>
              <a:rPr lang="en-GB" sz="1400" dirty="0" err="1"/>
              <a:t>ulaşım</a:t>
            </a:r>
            <a:r>
              <a:rPr lang="en-GB" sz="1400" dirty="0"/>
              <a:t> 1200'lü </a:t>
            </a:r>
            <a:r>
              <a:rPr lang="en-GB" sz="1400" dirty="0" err="1"/>
              <a:t>yıllar</a:t>
            </a:r>
            <a:r>
              <a:rPr lang="en-GB" sz="1400" dirty="0"/>
              <a:t>. </a:t>
            </a:r>
            <a:r>
              <a:rPr lang="en-GB" sz="1400" dirty="0" err="1"/>
              <a:t>Yani</a:t>
            </a:r>
            <a:r>
              <a:rPr lang="en-GB" sz="1400" dirty="0"/>
              <a:t> 12.asır. 12.asra </a:t>
            </a:r>
            <a:r>
              <a:rPr lang="en-GB" sz="1400" dirty="0" err="1"/>
              <a:t>kadar</a:t>
            </a:r>
            <a:r>
              <a:rPr lang="en-GB" sz="1400" dirty="0"/>
              <a:t> </a:t>
            </a:r>
            <a:r>
              <a:rPr lang="en-GB" sz="1400" b="1" dirty="0" err="1"/>
              <a:t>Türk</a:t>
            </a:r>
            <a:r>
              <a:rPr lang="en-GB" sz="1400" dirty="0"/>
              <a:t> </a:t>
            </a:r>
            <a:r>
              <a:rPr lang="en-GB" sz="1400" dirty="0" err="1"/>
              <a:t>kavminin</a:t>
            </a:r>
            <a:r>
              <a:rPr lang="en-GB" sz="1400" dirty="0"/>
              <a:t> </a:t>
            </a:r>
            <a:r>
              <a:rPr lang="en-GB" sz="1400" dirty="0" err="1"/>
              <a:t>denizle</a:t>
            </a:r>
            <a:r>
              <a:rPr lang="en-GB" sz="1400" dirty="0"/>
              <a:t> </a:t>
            </a:r>
            <a:r>
              <a:rPr lang="en-GB" sz="1400" dirty="0" err="1"/>
              <a:t>ilgisi</a:t>
            </a:r>
            <a:r>
              <a:rPr lang="en-GB" sz="1400" dirty="0"/>
              <a:t> </a:t>
            </a:r>
            <a:r>
              <a:rPr lang="en-GB" sz="1400" dirty="0" err="1"/>
              <a:t>yoktu</a:t>
            </a:r>
            <a:r>
              <a:rPr lang="en-GB" sz="1400" dirty="0"/>
              <a:t> </a:t>
            </a:r>
            <a:r>
              <a:rPr lang="en-GB" sz="1400" dirty="0" err="1"/>
              <a:t>Deniz</a:t>
            </a:r>
            <a:r>
              <a:rPr lang="en-GB" sz="1400" dirty="0"/>
              <a:t> </a:t>
            </a:r>
            <a:r>
              <a:rPr lang="en-GB" sz="1400" dirty="0" err="1"/>
              <a:t>Derya</a:t>
            </a:r>
            <a:r>
              <a:rPr lang="en-GB" sz="1400" dirty="0"/>
              <a:t> </a:t>
            </a:r>
            <a:r>
              <a:rPr lang="en-GB" sz="1400" dirty="0" err="1"/>
              <a:t>dedikleri</a:t>
            </a:r>
            <a:r>
              <a:rPr lang="en-GB" sz="1400" dirty="0"/>
              <a:t> </a:t>
            </a:r>
            <a:r>
              <a:rPr lang="en-GB" sz="1400" dirty="0" err="1"/>
              <a:t>göllerdir</a:t>
            </a:r>
            <a:r>
              <a:rPr lang="en-GB" sz="1400" dirty="0"/>
              <a:t> o </a:t>
            </a:r>
            <a:r>
              <a:rPr lang="en-GB" sz="1400" dirty="0" err="1"/>
              <a:t>göllerin</a:t>
            </a:r>
            <a:r>
              <a:rPr lang="en-GB" sz="1400" dirty="0"/>
              <a:t> </a:t>
            </a:r>
            <a:r>
              <a:rPr lang="en-GB" sz="1400" dirty="0" err="1"/>
              <a:t>üzerinde</a:t>
            </a:r>
            <a:r>
              <a:rPr lang="en-GB" sz="1400" dirty="0"/>
              <a:t> ne </a:t>
            </a:r>
            <a:r>
              <a:rPr lang="en-GB" sz="1400" dirty="0" err="1"/>
              <a:t>kadar</a:t>
            </a:r>
            <a:r>
              <a:rPr lang="en-GB" sz="1400" dirty="0"/>
              <a:t> </a:t>
            </a:r>
            <a:r>
              <a:rPr lang="en-GB" sz="1400" dirty="0" err="1"/>
              <a:t>seyri</a:t>
            </a:r>
            <a:r>
              <a:rPr lang="en-GB" sz="1400" dirty="0"/>
              <a:t> </a:t>
            </a:r>
            <a:r>
              <a:rPr lang="en-GB" sz="1400" dirty="0" err="1"/>
              <a:t>sefer</a:t>
            </a:r>
            <a:r>
              <a:rPr lang="en-GB" sz="1400" dirty="0"/>
              <a:t> </a:t>
            </a:r>
            <a:r>
              <a:rPr lang="en-GB" sz="1400" dirty="0" err="1"/>
              <a:t>yapılabilirse</a:t>
            </a:r>
            <a:r>
              <a:rPr lang="en-GB" sz="1400" dirty="0"/>
              <a:t> o </a:t>
            </a:r>
            <a:r>
              <a:rPr lang="en-GB" sz="1400" dirty="0" err="1"/>
              <a:t>kadardır</a:t>
            </a:r>
            <a:r>
              <a:rPr lang="en-GB" sz="1400" dirty="0"/>
              <a:t>. O da </a:t>
            </a:r>
            <a:r>
              <a:rPr lang="en-GB" sz="1400" dirty="0" err="1"/>
              <a:t>yaşadıkları</a:t>
            </a:r>
            <a:r>
              <a:rPr lang="en-GB" sz="1400" dirty="0"/>
              <a:t> </a:t>
            </a:r>
            <a:r>
              <a:rPr lang="en-GB" sz="1400" dirty="0" err="1"/>
              <a:t>steplerin</a:t>
            </a:r>
            <a:r>
              <a:rPr lang="en-GB" sz="1400" dirty="0"/>
              <a:t> </a:t>
            </a:r>
            <a:r>
              <a:rPr lang="en-GB" sz="1400" dirty="0" err="1"/>
              <a:t>çok</a:t>
            </a:r>
            <a:r>
              <a:rPr lang="en-GB" sz="1400" dirty="0"/>
              <a:t> </a:t>
            </a:r>
            <a:r>
              <a:rPr lang="en-GB" sz="1400" dirty="0" err="1"/>
              <a:t>küçük</a:t>
            </a:r>
            <a:r>
              <a:rPr lang="en-GB" sz="1400" dirty="0"/>
              <a:t> </a:t>
            </a:r>
            <a:r>
              <a:rPr lang="en-GB" sz="1400" dirty="0" err="1"/>
              <a:t>bir</a:t>
            </a:r>
            <a:r>
              <a:rPr lang="en-GB" sz="1400" dirty="0"/>
              <a:t> </a:t>
            </a:r>
            <a:r>
              <a:rPr lang="en-GB" sz="1400" dirty="0" err="1"/>
              <a:t>kesimini</a:t>
            </a:r>
            <a:r>
              <a:rPr lang="en-GB" sz="1400" dirty="0"/>
              <a:t> </a:t>
            </a:r>
            <a:r>
              <a:rPr lang="en-GB" sz="1400" dirty="0" err="1"/>
              <a:t>kapsar</a:t>
            </a:r>
            <a:r>
              <a:rPr lang="en-GB" sz="1400" dirty="0"/>
              <a:t> Baykal </a:t>
            </a:r>
            <a:r>
              <a:rPr lang="en-GB" sz="1400" dirty="0" err="1"/>
              <a:t>Gölü</a:t>
            </a:r>
            <a:r>
              <a:rPr lang="en-GB" sz="1400" dirty="0"/>
              <a:t> </a:t>
            </a:r>
            <a:r>
              <a:rPr lang="en-GB" sz="1400" dirty="0" err="1"/>
              <a:t>falan</a:t>
            </a:r>
            <a:r>
              <a:rPr lang="en-GB" sz="1400" dirty="0"/>
              <a:t>. E </a:t>
            </a:r>
            <a:r>
              <a:rPr lang="en-GB" sz="1400" dirty="0" err="1"/>
              <a:t>bunun</a:t>
            </a:r>
            <a:r>
              <a:rPr lang="en-GB" sz="1400" dirty="0"/>
              <a:t> </a:t>
            </a:r>
            <a:r>
              <a:rPr lang="en-GB" sz="1400" dirty="0" err="1"/>
              <a:t>dışında</a:t>
            </a:r>
            <a:r>
              <a:rPr lang="en-GB" sz="1400" dirty="0"/>
              <a:t> </a:t>
            </a:r>
            <a:r>
              <a:rPr lang="en-GB" sz="1400" dirty="0" err="1"/>
              <a:t>nehirler</a:t>
            </a:r>
            <a:r>
              <a:rPr lang="en-GB" sz="1400" dirty="0"/>
              <a:t> </a:t>
            </a:r>
            <a:r>
              <a:rPr lang="en-GB" sz="1400" dirty="0" err="1"/>
              <a:t>vardır</a:t>
            </a:r>
            <a:r>
              <a:rPr lang="en-GB" sz="1400" dirty="0"/>
              <a:t>. </a:t>
            </a:r>
            <a:r>
              <a:rPr lang="en-GB" sz="1400" dirty="0" err="1"/>
              <a:t>Demek</a:t>
            </a:r>
            <a:r>
              <a:rPr lang="en-GB" sz="1400" dirty="0"/>
              <a:t> </a:t>
            </a:r>
            <a:r>
              <a:rPr lang="en-GB" sz="1400" dirty="0" err="1"/>
              <a:t>ki</a:t>
            </a:r>
            <a:r>
              <a:rPr lang="en-GB" sz="1400" dirty="0"/>
              <a:t> </a:t>
            </a:r>
            <a:r>
              <a:rPr lang="en-GB" sz="1400" dirty="0" err="1"/>
              <a:t>bizim</a:t>
            </a:r>
            <a:r>
              <a:rPr lang="en-GB" sz="1400" dirty="0"/>
              <a:t> </a:t>
            </a:r>
            <a:r>
              <a:rPr lang="en-GB" sz="1400" dirty="0" err="1"/>
              <a:t>ceddimizin</a:t>
            </a:r>
            <a:r>
              <a:rPr lang="en-GB" sz="1400" dirty="0"/>
              <a:t> </a:t>
            </a:r>
            <a:r>
              <a:rPr lang="en-GB" sz="1400" dirty="0" err="1"/>
              <a:t>denizci</a:t>
            </a:r>
            <a:r>
              <a:rPr lang="en-GB" sz="1400" dirty="0"/>
              <a:t> </a:t>
            </a:r>
            <a:r>
              <a:rPr lang="en-GB" sz="1400" dirty="0" err="1"/>
              <a:t>olması</a:t>
            </a:r>
            <a:r>
              <a:rPr lang="en-GB" sz="1400" dirty="0"/>
              <a:t> </a:t>
            </a:r>
            <a:r>
              <a:rPr lang="en-GB" sz="1400" dirty="0" err="1"/>
              <a:t>mümkün</a:t>
            </a:r>
            <a:r>
              <a:rPr lang="en-GB" sz="1400" dirty="0"/>
              <a:t> </a:t>
            </a:r>
            <a:r>
              <a:rPr lang="en-GB" sz="1400" dirty="0" err="1"/>
              <a:t>değildir</a:t>
            </a:r>
            <a:r>
              <a:rPr lang="en-GB" sz="1400" dirty="0"/>
              <a:t> o </a:t>
            </a:r>
            <a:r>
              <a:rPr lang="en-GB" sz="1400" dirty="0" err="1"/>
              <a:t>şartlarda</a:t>
            </a:r>
            <a:r>
              <a:rPr lang="en-GB" sz="1400" dirty="0"/>
              <a:t>. </a:t>
            </a:r>
            <a:endParaRPr lang="tr-TR" sz="1400" dirty="0"/>
          </a:p>
          <a:p>
            <a:r>
              <a:rPr lang="en-GB" sz="1400" b="1" dirty="0" err="1"/>
              <a:t>Türkiye</a:t>
            </a:r>
            <a:r>
              <a:rPr lang="en-GB" sz="1400" b="1" dirty="0"/>
              <a:t> </a:t>
            </a:r>
            <a:r>
              <a:rPr lang="en-GB" sz="1400" b="1" dirty="0" err="1"/>
              <a:t>büyük</a:t>
            </a:r>
            <a:r>
              <a:rPr lang="en-GB" sz="1400" b="1" dirty="0"/>
              <a:t> </a:t>
            </a:r>
            <a:r>
              <a:rPr lang="en-GB" sz="1400" b="1" dirty="0" err="1"/>
              <a:t>iftiharla</a:t>
            </a:r>
            <a:r>
              <a:rPr lang="en-GB" sz="1400" b="1" dirty="0"/>
              <a:t> </a:t>
            </a:r>
            <a:r>
              <a:rPr lang="en-GB" sz="1400" b="1" dirty="0" err="1"/>
              <a:t>söylemek</a:t>
            </a:r>
            <a:r>
              <a:rPr lang="en-GB" sz="1400" b="1" dirty="0"/>
              <a:t> </a:t>
            </a:r>
            <a:r>
              <a:rPr lang="en-GB" sz="1400" b="1" dirty="0" err="1"/>
              <a:t>gerekir</a:t>
            </a:r>
            <a:r>
              <a:rPr lang="en-GB" sz="1400" b="1" dirty="0"/>
              <a:t> </a:t>
            </a:r>
            <a:r>
              <a:rPr lang="en-GB" sz="1400" b="1" dirty="0" err="1"/>
              <a:t>ki</a:t>
            </a:r>
            <a:r>
              <a:rPr lang="en-GB" sz="1400" b="1" dirty="0"/>
              <a:t> </a:t>
            </a:r>
            <a:r>
              <a:rPr lang="en-GB" sz="1400" b="1" dirty="0" err="1"/>
              <a:t>Akdeniz'de</a:t>
            </a:r>
            <a:r>
              <a:rPr lang="en-GB" sz="1400" b="1" dirty="0"/>
              <a:t> </a:t>
            </a:r>
            <a:r>
              <a:rPr lang="en-GB" sz="1400" b="1" dirty="0" err="1"/>
              <a:t>Doğu</a:t>
            </a:r>
            <a:r>
              <a:rPr lang="en-GB" sz="1400" b="1" dirty="0"/>
              <a:t> </a:t>
            </a:r>
            <a:r>
              <a:rPr lang="en-GB" sz="1400" b="1" dirty="0" err="1"/>
              <a:t>Akdeniz'de</a:t>
            </a:r>
            <a:r>
              <a:rPr lang="en-GB" sz="1400" b="1" dirty="0"/>
              <a:t> </a:t>
            </a:r>
            <a:r>
              <a:rPr lang="en-GB" sz="1400" b="1" dirty="0" err="1"/>
              <a:t>üstün</a:t>
            </a:r>
            <a:r>
              <a:rPr lang="en-GB" sz="1400" b="1" dirty="0"/>
              <a:t> </a:t>
            </a:r>
            <a:r>
              <a:rPr lang="en-GB" sz="1400" b="1" dirty="0" err="1"/>
              <a:t>bir</a:t>
            </a:r>
            <a:r>
              <a:rPr lang="en-GB" sz="1400" b="1" dirty="0"/>
              <a:t> </a:t>
            </a:r>
            <a:r>
              <a:rPr lang="en-GB" sz="1400" b="1" dirty="0" err="1"/>
              <a:t>Bahri</a:t>
            </a:r>
            <a:r>
              <a:rPr lang="en-GB" sz="1400" b="1" dirty="0"/>
              <a:t> </a:t>
            </a:r>
            <a:r>
              <a:rPr lang="en-GB" sz="1400" b="1" dirty="0" err="1"/>
              <a:t>kuvvettir</a:t>
            </a:r>
            <a:r>
              <a:rPr lang="en-GB" sz="1400" b="1" dirty="0"/>
              <a:t> </a:t>
            </a:r>
            <a:r>
              <a:rPr lang="en-GB" sz="1400" b="1" dirty="0" err="1"/>
              <a:t>dünyadaki</a:t>
            </a:r>
            <a:r>
              <a:rPr lang="en-GB" sz="1400" b="1" dirty="0"/>
              <a:t> </a:t>
            </a:r>
            <a:r>
              <a:rPr lang="en-GB" sz="1400" b="1" dirty="0" err="1"/>
              <a:t>sayılı</a:t>
            </a:r>
            <a:r>
              <a:rPr lang="en-GB" sz="1400" b="1" dirty="0"/>
              <a:t> </a:t>
            </a:r>
            <a:r>
              <a:rPr lang="en-GB" sz="1400" b="1" dirty="0" err="1"/>
              <a:t>Deniz</a:t>
            </a:r>
            <a:r>
              <a:rPr lang="en-GB" sz="1400" b="1" dirty="0"/>
              <a:t> </a:t>
            </a:r>
            <a:r>
              <a:rPr lang="en-GB" sz="1400" b="1" dirty="0" err="1"/>
              <a:t>kuvvetlerinden</a:t>
            </a:r>
            <a:r>
              <a:rPr lang="en-GB" sz="1400" b="1" dirty="0"/>
              <a:t> </a:t>
            </a:r>
            <a:r>
              <a:rPr lang="en-GB" sz="1400" b="1" dirty="0" err="1"/>
              <a:t>birisidir</a:t>
            </a:r>
            <a:r>
              <a:rPr lang="en-GB" sz="1400" b="1" dirty="0"/>
              <a:t> </a:t>
            </a:r>
            <a:r>
              <a:rPr lang="en-GB" sz="1400" b="1" dirty="0" err="1"/>
              <a:t>bu</a:t>
            </a:r>
            <a:r>
              <a:rPr lang="en-GB" sz="1400" b="1" dirty="0"/>
              <a:t> </a:t>
            </a:r>
            <a:r>
              <a:rPr lang="en-GB" sz="1400" b="1" dirty="0" err="1"/>
              <a:t>özelliğinden</a:t>
            </a:r>
            <a:r>
              <a:rPr lang="en-GB" sz="1400" b="1" dirty="0"/>
              <a:t> </a:t>
            </a:r>
            <a:r>
              <a:rPr lang="en-GB" sz="1400" b="1" dirty="0" err="1"/>
              <a:t>dolayı</a:t>
            </a:r>
            <a:r>
              <a:rPr lang="en-GB" sz="1400" b="1" dirty="0"/>
              <a:t> da </a:t>
            </a:r>
            <a:r>
              <a:rPr lang="en-GB" sz="1400" b="1" dirty="0" err="1"/>
              <a:t>birtakım</a:t>
            </a:r>
            <a:r>
              <a:rPr lang="en-GB" sz="1400" b="1" dirty="0"/>
              <a:t> </a:t>
            </a:r>
            <a:r>
              <a:rPr lang="en-GB" sz="1400" b="1" dirty="0" err="1"/>
              <a:t>mendebur</a:t>
            </a:r>
            <a:r>
              <a:rPr lang="en-GB" sz="1400" b="1" dirty="0"/>
              <a:t> </a:t>
            </a:r>
            <a:r>
              <a:rPr lang="en-GB" sz="1400" b="1" dirty="0" err="1"/>
              <a:t>akıllar</a:t>
            </a:r>
            <a:r>
              <a:rPr lang="en-GB" sz="1400" b="1" dirty="0"/>
              <a:t> </a:t>
            </a:r>
            <a:r>
              <a:rPr lang="en-GB" sz="1400" b="1" dirty="0" err="1"/>
              <a:t>insanlar</a:t>
            </a:r>
            <a:r>
              <a:rPr lang="en-GB" sz="1400" b="1" dirty="0"/>
              <a:t> </a:t>
            </a:r>
            <a:r>
              <a:rPr lang="en-GB" sz="1400" b="1" dirty="0" err="1"/>
              <a:t>nerelerden</a:t>
            </a:r>
            <a:r>
              <a:rPr lang="en-GB" sz="1400" b="1" dirty="0"/>
              <a:t> </a:t>
            </a:r>
            <a:r>
              <a:rPr lang="en-GB" sz="1400" b="1" dirty="0" err="1"/>
              <a:t>beslendikleri</a:t>
            </a:r>
            <a:r>
              <a:rPr lang="en-GB" sz="1400" b="1" dirty="0"/>
              <a:t> </a:t>
            </a:r>
            <a:r>
              <a:rPr lang="en-GB" sz="1400" b="1" dirty="0" err="1"/>
              <a:t>malum</a:t>
            </a:r>
            <a:r>
              <a:rPr lang="en-GB" sz="1400" b="1" dirty="0"/>
              <a:t> </a:t>
            </a:r>
            <a:r>
              <a:rPr lang="en-GB" sz="1400" b="1" dirty="0" err="1"/>
              <a:t>veya</a:t>
            </a:r>
            <a:r>
              <a:rPr lang="en-GB" sz="1400" b="1" dirty="0"/>
              <a:t> </a:t>
            </a:r>
            <a:r>
              <a:rPr lang="en-GB" sz="1400" b="1" dirty="0" err="1"/>
              <a:t>namalum</a:t>
            </a:r>
            <a:r>
              <a:rPr lang="en-GB" sz="1400" b="1" dirty="0"/>
              <a:t> </a:t>
            </a:r>
            <a:r>
              <a:rPr lang="en-GB" sz="1400" b="1" dirty="0" err="1"/>
              <a:t>adamlar</a:t>
            </a:r>
            <a:r>
              <a:rPr lang="en-GB" sz="1400" b="1" dirty="0"/>
              <a:t> </a:t>
            </a:r>
            <a:r>
              <a:rPr lang="en-GB" sz="1400" b="1" dirty="0" err="1"/>
              <a:t>Bahriye'yi</a:t>
            </a:r>
            <a:r>
              <a:rPr lang="en-GB" sz="1400" b="1" dirty="0"/>
              <a:t> </a:t>
            </a:r>
            <a:r>
              <a:rPr lang="en-GB" sz="1400" b="1" dirty="0" err="1"/>
              <a:t>ele</a:t>
            </a:r>
            <a:r>
              <a:rPr lang="en-GB" sz="1400" b="1" dirty="0"/>
              <a:t> </a:t>
            </a:r>
            <a:r>
              <a:rPr lang="en-GB" sz="1400" b="1" dirty="0" err="1"/>
              <a:t>geçirmeye</a:t>
            </a:r>
            <a:r>
              <a:rPr lang="en-GB" sz="1400" b="1" dirty="0"/>
              <a:t> </a:t>
            </a:r>
            <a:r>
              <a:rPr lang="en-GB" sz="1400" b="1" dirty="0" err="1"/>
              <a:t>kalktılar</a:t>
            </a:r>
            <a:r>
              <a:rPr lang="en-GB" sz="1400" b="1" dirty="0"/>
              <a:t> </a:t>
            </a:r>
            <a:r>
              <a:rPr lang="en-GB" sz="1400" b="1" dirty="0" err="1"/>
              <a:t>yani</a:t>
            </a:r>
            <a:r>
              <a:rPr lang="en-GB" sz="1400" b="1" dirty="0"/>
              <a:t> </a:t>
            </a:r>
            <a:r>
              <a:rPr lang="en-GB" sz="1400" b="1" dirty="0" err="1"/>
              <a:t>çok</a:t>
            </a:r>
            <a:r>
              <a:rPr lang="en-GB" sz="1400" b="1" dirty="0"/>
              <a:t> </a:t>
            </a:r>
            <a:r>
              <a:rPr lang="en-GB" sz="1400" b="1" dirty="0" err="1"/>
              <a:t>önemli</a:t>
            </a:r>
            <a:r>
              <a:rPr lang="en-GB" sz="1400" b="1" dirty="0"/>
              <a:t> </a:t>
            </a:r>
            <a:r>
              <a:rPr lang="en-GB" sz="1400" b="1" dirty="0" err="1"/>
              <a:t>bir</a:t>
            </a:r>
            <a:r>
              <a:rPr lang="en-GB" sz="1400" b="1" dirty="0"/>
              <a:t> </a:t>
            </a:r>
            <a:r>
              <a:rPr lang="en-GB" sz="1400" b="1" dirty="0" err="1"/>
              <a:t>şey</a:t>
            </a:r>
            <a:r>
              <a:rPr lang="en-GB" sz="1400" b="1" dirty="0"/>
              <a:t> </a:t>
            </a:r>
            <a:r>
              <a:rPr lang="en-GB" sz="1400" b="1" dirty="0" err="1"/>
              <a:t>bu</a:t>
            </a:r>
            <a:r>
              <a:rPr lang="en-GB" sz="1400" b="1" dirty="0"/>
              <a:t> </a:t>
            </a:r>
            <a:r>
              <a:rPr lang="en-GB" sz="1400" b="1" dirty="0" err="1"/>
              <a:t>Türk</a:t>
            </a:r>
            <a:r>
              <a:rPr lang="en-GB" sz="1400" b="1" dirty="0"/>
              <a:t> </a:t>
            </a:r>
            <a:r>
              <a:rPr lang="en-GB" sz="1400" b="1" dirty="0" err="1"/>
              <a:t>denizciliğini</a:t>
            </a:r>
            <a:r>
              <a:rPr lang="en-GB" sz="1400" b="1" dirty="0"/>
              <a:t> yok </a:t>
            </a:r>
            <a:r>
              <a:rPr lang="en-GB" sz="1400" b="1" dirty="0" err="1"/>
              <a:t>etmek</a:t>
            </a:r>
            <a:r>
              <a:rPr lang="en-GB" sz="1400" b="1" dirty="0"/>
              <a:t> </a:t>
            </a:r>
            <a:r>
              <a:rPr lang="en-GB" sz="1400" b="1" dirty="0" err="1"/>
              <a:t>için</a:t>
            </a:r>
            <a:r>
              <a:rPr lang="en-GB" sz="1400" b="1" dirty="0"/>
              <a:t> </a:t>
            </a:r>
            <a:r>
              <a:rPr lang="en-GB" sz="1400" b="1" dirty="0" err="1"/>
              <a:t>Ama</a:t>
            </a:r>
            <a:r>
              <a:rPr lang="en-GB" sz="1400" b="1" dirty="0"/>
              <a:t> </a:t>
            </a:r>
            <a:r>
              <a:rPr lang="en-GB" sz="1400" b="1" dirty="0" err="1"/>
              <a:t>kimse</a:t>
            </a:r>
            <a:r>
              <a:rPr lang="en-GB" sz="1400" b="1" dirty="0"/>
              <a:t> yok </a:t>
            </a:r>
            <a:r>
              <a:rPr lang="en-GB" sz="1400" b="1" dirty="0" err="1"/>
              <a:t>edemez</a:t>
            </a:r>
            <a:r>
              <a:rPr lang="en-GB" sz="1400" b="1" dirty="0"/>
              <a:t> </a:t>
            </a:r>
            <a:r>
              <a:rPr lang="en-GB" sz="1400" b="1" dirty="0" err="1"/>
              <a:t>Çünkü</a:t>
            </a:r>
            <a:r>
              <a:rPr lang="en-GB" sz="1400" b="1" dirty="0"/>
              <a:t> </a:t>
            </a:r>
            <a:r>
              <a:rPr lang="en-GB" sz="1400" b="1" dirty="0" err="1"/>
              <a:t>bu</a:t>
            </a:r>
            <a:r>
              <a:rPr lang="en-GB" sz="1400" b="1" dirty="0"/>
              <a:t> </a:t>
            </a:r>
            <a:r>
              <a:rPr lang="en-GB" sz="1400" b="1" dirty="0" err="1"/>
              <a:t>denizlerin</a:t>
            </a:r>
            <a:r>
              <a:rPr lang="en-GB" sz="1400" b="1" dirty="0"/>
              <a:t> </a:t>
            </a:r>
            <a:r>
              <a:rPr lang="en-GB" sz="1400" b="1" dirty="0" err="1"/>
              <a:t>korunması</a:t>
            </a:r>
            <a:r>
              <a:rPr lang="en-GB" sz="1400" b="1" dirty="0"/>
              <a:t> </a:t>
            </a:r>
            <a:r>
              <a:rPr lang="en-GB" sz="1400" b="1" dirty="0" err="1"/>
              <a:t>lazım</a:t>
            </a:r>
            <a:r>
              <a:rPr lang="en-GB" sz="1400" b="1" dirty="0"/>
              <a:t> </a:t>
            </a:r>
            <a:r>
              <a:rPr lang="en-GB" sz="1400" b="1" dirty="0" err="1"/>
              <a:t>Doğu</a:t>
            </a:r>
            <a:r>
              <a:rPr lang="en-GB" sz="1400" b="1" dirty="0"/>
              <a:t> </a:t>
            </a:r>
            <a:r>
              <a:rPr lang="en-GB" sz="1400" b="1" dirty="0" err="1"/>
              <a:t>Akdeniz'de</a:t>
            </a:r>
            <a:r>
              <a:rPr lang="en-GB" sz="1400" b="1" dirty="0"/>
              <a:t> de </a:t>
            </a:r>
            <a:r>
              <a:rPr lang="en-GB" sz="1400" b="1" dirty="0" err="1"/>
              <a:t>Türklerin</a:t>
            </a:r>
            <a:r>
              <a:rPr lang="en-GB" sz="1400" b="1" dirty="0"/>
              <a:t> </a:t>
            </a:r>
            <a:r>
              <a:rPr lang="en-GB" sz="1400" b="1" dirty="0" err="1"/>
              <a:t>bulunması</a:t>
            </a:r>
            <a:r>
              <a:rPr lang="en-GB" sz="1400" b="1" dirty="0"/>
              <a:t> </a:t>
            </a:r>
            <a:r>
              <a:rPr lang="en-GB" sz="1400" b="1" dirty="0" err="1"/>
              <a:t>lazım</a:t>
            </a:r>
            <a:r>
              <a:rPr lang="en-GB" sz="1400" b="1" dirty="0"/>
              <a:t> </a:t>
            </a:r>
            <a:r>
              <a:rPr lang="en-GB" sz="1400" b="1" dirty="0" err="1"/>
              <a:t>bu</a:t>
            </a:r>
            <a:r>
              <a:rPr lang="en-GB" sz="1400" b="1" dirty="0"/>
              <a:t> </a:t>
            </a:r>
            <a:r>
              <a:rPr lang="en-GB" sz="1400" b="1" dirty="0" err="1"/>
              <a:t>çok</a:t>
            </a:r>
            <a:r>
              <a:rPr lang="en-GB" sz="1400" b="1" dirty="0"/>
              <a:t> </a:t>
            </a:r>
            <a:r>
              <a:rPr lang="en-GB" sz="1400" b="1" dirty="0" err="1"/>
              <a:t>şarttır</a:t>
            </a:r>
            <a:r>
              <a:rPr lang="en-GB" sz="1400" b="1" dirty="0"/>
              <a:t> </a:t>
            </a:r>
            <a:r>
              <a:rPr lang="en-GB" sz="1400" b="1" dirty="0" err="1">
                <a:solidFill>
                  <a:srgbClr val="C00000"/>
                </a:solidFill>
              </a:rPr>
              <a:t>stratejik</a:t>
            </a:r>
            <a:r>
              <a:rPr lang="en-GB" sz="1400" b="1" dirty="0"/>
              <a:t> </a:t>
            </a:r>
            <a:r>
              <a:rPr lang="en-GB" sz="1400" b="1" dirty="0" err="1"/>
              <a:t>bakımdan</a:t>
            </a:r>
            <a:r>
              <a:rPr lang="en-GB" sz="1400" b="1" dirty="0"/>
              <a:t> </a:t>
            </a:r>
            <a:r>
              <a:rPr lang="en-GB" sz="1400" b="1" dirty="0" err="1"/>
              <a:t>bunu</a:t>
            </a:r>
            <a:r>
              <a:rPr lang="en-GB" sz="1400" b="1" dirty="0"/>
              <a:t> </a:t>
            </a:r>
            <a:r>
              <a:rPr lang="en-GB" sz="1400" b="1" dirty="0" err="1"/>
              <a:t>Türk</a:t>
            </a:r>
            <a:r>
              <a:rPr lang="en-GB" sz="1400" b="1" dirty="0"/>
              <a:t> </a:t>
            </a:r>
            <a:r>
              <a:rPr lang="en-GB" sz="1400" b="1" dirty="0" err="1"/>
              <a:t>olarak</a:t>
            </a:r>
            <a:r>
              <a:rPr lang="en-GB" sz="1400" b="1" dirty="0"/>
              <a:t> </a:t>
            </a:r>
            <a:r>
              <a:rPr lang="en-GB" sz="1400" b="1" dirty="0" err="1"/>
              <a:t>söylemiyorum</a:t>
            </a:r>
            <a:r>
              <a:rPr lang="en-GB" sz="1400" b="1" dirty="0"/>
              <a:t> </a:t>
            </a:r>
            <a:r>
              <a:rPr lang="en-GB" sz="1400" b="1" dirty="0" err="1"/>
              <a:t>insan</a:t>
            </a:r>
            <a:r>
              <a:rPr lang="en-GB" sz="1400" b="1" dirty="0"/>
              <a:t> </a:t>
            </a:r>
            <a:r>
              <a:rPr lang="en-GB" sz="1400" b="1" dirty="0" err="1"/>
              <a:t>olarak</a:t>
            </a:r>
            <a:r>
              <a:rPr lang="en-GB" sz="1400" b="1" dirty="0"/>
              <a:t> </a:t>
            </a:r>
            <a:r>
              <a:rPr lang="en-GB" sz="1400" b="1" dirty="0" err="1" smtClean="0"/>
              <a:t>söylüyorum</a:t>
            </a:r>
            <a:r>
              <a:rPr lang="tr-TR" sz="1400" b="1" dirty="0" smtClean="0"/>
              <a:t>.</a:t>
            </a:r>
            <a:r>
              <a:rPr lang="en-GB" sz="1400" b="1" dirty="0" smtClean="0"/>
              <a:t> </a:t>
            </a:r>
            <a:r>
              <a:rPr lang="en-GB" sz="1400" b="1" dirty="0" err="1"/>
              <a:t>Şu</a:t>
            </a:r>
            <a:r>
              <a:rPr lang="en-GB" sz="1400" b="1" dirty="0"/>
              <a:t> son </a:t>
            </a:r>
            <a:r>
              <a:rPr lang="en-GB" sz="1400" b="1" dirty="0" err="1"/>
              <a:t>Filistin</a:t>
            </a:r>
            <a:r>
              <a:rPr lang="en-GB" sz="1400" b="1" dirty="0"/>
              <a:t> </a:t>
            </a:r>
            <a:r>
              <a:rPr lang="en-GB" sz="1400" b="1" dirty="0" err="1"/>
              <a:t>kavgası</a:t>
            </a:r>
            <a:r>
              <a:rPr lang="en-GB" sz="1400" b="1" dirty="0"/>
              <a:t> da </a:t>
            </a:r>
            <a:r>
              <a:rPr lang="en-GB" sz="1400" b="1" dirty="0" err="1"/>
              <a:t>gösteriyor</a:t>
            </a:r>
            <a:r>
              <a:rPr lang="en-GB" sz="1400" b="1" dirty="0"/>
              <a:t> </a:t>
            </a:r>
            <a:r>
              <a:rPr lang="en-GB" sz="1400" b="1" dirty="0" err="1"/>
              <a:t>ki</a:t>
            </a:r>
            <a:r>
              <a:rPr lang="en-GB" sz="1400" b="1" dirty="0"/>
              <a:t> </a:t>
            </a:r>
            <a:r>
              <a:rPr lang="tr-TR" sz="1400" b="1" dirty="0" smtClean="0"/>
              <a:t>v</a:t>
            </a:r>
            <a:r>
              <a:rPr lang="en-GB" sz="1400" b="1" dirty="0" smtClean="0"/>
              <a:t>e </a:t>
            </a:r>
            <a:r>
              <a:rPr lang="en-GB" sz="1400" b="1" dirty="0" err="1"/>
              <a:t>karşısındaki</a:t>
            </a:r>
            <a:r>
              <a:rPr lang="en-GB" sz="1400" b="1" dirty="0"/>
              <a:t> </a:t>
            </a:r>
            <a:r>
              <a:rPr lang="en-GB" sz="1400" b="1" dirty="0" err="1"/>
              <a:t>dünyanın</a:t>
            </a:r>
            <a:r>
              <a:rPr lang="en-GB" sz="1400" b="1" dirty="0"/>
              <a:t> </a:t>
            </a:r>
            <a:r>
              <a:rPr lang="en-GB" sz="1400" b="1" dirty="0" err="1"/>
              <a:t>rolü</a:t>
            </a:r>
            <a:r>
              <a:rPr lang="en-GB" sz="1400" b="1" dirty="0"/>
              <a:t> </a:t>
            </a:r>
            <a:r>
              <a:rPr lang="en-GB" sz="1400" b="1" dirty="0" err="1"/>
              <a:t>Türklerin</a:t>
            </a:r>
            <a:r>
              <a:rPr lang="en-GB" sz="1400" b="1" dirty="0"/>
              <a:t> </a:t>
            </a:r>
            <a:r>
              <a:rPr lang="en-GB" sz="1400" b="1" dirty="0" err="1"/>
              <a:t>kesinlikle</a:t>
            </a:r>
            <a:r>
              <a:rPr lang="en-GB" sz="1400" b="1" dirty="0"/>
              <a:t> </a:t>
            </a:r>
            <a:r>
              <a:rPr lang="en-GB" sz="1400" b="1" dirty="0" err="1"/>
              <a:t>deniz</a:t>
            </a:r>
            <a:r>
              <a:rPr lang="en-GB" sz="1400" b="1" dirty="0"/>
              <a:t> </a:t>
            </a:r>
            <a:r>
              <a:rPr lang="en-GB" sz="1400" b="1" dirty="0" err="1"/>
              <a:t>kuvveti</a:t>
            </a:r>
            <a:r>
              <a:rPr lang="en-GB" sz="1400" b="1" dirty="0"/>
              <a:t> </a:t>
            </a:r>
            <a:r>
              <a:rPr lang="en-GB" sz="1400" b="1" dirty="0" err="1"/>
              <a:t>olarak</a:t>
            </a:r>
            <a:r>
              <a:rPr lang="en-GB" sz="1400" b="1" dirty="0"/>
              <a:t> </a:t>
            </a:r>
            <a:r>
              <a:rPr lang="en-GB" sz="1400" b="1" dirty="0" err="1"/>
              <a:t>devam</a:t>
            </a:r>
            <a:r>
              <a:rPr lang="en-GB" sz="1400" b="1" dirty="0"/>
              <a:t> </a:t>
            </a:r>
            <a:r>
              <a:rPr lang="en-GB" sz="1400" b="1" dirty="0" err="1"/>
              <a:t>etmeleri</a:t>
            </a:r>
            <a:r>
              <a:rPr lang="en-GB" sz="1400" b="1" dirty="0"/>
              <a:t> </a:t>
            </a:r>
            <a:r>
              <a:rPr lang="en-GB" sz="1400" b="1" dirty="0" err="1"/>
              <a:t>insanlığın</a:t>
            </a:r>
            <a:r>
              <a:rPr lang="en-GB" sz="1400" b="1" dirty="0"/>
              <a:t> </a:t>
            </a:r>
            <a:r>
              <a:rPr lang="en-GB" sz="1400" b="1" dirty="0" err="1"/>
              <a:t>hayrınadır</a:t>
            </a:r>
            <a:r>
              <a:rPr lang="en-GB" sz="1400" b="1" dirty="0"/>
              <a:t> </a:t>
            </a:r>
            <a:r>
              <a:rPr lang="en-GB" sz="1400" b="1" dirty="0" err="1"/>
              <a:t>bu</a:t>
            </a:r>
            <a:r>
              <a:rPr lang="en-GB" sz="1400" b="1" dirty="0"/>
              <a:t> </a:t>
            </a:r>
            <a:r>
              <a:rPr lang="en-GB" sz="1400" b="1" dirty="0" err="1"/>
              <a:t>çok</a:t>
            </a:r>
            <a:r>
              <a:rPr lang="en-GB" sz="1400" b="1" dirty="0"/>
              <a:t> </a:t>
            </a:r>
            <a:r>
              <a:rPr lang="en-GB" sz="1400" b="1" dirty="0" err="1"/>
              <a:t>açık</a:t>
            </a:r>
            <a:r>
              <a:rPr lang="en-GB" sz="1400" b="1" dirty="0"/>
              <a:t> </a:t>
            </a:r>
            <a:r>
              <a:rPr lang="en-GB" sz="1400" b="1" dirty="0" err="1"/>
              <a:t>bir</a:t>
            </a:r>
            <a:r>
              <a:rPr lang="en-GB" sz="1400" b="1" dirty="0"/>
              <a:t> </a:t>
            </a:r>
            <a:r>
              <a:rPr lang="en-GB" sz="1400" b="1" dirty="0" err="1"/>
              <a:t>şey</a:t>
            </a:r>
            <a:r>
              <a:rPr lang="en-GB" sz="1400" b="1" dirty="0"/>
              <a:t> </a:t>
            </a:r>
            <a:r>
              <a:rPr lang="en-GB" sz="1400" b="1" dirty="0" err="1"/>
              <a:t>bunu</a:t>
            </a:r>
            <a:r>
              <a:rPr lang="en-GB" sz="1400" b="1" dirty="0"/>
              <a:t> </a:t>
            </a:r>
            <a:r>
              <a:rPr lang="en-GB" sz="1400" b="1" dirty="0" err="1"/>
              <a:t>yapamadığınız</a:t>
            </a:r>
            <a:r>
              <a:rPr lang="en-GB" sz="1400" b="1" dirty="0"/>
              <a:t> </a:t>
            </a:r>
            <a:r>
              <a:rPr lang="en-GB" sz="1400" b="1" dirty="0" err="1"/>
              <a:t>takdirde</a:t>
            </a:r>
            <a:r>
              <a:rPr lang="en-GB" sz="1400" b="1" dirty="0"/>
              <a:t> </a:t>
            </a:r>
            <a:r>
              <a:rPr lang="en-GB" sz="1400" b="1" dirty="0" err="1"/>
              <a:t>sadece</a:t>
            </a:r>
            <a:r>
              <a:rPr lang="en-GB" sz="1400" b="1" dirty="0"/>
              <a:t> </a:t>
            </a:r>
            <a:r>
              <a:rPr lang="en-GB" sz="1400" b="1" dirty="0" err="1"/>
              <a:t>memlekete</a:t>
            </a:r>
            <a:r>
              <a:rPr lang="en-GB" sz="1400" b="1" dirty="0"/>
              <a:t> </a:t>
            </a:r>
            <a:r>
              <a:rPr lang="en-GB" sz="1400" b="1" dirty="0" err="1"/>
              <a:t>bütün</a:t>
            </a:r>
            <a:r>
              <a:rPr lang="en-GB" sz="1400" b="1" dirty="0"/>
              <a:t> </a:t>
            </a:r>
            <a:r>
              <a:rPr lang="en-GB" sz="1400" b="1" dirty="0" err="1"/>
              <a:t>etraf</a:t>
            </a:r>
            <a:r>
              <a:rPr lang="en-GB" sz="1400" b="1" dirty="0"/>
              <a:t> </a:t>
            </a:r>
            <a:r>
              <a:rPr lang="en-GB" sz="1400" b="1" dirty="0" err="1"/>
              <a:t>ülkelere</a:t>
            </a:r>
            <a:r>
              <a:rPr lang="en-GB" sz="1400" b="1" dirty="0"/>
              <a:t> </a:t>
            </a:r>
            <a:r>
              <a:rPr lang="en-GB" sz="1400" b="1" dirty="0" err="1"/>
              <a:t>bu</a:t>
            </a:r>
            <a:r>
              <a:rPr lang="en-GB" sz="1400" b="1" dirty="0"/>
              <a:t> </a:t>
            </a:r>
            <a:r>
              <a:rPr lang="en-GB" sz="1400" b="1" dirty="0" err="1"/>
              <a:t>denizin</a:t>
            </a:r>
            <a:r>
              <a:rPr lang="en-GB" sz="1400" b="1" dirty="0"/>
              <a:t> </a:t>
            </a:r>
            <a:r>
              <a:rPr lang="en-GB" sz="1400" b="1" dirty="0" err="1"/>
              <a:t>sükunetine</a:t>
            </a:r>
            <a:r>
              <a:rPr lang="en-GB" sz="1400" b="1" dirty="0"/>
              <a:t> </a:t>
            </a:r>
            <a:r>
              <a:rPr lang="en-GB" sz="1400" b="1" dirty="0" err="1"/>
              <a:t>ihanet</a:t>
            </a:r>
            <a:r>
              <a:rPr lang="en-GB" sz="1400" b="1" dirty="0"/>
              <a:t> </a:t>
            </a:r>
            <a:r>
              <a:rPr lang="en-GB" sz="1400" b="1" dirty="0" err="1"/>
              <a:t>etmiş</a:t>
            </a:r>
            <a:r>
              <a:rPr lang="en-GB" sz="1400" b="1" dirty="0"/>
              <a:t> </a:t>
            </a:r>
            <a:r>
              <a:rPr lang="en-GB" sz="1400" b="1" dirty="0" err="1"/>
              <a:t>olursunuz</a:t>
            </a:r>
            <a:r>
              <a:rPr lang="en-GB" sz="1400" b="1" dirty="0"/>
              <a:t> </a:t>
            </a:r>
            <a:r>
              <a:rPr lang="en-GB" sz="1400" b="1" dirty="0" err="1"/>
              <a:t>çok</a:t>
            </a:r>
            <a:r>
              <a:rPr lang="en-GB" sz="1400" b="1" dirty="0"/>
              <a:t> </a:t>
            </a:r>
            <a:r>
              <a:rPr lang="en-GB" sz="1400" b="1" dirty="0" err="1"/>
              <a:t>dikkat</a:t>
            </a:r>
            <a:r>
              <a:rPr lang="en-GB" sz="1400" b="1" dirty="0"/>
              <a:t> </a:t>
            </a:r>
            <a:r>
              <a:rPr lang="en-GB" sz="1400" b="1" dirty="0" err="1"/>
              <a:t>edeceğiz</a:t>
            </a:r>
            <a:r>
              <a:rPr lang="en-GB" sz="1400" b="1" dirty="0"/>
              <a:t> </a:t>
            </a:r>
            <a:r>
              <a:rPr lang="en-GB" sz="1400" b="1" dirty="0" err="1"/>
              <a:t>buna</a:t>
            </a:r>
            <a:r>
              <a:rPr lang="en-GB" sz="1400" b="1" dirty="0"/>
              <a:t> </a:t>
            </a:r>
            <a:r>
              <a:rPr lang="en-GB" sz="1400" b="1" dirty="0" err="1"/>
              <a:t>bu</a:t>
            </a:r>
            <a:r>
              <a:rPr lang="en-GB" sz="1400" b="1" dirty="0"/>
              <a:t> son </a:t>
            </a:r>
            <a:r>
              <a:rPr lang="en-GB" sz="1400" b="1" dirty="0" err="1"/>
              <a:t>derece</a:t>
            </a:r>
            <a:r>
              <a:rPr lang="en-GB" sz="1400" b="1" dirty="0"/>
              <a:t> </a:t>
            </a:r>
            <a:r>
              <a:rPr lang="en-GB" sz="1400" b="1" dirty="0" err="1"/>
              <a:t>önemli</a:t>
            </a:r>
            <a:r>
              <a:rPr lang="en-GB" sz="1400" b="1" dirty="0"/>
              <a:t>.</a:t>
            </a:r>
            <a:endParaRPr lang="tr-TR" sz="1400" dirty="0"/>
          </a:p>
          <a:p>
            <a:r>
              <a:rPr lang="en-GB" sz="1400" b="1" dirty="0" err="1"/>
              <a:t>Çünkü</a:t>
            </a:r>
            <a:r>
              <a:rPr lang="en-GB" sz="1400" b="1" dirty="0"/>
              <a:t> </a:t>
            </a:r>
            <a:r>
              <a:rPr lang="en-GB" sz="1400" b="1" dirty="0" err="1"/>
              <a:t>Türkiye</a:t>
            </a:r>
            <a:r>
              <a:rPr lang="en-GB" sz="1400" b="1" dirty="0"/>
              <a:t> </a:t>
            </a:r>
            <a:r>
              <a:rPr lang="en-GB" sz="1400" b="1" dirty="0" err="1"/>
              <a:t>denizciliği</a:t>
            </a:r>
            <a:r>
              <a:rPr lang="en-GB" sz="1400" b="1" dirty="0"/>
              <a:t> </a:t>
            </a:r>
            <a:r>
              <a:rPr lang="en-GB" sz="1400" b="1" dirty="0" err="1"/>
              <a:t>kendisi</a:t>
            </a:r>
            <a:r>
              <a:rPr lang="en-GB" sz="1400" b="1" dirty="0"/>
              <a:t> </a:t>
            </a:r>
            <a:r>
              <a:rPr lang="en-GB" sz="1400" b="1" dirty="0" err="1"/>
              <a:t>yaratmıştır</a:t>
            </a:r>
            <a:r>
              <a:rPr lang="en-GB" sz="1400" b="1" dirty="0"/>
              <a:t> 4 </a:t>
            </a:r>
            <a:r>
              <a:rPr lang="en-GB" sz="1400" b="1" dirty="0" err="1"/>
              <a:t>asır</a:t>
            </a:r>
            <a:r>
              <a:rPr lang="en-GB" sz="1400" b="1" dirty="0"/>
              <a:t> </a:t>
            </a:r>
            <a:r>
              <a:rPr lang="en-GB" sz="1400" b="1" dirty="0" err="1"/>
              <a:t>boyunca</a:t>
            </a:r>
            <a:r>
              <a:rPr lang="en-GB" sz="1400" b="1" dirty="0"/>
              <a:t> da </a:t>
            </a:r>
            <a:r>
              <a:rPr lang="en-GB" sz="1400" b="1" dirty="0" err="1"/>
              <a:t>kendi</a:t>
            </a:r>
            <a:r>
              <a:rPr lang="en-GB" sz="1400" b="1" dirty="0"/>
              <a:t> </a:t>
            </a:r>
            <a:r>
              <a:rPr lang="en-GB" sz="1400" b="1" dirty="0" err="1"/>
              <a:t>öğrenmiştir</a:t>
            </a:r>
            <a:r>
              <a:rPr lang="en-GB" sz="1400" b="1" dirty="0"/>
              <a:t> </a:t>
            </a:r>
            <a:r>
              <a:rPr lang="en-GB" sz="1400" b="1" dirty="0" err="1"/>
              <a:t>bu</a:t>
            </a:r>
            <a:r>
              <a:rPr lang="en-GB" sz="1400" b="1" dirty="0"/>
              <a:t> </a:t>
            </a:r>
            <a:r>
              <a:rPr lang="en-GB" sz="1400" b="1" dirty="0" err="1"/>
              <a:t>çok</a:t>
            </a:r>
            <a:r>
              <a:rPr lang="en-GB" sz="1400" b="1" dirty="0"/>
              <a:t> </a:t>
            </a:r>
            <a:r>
              <a:rPr lang="en-GB" sz="1400" b="1" dirty="0" err="1"/>
              <a:t>açık</a:t>
            </a:r>
            <a:r>
              <a:rPr lang="en-GB" sz="1400" b="1" dirty="0"/>
              <a:t> </a:t>
            </a:r>
            <a:r>
              <a:rPr lang="en-GB" sz="1400" b="1" dirty="0" err="1"/>
              <a:t>bir</a:t>
            </a:r>
            <a:r>
              <a:rPr lang="en-GB" sz="1400" b="1" dirty="0"/>
              <a:t> </a:t>
            </a:r>
            <a:r>
              <a:rPr lang="en-GB" sz="1400" b="1" dirty="0" err="1"/>
              <a:t>şeydir</a:t>
            </a:r>
            <a:r>
              <a:rPr lang="en-GB" sz="1400" b="1" dirty="0"/>
              <a:t>.</a:t>
            </a:r>
            <a:endParaRPr lang="tr-TR" sz="1400" dirty="0"/>
          </a:p>
          <a:p>
            <a:pPr marL="0" indent="0">
              <a:buNone/>
            </a:pPr>
            <a:endParaRPr lang="tr-TR" sz="1400" b="1" dirty="0" smtClean="0"/>
          </a:p>
          <a:p>
            <a:pPr marL="0" indent="0">
              <a:buNone/>
            </a:pPr>
            <a:r>
              <a:rPr lang="en-GB" sz="1400" b="1" dirty="0" smtClean="0"/>
              <a:t>MISIR</a:t>
            </a:r>
            <a:endParaRPr lang="tr-TR" sz="1400" dirty="0"/>
          </a:p>
          <a:p>
            <a:r>
              <a:rPr lang="tr-TR" sz="1400" dirty="0" smtClean="0"/>
              <a:t>İ</a:t>
            </a:r>
            <a:r>
              <a:rPr lang="en-GB" sz="1400" dirty="0" err="1" smtClean="0"/>
              <a:t>lk</a:t>
            </a:r>
            <a:r>
              <a:rPr lang="en-GB" sz="1400" dirty="0" smtClean="0"/>
              <a:t> </a:t>
            </a:r>
            <a:r>
              <a:rPr lang="en-GB" sz="1400" dirty="0" err="1"/>
              <a:t>Çağın</a:t>
            </a:r>
            <a:r>
              <a:rPr lang="en-GB" sz="1400" dirty="0"/>
              <a:t> </a:t>
            </a:r>
            <a:r>
              <a:rPr lang="en-GB" sz="1400" dirty="0" err="1"/>
              <a:t>büyük</a:t>
            </a:r>
            <a:r>
              <a:rPr lang="en-GB" sz="1400" dirty="0"/>
              <a:t> </a:t>
            </a:r>
            <a:r>
              <a:rPr lang="en-GB" sz="1400" dirty="0" err="1"/>
              <a:t>denizcileri</a:t>
            </a:r>
            <a:r>
              <a:rPr lang="en-GB" sz="1400" dirty="0"/>
              <a:t> </a:t>
            </a:r>
            <a:r>
              <a:rPr lang="en-GB" sz="1400" b="1" dirty="0" err="1"/>
              <a:t>Mısırlılar</a:t>
            </a:r>
            <a:r>
              <a:rPr lang="en-GB" sz="1400" b="1" dirty="0"/>
              <a:t>. </a:t>
            </a:r>
            <a:r>
              <a:rPr lang="en-GB" sz="1400" b="1" dirty="0" err="1"/>
              <a:t>Mısırlılar</a:t>
            </a:r>
            <a:r>
              <a:rPr lang="en-GB" sz="1400" dirty="0"/>
              <a:t> </a:t>
            </a:r>
            <a:r>
              <a:rPr lang="en-GB" sz="1400" dirty="0" err="1"/>
              <a:t>en</a:t>
            </a:r>
            <a:r>
              <a:rPr lang="en-GB" sz="1400" dirty="0"/>
              <a:t> </a:t>
            </a:r>
            <a:r>
              <a:rPr lang="en-GB" sz="1400" dirty="0" err="1"/>
              <a:t>eski</a:t>
            </a:r>
            <a:r>
              <a:rPr lang="en-GB" sz="1400" dirty="0"/>
              <a:t> </a:t>
            </a:r>
            <a:r>
              <a:rPr lang="en-GB" sz="1400" dirty="0" err="1"/>
              <a:t>denizcilerdir</a:t>
            </a:r>
            <a:r>
              <a:rPr lang="en-GB" sz="1400" dirty="0"/>
              <a:t> </a:t>
            </a:r>
            <a:r>
              <a:rPr lang="en-GB" sz="1400" dirty="0" err="1"/>
              <a:t>Akdeniz’de</a:t>
            </a:r>
            <a:r>
              <a:rPr lang="en-GB" sz="1400" dirty="0"/>
              <a:t> </a:t>
            </a:r>
            <a:r>
              <a:rPr lang="en-GB" sz="1400" dirty="0" err="1"/>
              <a:t>ve</a:t>
            </a:r>
            <a:r>
              <a:rPr lang="en-GB" sz="1400" dirty="0"/>
              <a:t> </a:t>
            </a:r>
            <a:r>
              <a:rPr lang="en-GB" sz="1400" dirty="0" err="1"/>
              <a:t>bu</a:t>
            </a:r>
            <a:r>
              <a:rPr lang="en-GB" sz="1400" dirty="0"/>
              <a:t> </a:t>
            </a:r>
            <a:r>
              <a:rPr lang="en-GB" sz="1400" dirty="0" err="1"/>
              <a:t>özellikleri</a:t>
            </a:r>
            <a:r>
              <a:rPr lang="en-GB" sz="1400" dirty="0"/>
              <a:t> </a:t>
            </a:r>
            <a:r>
              <a:rPr lang="en-GB" sz="1400" dirty="0" err="1"/>
              <a:t>devam</a:t>
            </a:r>
            <a:r>
              <a:rPr lang="en-GB" sz="1400" dirty="0"/>
              <a:t> </a:t>
            </a:r>
            <a:r>
              <a:rPr lang="en-GB" sz="1400" dirty="0" err="1"/>
              <a:t>etmiştir</a:t>
            </a:r>
            <a:r>
              <a:rPr lang="en-GB" sz="1400" dirty="0"/>
              <a:t>. </a:t>
            </a:r>
            <a:r>
              <a:rPr lang="en-GB" sz="1400" dirty="0" err="1"/>
              <a:t>Bugün</a:t>
            </a:r>
            <a:r>
              <a:rPr lang="en-GB" sz="1400" dirty="0"/>
              <a:t> de </a:t>
            </a:r>
            <a:r>
              <a:rPr lang="en-GB" sz="1400" dirty="0" err="1"/>
              <a:t>büyük</a:t>
            </a:r>
            <a:r>
              <a:rPr lang="en-GB" sz="1400" dirty="0"/>
              <a:t> </a:t>
            </a:r>
            <a:r>
              <a:rPr lang="en-GB" sz="1400" dirty="0" err="1"/>
              <a:t>gemi</a:t>
            </a:r>
            <a:r>
              <a:rPr lang="en-GB" sz="1400" dirty="0"/>
              <a:t> </a:t>
            </a:r>
            <a:r>
              <a:rPr lang="en-GB" sz="1400" dirty="0" err="1"/>
              <a:t>yapamıyorlar</a:t>
            </a:r>
            <a:r>
              <a:rPr lang="en-GB" sz="1400" dirty="0"/>
              <a:t> </a:t>
            </a:r>
            <a:r>
              <a:rPr lang="en-GB" sz="1400" dirty="0" err="1"/>
              <a:t>ama</a:t>
            </a:r>
            <a:r>
              <a:rPr lang="en-GB" sz="1400" dirty="0"/>
              <a:t> </a:t>
            </a:r>
            <a:r>
              <a:rPr lang="en-GB" sz="1400" dirty="0" err="1"/>
              <a:t>elan</a:t>
            </a:r>
            <a:r>
              <a:rPr lang="en-GB" sz="1400" dirty="0"/>
              <a:t> </a:t>
            </a:r>
            <a:r>
              <a:rPr lang="en-GB" sz="1400" dirty="0" err="1"/>
              <a:t>iyi</a:t>
            </a:r>
            <a:r>
              <a:rPr lang="en-GB" sz="1400" dirty="0"/>
              <a:t> </a:t>
            </a:r>
            <a:r>
              <a:rPr lang="en-GB" sz="1400" dirty="0" err="1"/>
              <a:t>gemiciler</a:t>
            </a:r>
            <a:r>
              <a:rPr lang="en-GB" sz="1400" dirty="0"/>
              <a:t>. </a:t>
            </a:r>
            <a:endParaRPr lang="tr-TR" sz="1400" dirty="0"/>
          </a:p>
          <a:p>
            <a:pPr marL="0" indent="0">
              <a:buNone/>
            </a:pPr>
            <a:endParaRPr lang="tr-TR" sz="1400" b="1" dirty="0" smtClean="0"/>
          </a:p>
          <a:p>
            <a:pPr marL="0" indent="0">
              <a:buNone/>
            </a:pPr>
            <a:r>
              <a:rPr lang="en-GB" sz="1400" b="1" dirty="0" smtClean="0"/>
              <a:t>FENİKELİLER</a:t>
            </a:r>
            <a:r>
              <a:rPr lang="en-GB" sz="1400" b="1" dirty="0"/>
              <a:t>, LÜBNANLILAR</a:t>
            </a:r>
            <a:endParaRPr lang="tr-TR" sz="1400" dirty="0"/>
          </a:p>
          <a:p>
            <a:r>
              <a:rPr lang="en-GB" sz="1400" dirty="0" err="1"/>
              <a:t>İşte</a:t>
            </a:r>
            <a:r>
              <a:rPr lang="en-GB" sz="1400" dirty="0"/>
              <a:t> </a:t>
            </a:r>
            <a:r>
              <a:rPr lang="en-GB" sz="1400" dirty="0" err="1"/>
              <a:t>Fenikeliler</a:t>
            </a:r>
            <a:r>
              <a:rPr lang="en-GB" sz="1400" dirty="0"/>
              <a:t> </a:t>
            </a:r>
            <a:r>
              <a:rPr lang="en-GB" sz="1400" dirty="0" err="1"/>
              <a:t>Lübnanlılar</a:t>
            </a:r>
            <a:r>
              <a:rPr lang="en-GB" sz="1400" dirty="0"/>
              <a:t> </a:t>
            </a:r>
            <a:r>
              <a:rPr lang="en-GB" sz="1400" dirty="0" err="1"/>
              <a:t>yani</a:t>
            </a:r>
            <a:r>
              <a:rPr lang="en-GB" sz="1400" dirty="0"/>
              <a:t> </a:t>
            </a:r>
            <a:r>
              <a:rPr lang="en-GB" sz="1400" dirty="0" err="1"/>
              <a:t>bugün</a:t>
            </a:r>
            <a:r>
              <a:rPr lang="en-GB" sz="1400" dirty="0"/>
              <a:t> </a:t>
            </a:r>
            <a:r>
              <a:rPr lang="en-GB" sz="1400" dirty="0" err="1"/>
              <a:t>artık</a:t>
            </a:r>
            <a:r>
              <a:rPr lang="en-GB" sz="1400" dirty="0"/>
              <a:t> </a:t>
            </a:r>
            <a:r>
              <a:rPr lang="en-GB" sz="1400" dirty="0" err="1"/>
              <a:t>Fenikeliler</a:t>
            </a:r>
            <a:r>
              <a:rPr lang="en-GB" sz="1400" dirty="0"/>
              <a:t> </a:t>
            </a:r>
            <a:r>
              <a:rPr lang="en-GB" sz="1400" dirty="0" err="1"/>
              <a:t>gibi</a:t>
            </a:r>
            <a:r>
              <a:rPr lang="en-GB" sz="1400" dirty="0"/>
              <a:t> </a:t>
            </a:r>
            <a:r>
              <a:rPr lang="en-GB" sz="1400" dirty="0" err="1"/>
              <a:t>değiller</a:t>
            </a:r>
            <a:r>
              <a:rPr lang="en-GB" sz="1400" dirty="0"/>
              <a:t> </a:t>
            </a:r>
            <a:r>
              <a:rPr lang="en-GB" sz="1400" dirty="0" err="1"/>
              <a:t>Lübnanlılar</a:t>
            </a:r>
            <a:r>
              <a:rPr lang="en-GB" sz="1400" dirty="0"/>
              <a:t> </a:t>
            </a:r>
            <a:r>
              <a:rPr lang="en-GB" sz="1400" dirty="0" err="1"/>
              <a:t>ataları</a:t>
            </a:r>
            <a:r>
              <a:rPr lang="en-GB" sz="1400" dirty="0"/>
              <a:t> </a:t>
            </a:r>
            <a:r>
              <a:rPr lang="en-GB" sz="1400" dirty="0" err="1"/>
              <a:t>gibi</a:t>
            </a:r>
            <a:r>
              <a:rPr lang="en-GB" sz="1400" dirty="0"/>
              <a:t> </a:t>
            </a:r>
            <a:r>
              <a:rPr lang="en-GB" sz="1400" dirty="0" err="1"/>
              <a:t>ama</a:t>
            </a:r>
            <a:r>
              <a:rPr lang="en-GB" sz="1400" dirty="0"/>
              <a:t> gene </a:t>
            </a:r>
            <a:r>
              <a:rPr lang="en-GB" sz="1400" dirty="0" err="1"/>
              <a:t>denizcidirler</a:t>
            </a:r>
            <a:r>
              <a:rPr lang="en-GB" sz="1400" dirty="0"/>
              <a:t>.</a:t>
            </a:r>
            <a:endParaRPr lang="tr-TR" sz="1400" dirty="0"/>
          </a:p>
          <a:p>
            <a:endParaRPr lang="tr-TR" sz="1600" b="1" dirty="0" smtClean="0"/>
          </a:p>
          <a:p>
            <a:endParaRPr lang="tr-TR" sz="1600" b="1" dirty="0" smtClean="0"/>
          </a:p>
          <a:p>
            <a:pPr marL="0" indent="0">
              <a:buNone/>
            </a:pPr>
            <a:r>
              <a:rPr lang="en-GB" sz="1100" b="1" dirty="0" err="1" smtClean="0"/>
              <a:t>Prof</a:t>
            </a:r>
            <a:r>
              <a:rPr lang="en-GB" sz="1100" b="1" dirty="0" err="1"/>
              <a:t>.</a:t>
            </a:r>
            <a:r>
              <a:rPr lang="en-GB" sz="1100" b="1" dirty="0"/>
              <a:t> </a:t>
            </a:r>
            <a:r>
              <a:rPr lang="en-GB" sz="1100" b="1" dirty="0" err="1"/>
              <a:t>Dr.</a:t>
            </a:r>
            <a:r>
              <a:rPr lang="en-GB" sz="1100" b="1" dirty="0"/>
              <a:t> </a:t>
            </a:r>
            <a:r>
              <a:rPr lang="en-GB" sz="1100" b="1" dirty="0" err="1"/>
              <a:t>İlber</a:t>
            </a:r>
            <a:r>
              <a:rPr lang="en-GB" sz="1100" b="1" dirty="0"/>
              <a:t> </a:t>
            </a:r>
            <a:r>
              <a:rPr lang="en-GB" sz="1100" b="1" dirty="0" err="1"/>
              <a:t>Ortaylı</a:t>
            </a:r>
            <a:r>
              <a:rPr lang="en-GB" sz="1100" b="1" dirty="0"/>
              <a:t> ""</a:t>
            </a:r>
            <a:r>
              <a:rPr lang="en-GB" sz="1100" b="1" dirty="0" err="1"/>
              <a:t>Çaka</a:t>
            </a:r>
            <a:r>
              <a:rPr lang="en-GB" sz="1100" b="1" dirty="0"/>
              <a:t> </a:t>
            </a:r>
            <a:r>
              <a:rPr lang="en-GB" sz="1100" b="1" dirty="0" err="1"/>
              <a:t>Bey'den</a:t>
            </a:r>
            <a:r>
              <a:rPr lang="en-GB" sz="1100" b="1" dirty="0"/>
              <a:t> </a:t>
            </a:r>
            <a:r>
              <a:rPr lang="en-GB" sz="1100" b="1" dirty="0" err="1"/>
              <a:t>Günümüze</a:t>
            </a:r>
            <a:r>
              <a:rPr lang="en-GB" sz="1100" b="1" dirty="0"/>
              <a:t> </a:t>
            </a:r>
            <a:r>
              <a:rPr lang="en-GB" sz="1100" b="1" dirty="0" err="1"/>
              <a:t>Türk</a:t>
            </a:r>
            <a:r>
              <a:rPr lang="en-GB" sz="1100" b="1" dirty="0"/>
              <a:t> </a:t>
            </a:r>
            <a:r>
              <a:rPr lang="en-GB" sz="1100" b="1" dirty="0" err="1"/>
              <a:t>Denizciliği</a:t>
            </a:r>
            <a:r>
              <a:rPr lang="en-GB" sz="1100" b="1" dirty="0"/>
              <a:t>" </a:t>
            </a:r>
            <a:r>
              <a:rPr lang="en-GB" sz="1100" b="1" dirty="0" err="1"/>
              <a:t>başlıklı</a:t>
            </a:r>
            <a:r>
              <a:rPr lang="en-GB" sz="1100" b="1" dirty="0"/>
              <a:t> </a:t>
            </a:r>
            <a:r>
              <a:rPr lang="en-GB" sz="1100" b="1" dirty="0" err="1"/>
              <a:t>söyleşi</a:t>
            </a:r>
            <a:endParaRPr lang="tr-TR" sz="1100" dirty="0"/>
          </a:p>
          <a:p>
            <a:pPr marL="0" indent="0">
              <a:buNone/>
            </a:pPr>
            <a:r>
              <a:rPr lang="en-GB" sz="1100" u="sng" dirty="0">
                <a:hlinkClick r:id="rId3"/>
              </a:rPr>
              <a:t>https://www.youtube.com/watch?v=_YtrBDQc8lA&amp;t=2s&amp;ab_channel=EkolDenizcilikE%C4%9FitimMerkezi</a:t>
            </a:r>
            <a:endParaRPr lang="tr-TR" sz="1100" dirty="0"/>
          </a:p>
          <a:p>
            <a:pPr marL="0" indent="0">
              <a:buNone/>
            </a:pPr>
            <a:endParaRPr lang="tr-TR" sz="11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42915716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Hakimiyet Sıralaması</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a:t>En çok hakimiyetler sırasıyla</a:t>
            </a:r>
            <a:r>
              <a:rPr lang="tr-TR" dirty="0" smtClean="0"/>
              <a:t>;</a:t>
            </a:r>
          </a:p>
          <a:p>
            <a:pPr marL="0" indent="0">
              <a:buNone/>
            </a:pPr>
            <a:endParaRPr lang="tr-TR" dirty="0"/>
          </a:p>
          <a:p>
            <a:pPr lvl="0"/>
            <a:r>
              <a:rPr lang="tr-TR" dirty="0"/>
              <a:t>Hazar; 12 devlet</a:t>
            </a:r>
          </a:p>
          <a:p>
            <a:pPr lvl="0"/>
            <a:r>
              <a:rPr lang="tr-TR" dirty="0"/>
              <a:t>Karadeniz; 7 devlet</a:t>
            </a:r>
          </a:p>
          <a:p>
            <a:pPr lvl="0"/>
            <a:r>
              <a:rPr lang="tr-TR" dirty="0"/>
              <a:t>Umman Denizi; 7 devlet</a:t>
            </a:r>
          </a:p>
          <a:p>
            <a:pPr lvl="0"/>
            <a:r>
              <a:rPr lang="tr-TR" dirty="0"/>
              <a:t>Basra; 6 </a:t>
            </a:r>
            <a:r>
              <a:rPr lang="tr-TR" dirty="0" smtClean="0"/>
              <a:t>devlet</a:t>
            </a:r>
          </a:p>
          <a:p>
            <a:pPr lvl="0"/>
            <a:endParaRPr lang="tr-TR" dirty="0"/>
          </a:p>
          <a:p>
            <a:pPr marL="0" indent="0">
              <a:buNone/>
            </a:pPr>
            <a:r>
              <a:rPr lang="tr-TR" dirty="0"/>
              <a:t>denizlerinde tesis edilmiştir.</a:t>
            </a:r>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5342874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106"/>
          </a:xfrm>
        </p:spPr>
        <p:txBody>
          <a:bodyPr/>
          <a:lstStyle/>
          <a:p>
            <a:r>
              <a:rPr lang="tr-TR" dirty="0" smtClean="0"/>
              <a:t>Denizler</a:t>
            </a:r>
            <a:endParaRPr lang="tr-TR" dirty="0"/>
          </a:p>
        </p:txBody>
      </p:sp>
      <p:sp>
        <p:nvSpPr>
          <p:cNvPr id="3" name="İçerik Yer Tutucusu 2"/>
          <p:cNvSpPr>
            <a:spLocks noGrp="1"/>
          </p:cNvSpPr>
          <p:nvPr>
            <p:ph idx="1"/>
          </p:nvPr>
        </p:nvSpPr>
        <p:spPr>
          <a:xfrm>
            <a:off x="457200" y="1124744"/>
            <a:ext cx="8229600" cy="5472608"/>
          </a:xfrm>
        </p:spPr>
        <p:txBody>
          <a:bodyPr>
            <a:normAutofit/>
          </a:bodyPr>
          <a:lstStyle/>
          <a:p>
            <a:pPr marL="0" indent="0">
              <a:buNone/>
            </a:pPr>
            <a:r>
              <a:rPr lang="tr-TR" dirty="0"/>
              <a:t>Sarı Deniz’i </a:t>
            </a:r>
            <a:r>
              <a:rPr lang="tr-TR" dirty="0" err="1"/>
              <a:t>kıyılayan</a:t>
            </a:r>
            <a:r>
              <a:rPr lang="tr-TR" dirty="0"/>
              <a:t> </a:t>
            </a:r>
            <a:r>
              <a:rPr lang="tr-TR" dirty="0" err="1"/>
              <a:t>Çu</a:t>
            </a:r>
            <a:r>
              <a:rPr lang="tr-TR" dirty="0"/>
              <a:t> </a:t>
            </a:r>
            <a:r>
              <a:rPr lang="tr-TR" dirty="0" err="1"/>
              <a:t>Devletindan</a:t>
            </a:r>
            <a:r>
              <a:rPr lang="tr-TR" dirty="0"/>
              <a:t> başlayarak, Hazar’a oradan da </a:t>
            </a:r>
            <a:r>
              <a:rPr lang="tr-TR" b="1" dirty="0"/>
              <a:t>Baltık </a:t>
            </a:r>
            <a:r>
              <a:rPr lang="tr-TR" dirty="0"/>
              <a:t>kıyılarındaki Avrupa Hun İmparatorluğu’na ve </a:t>
            </a:r>
            <a:r>
              <a:rPr lang="tr-TR" b="1" dirty="0"/>
              <a:t>Hint Okyanusu</a:t>
            </a:r>
            <a:r>
              <a:rPr lang="tr-TR" dirty="0"/>
              <a:t>’na uzanan </a:t>
            </a:r>
            <a:r>
              <a:rPr lang="tr-TR" dirty="0" err="1"/>
              <a:t>Akhun’lara</a:t>
            </a:r>
            <a:r>
              <a:rPr lang="tr-TR" dirty="0"/>
              <a:t> kadar kurulan devletlerle 10’u aşkın deniz kenarlarında (</a:t>
            </a:r>
            <a:r>
              <a:rPr lang="tr-TR" b="1" dirty="0"/>
              <a:t>Sarı Deniz- Baltık – Hint Okyanusu üçgeni</a:t>
            </a:r>
            <a:r>
              <a:rPr lang="tr-TR" dirty="0"/>
              <a:t>) hakimiyet sağlayan Türkler, Selçuk ve Osmanlı İmparatorluğu ile Beş Deniz Bölgesi’ni (</a:t>
            </a:r>
            <a:r>
              <a:rPr lang="tr-TR" b="1" dirty="0"/>
              <a:t>Hazar, Karadeniz, Akdeniz, Kızıldeniz, Basra</a:t>
            </a:r>
            <a:r>
              <a:rPr lang="tr-TR" dirty="0"/>
              <a:t>) kontrolleri altına almışlardır.</a:t>
            </a:r>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1573839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576064"/>
          </a:xfrm>
        </p:spPr>
        <p:txBody>
          <a:bodyPr>
            <a:normAutofit fontScale="90000"/>
          </a:bodyPr>
          <a:lstStyle/>
          <a:p>
            <a:r>
              <a:rPr lang="tr-TR" b="1" i="1" dirty="0" smtClean="0"/>
              <a:t/>
            </a:r>
            <a:br>
              <a:rPr lang="tr-TR" b="1" i="1" dirty="0" smtClean="0"/>
            </a:br>
            <a:r>
              <a:rPr lang="tr-TR" b="1" i="1" dirty="0" smtClean="0">
                <a:solidFill>
                  <a:srgbClr val="C00000"/>
                </a:solidFill>
              </a:rPr>
              <a:t>Denizlerdeki Devletlerimiz</a:t>
            </a:r>
            <a:r>
              <a:rPr lang="tr-TR" dirty="0"/>
              <a:t/>
            </a:r>
            <a:br>
              <a:rPr lang="tr-TR" dirty="0"/>
            </a:br>
            <a:endParaRPr lang="tr-TR" dirty="0"/>
          </a:p>
        </p:txBody>
      </p:sp>
      <p:sp>
        <p:nvSpPr>
          <p:cNvPr id="3" name="İçerik Yer Tutucusu 2"/>
          <p:cNvSpPr>
            <a:spLocks noGrp="1"/>
          </p:cNvSpPr>
          <p:nvPr>
            <p:ph idx="1"/>
          </p:nvPr>
        </p:nvSpPr>
        <p:spPr>
          <a:xfrm>
            <a:off x="251520" y="980728"/>
            <a:ext cx="8892480" cy="6048672"/>
          </a:xfrm>
        </p:spPr>
        <p:txBody>
          <a:bodyPr>
            <a:normAutofit fontScale="70000" lnSpcReduction="20000"/>
          </a:bodyPr>
          <a:lstStyle/>
          <a:p>
            <a:pPr lvl="0"/>
            <a:r>
              <a:rPr lang="tr-TR" b="1" dirty="0" smtClean="0"/>
              <a:t>Sarı </a:t>
            </a:r>
            <a:r>
              <a:rPr lang="tr-TR" b="1" dirty="0"/>
              <a:t>Deniz: </a:t>
            </a:r>
            <a:r>
              <a:rPr lang="tr-TR" dirty="0" err="1"/>
              <a:t>Çu</a:t>
            </a:r>
            <a:r>
              <a:rPr lang="tr-TR" dirty="0"/>
              <a:t> Devleti, Büyük Hun İmparatorluğu</a:t>
            </a:r>
          </a:p>
          <a:p>
            <a:pPr lvl="0"/>
            <a:r>
              <a:rPr lang="tr-TR" b="1" dirty="0"/>
              <a:t>Hazar Denizi: </a:t>
            </a:r>
            <a:r>
              <a:rPr lang="tr-TR" dirty="0"/>
              <a:t>Büyük Hun, Batı Hun, Avrupa Hun, </a:t>
            </a:r>
            <a:r>
              <a:rPr lang="tr-TR" dirty="0" err="1"/>
              <a:t>AkHun</a:t>
            </a:r>
            <a:r>
              <a:rPr lang="tr-TR" dirty="0"/>
              <a:t>,  Göktürk Kağanlığı, Hazar Kağanlığı, </a:t>
            </a:r>
            <a:r>
              <a:rPr lang="tr-TR" dirty="0" err="1"/>
              <a:t>Gazne</a:t>
            </a:r>
            <a:r>
              <a:rPr lang="tr-TR" dirty="0"/>
              <a:t> Devleti, Büyük Selçuklu Devleti, </a:t>
            </a:r>
            <a:r>
              <a:rPr lang="tr-TR" dirty="0" err="1"/>
              <a:t>Harezmşahlar</a:t>
            </a:r>
            <a:r>
              <a:rPr lang="tr-TR" dirty="0"/>
              <a:t> Devleti, Altın Orda Devleti, Timur İmparatorluğu, </a:t>
            </a:r>
            <a:r>
              <a:rPr lang="tr-TR" dirty="0" err="1"/>
              <a:t>Safevi</a:t>
            </a:r>
            <a:r>
              <a:rPr lang="tr-TR" dirty="0"/>
              <a:t> Devleti, Osmanlı İmparatorluğu</a:t>
            </a:r>
          </a:p>
          <a:p>
            <a:pPr lvl="0"/>
            <a:r>
              <a:rPr lang="tr-TR" b="1" dirty="0"/>
              <a:t>Baltık/Kuzey Buz Denizi: </a:t>
            </a:r>
            <a:r>
              <a:rPr lang="tr-TR" dirty="0"/>
              <a:t>Avrupa Hun </a:t>
            </a:r>
            <a:r>
              <a:rPr lang="tr-TR" dirty="0" err="1"/>
              <a:t>İmp</a:t>
            </a:r>
            <a:endParaRPr lang="tr-TR" dirty="0"/>
          </a:p>
          <a:p>
            <a:pPr lvl="0"/>
            <a:r>
              <a:rPr lang="tr-TR" b="1" dirty="0"/>
              <a:t>Atlas Okyanusu: </a:t>
            </a:r>
            <a:r>
              <a:rPr lang="tr-TR" dirty="0"/>
              <a:t>Avrupa Hun </a:t>
            </a:r>
            <a:r>
              <a:rPr lang="tr-TR" dirty="0" err="1"/>
              <a:t>İmp</a:t>
            </a:r>
            <a:endParaRPr lang="tr-TR" dirty="0"/>
          </a:p>
          <a:p>
            <a:pPr lvl="0"/>
            <a:r>
              <a:rPr lang="tr-TR" b="1" dirty="0"/>
              <a:t>Karadeniz: </a:t>
            </a:r>
            <a:r>
              <a:rPr lang="tr-TR" dirty="0"/>
              <a:t>Avrupa Hun, Hazar Kağanlığı, Büyük Selçuklu, Anadolu Selçuklu, Altın Orda </a:t>
            </a:r>
            <a:r>
              <a:rPr lang="tr-TR" dirty="0" err="1"/>
              <a:t>İmp</a:t>
            </a:r>
            <a:r>
              <a:rPr lang="tr-TR" dirty="0"/>
              <a:t>, Timur </a:t>
            </a:r>
            <a:r>
              <a:rPr lang="tr-TR" dirty="0" err="1"/>
              <a:t>İmp</a:t>
            </a:r>
            <a:r>
              <a:rPr lang="tr-TR" dirty="0"/>
              <a:t>, Osmanlı </a:t>
            </a:r>
            <a:r>
              <a:rPr lang="tr-TR" dirty="0" err="1"/>
              <a:t>İmp</a:t>
            </a:r>
            <a:endParaRPr lang="tr-TR" dirty="0"/>
          </a:p>
          <a:p>
            <a:pPr lvl="0"/>
            <a:r>
              <a:rPr lang="tr-TR" b="1" dirty="0"/>
              <a:t>Kızıldeniz: </a:t>
            </a:r>
            <a:r>
              <a:rPr lang="tr-TR" dirty="0"/>
              <a:t>Büyük Selçuklu, Osmanlı </a:t>
            </a:r>
            <a:r>
              <a:rPr lang="tr-TR" dirty="0" err="1"/>
              <a:t>İmp</a:t>
            </a:r>
            <a:endParaRPr lang="tr-TR" dirty="0"/>
          </a:p>
          <a:p>
            <a:pPr lvl="0"/>
            <a:r>
              <a:rPr lang="tr-TR" b="1" dirty="0"/>
              <a:t>Basra: </a:t>
            </a:r>
            <a:r>
              <a:rPr lang="tr-TR" dirty="0" err="1"/>
              <a:t>Gazne</a:t>
            </a:r>
            <a:r>
              <a:rPr lang="tr-TR" dirty="0"/>
              <a:t> Devleti, Büyük Selçuklu Devleti, </a:t>
            </a:r>
            <a:r>
              <a:rPr lang="tr-TR" dirty="0" err="1"/>
              <a:t>Harezmşahlar</a:t>
            </a:r>
            <a:r>
              <a:rPr lang="tr-TR" dirty="0"/>
              <a:t> Devleti, Timur </a:t>
            </a:r>
            <a:r>
              <a:rPr lang="tr-TR" dirty="0" err="1"/>
              <a:t>İmp</a:t>
            </a:r>
            <a:r>
              <a:rPr lang="tr-TR" dirty="0"/>
              <a:t>, </a:t>
            </a:r>
            <a:r>
              <a:rPr lang="tr-TR" dirty="0" err="1"/>
              <a:t>Safevi</a:t>
            </a:r>
            <a:r>
              <a:rPr lang="tr-TR" dirty="0"/>
              <a:t> Devleti, Osmanlı </a:t>
            </a:r>
            <a:r>
              <a:rPr lang="tr-TR" dirty="0" err="1"/>
              <a:t>İmp</a:t>
            </a:r>
            <a:endParaRPr lang="tr-TR" dirty="0"/>
          </a:p>
          <a:p>
            <a:pPr lvl="0"/>
            <a:r>
              <a:rPr lang="tr-TR" b="1" dirty="0"/>
              <a:t>Hint Okyanusu: </a:t>
            </a:r>
            <a:r>
              <a:rPr lang="tr-TR" dirty="0" err="1"/>
              <a:t>Akhun</a:t>
            </a:r>
            <a:r>
              <a:rPr lang="tr-TR" dirty="0"/>
              <a:t> </a:t>
            </a:r>
            <a:r>
              <a:rPr lang="tr-TR" dirty="0" err="1"/>
              <a:t>İmp</a:t>
            </a:r>
            <a:r>
              <a:rPr lang="tr-TR" dirty="0"/>
              <a:t>, </a:t>
            </a:r>
            <a:r>
              <a:rPr lang="tr-TR" dirty="0" err="1"/>
              <a:t>Gazne</a:t>
            </a:r>
            <a:r>
              <a:rPr lang="tr-TR" dirty="0"/>
              <a:t> Devleti, Büyük Selçuklu Devlet, </a:t>
            </a:r>
            <a:r>
              <a:rPr lang="tr-TR" dirty="0" err="1"/>
              <a:t>Harezmşahlar</a:t>
            </a:r>
            <a:r>
              <a:rPr lang="tr-TR" dirty="0"/>
              <a:t> Devleti, Timur </a:t>
            </a:r>
            <a:r>
              <a:rPr lang="tr-TR" dirty="0" err="1"/>
              <a:t>İmp</a:t>
            </a:r>
            <a:r>
              <a:rPr lang="tr-TR" dirty="0"/>
              <a:t>, </a:t>
            </a:r>
            <a:r>
              <a:rPr lang="tr-TR" dirty="0" err="1"/>
              <a:t>Safevi</a:t>
            </a:r>
            <a:r>
              <a:rPr lang="tr-TR" dirty="0"/>
              <a:t> Devleti, Babür </a:t>
            </a:r>
            <a:r>
              <a:rPr lang="tr-TR" dirty="0" err="1"/>
              <a:t>İmp</a:t>
            </a:r>
            <a:endParaRPr lang="tr-TR" dirty="0"/>
          </a:p>
          <a:p>
            <a:pPr lvl="0"/>
            <a:r>
              <a:rPr lang="tr-TR" b="1" dirty="0"/>
              <a:t>Adriyatik: </a:t>
            </a:r>
            <a:r>
              <a:rPr lang="tr-TR" dirty="0"/>
              <a:t>Osmanlı </a:t>
            </a:r>
            <a:r>
              <a:rPr lang="tr-TR" dirty="0" err="1"/>
              <a:t>İmp</a:t>
            </a:r>
            <a:endParaRPr lang="tr-TR" dirty="0"/>
          </a:p>
          <a:p>
            <a:pPr lvl="0"/>
            <a:r>
              <a:rPr lang="tr-TR" b="1" dirty="0"/>
              <a:t>Akdeniz: </a:t>
            </a:r>
            <a:r>
              <a:rPr lang="tr-TR" dirty="0"/>
              <a:t>Büyük Selçuklu </a:t>
            </a:r>
            <a:r>
              <a:rPr lang="tr-TR" dirty="0" err="1"/>
              <a:t>İmp</a:t>
            </a:r>
            <a:r>
              <a:rPr lang="tr-TR" dirty="0"/>
              <a:t>, Osmanlı </a:t>
            </a:r>
            <a:r>
              <a:rPr lang="tr-TR" dirty="0" err="1"/>
              <a:t>İmp</a:t>
            </a:r>
            <a:endParaRPr lang="tr-TR" dirty="0"/>
          </a:p>
          <a:p>
            <a:pPr lvl="0"/>
            <a:r>
              <a:rPr lang="tr-TR" b="1" dirty="0"/>
              <a:t>Pasifik Okyanusu: </a:t>
            </a:r>
            <a:r>
              <a:rPr lang="tr-TR" dirty="0"/>
              <a:t>Göktürk Kağanlığı, Uygur Kağanlığı</a:t>
            </a:r>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3503600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426170"/>
          </a:xfrm>
        </p:spPr>
        <p:txBody>
          <a:bodyPr>
            <a:normAutofit fontScale="90000"/>
          </a:bodyPr>
          <a:lstStyle/>
          <a:p>
            <a:r>
              <a:rPr lang="tr-TR" b="1" i="1" dirty="0">
                <a:solidFill>
                  <a:srgbClr val="C00000"/>
                </a:solidFill>
              </a:rPr>
              <a:t>En çok deniz hakimiyeti sağlayan devletler</a:t>
            </a:r>
            <a:r>
              <a:rPr lang="tr-TR" dirty="0">
                <a:solidFill>
                  <a:srgbClr val="C00000"/>
                </a:solidFill>
              </a:rPr>
              <a:t/>
            </a:r>
            <a:br>
              <a:rPr lang="tr-TR" dirty="0">
                <a:solidFill>
                  <a:srgbClr val="C00000"/>
                </a:solidFill>
              </a:rPr>
            </a:br>
            <a:endParaRPr lang="tr-TR" dirty="0">
              <a:solidFill>
                <a:srgbClr val="C00000"/>
              </a:solidFill>
            </a:endParaRPr>
          </a:p>
        </p:txBody>
      </p:sp>
      <p:sp>
        <p:nvSpPr>
          <p:cNvPr id="3" name="İçerik Yer Tutucusu 2"/>
          <p:cNvSpPr>
            <a:spLocks noGrp="1"/>
          </p:cNvSpPr>
          <p:nvPr>
            <p:ph idx="1"/>
          </p:nvPr>
        </p:nvSpPr>
        <p:spPr/>
        <p:txBody>
          <a:bodyPr/>
          <a:lstStyle/>
          <a:p>
            <a:pPr lvl="0"/>
            <a:endParaRPr lang="tr-TR" dirty="0" smtClean="0"/>
          </a:p>
          <a:p>
            <a:pPr lvl="0"/>
            <a:r>
              <a:rPr lang="tr-TR" b="1" dirty="0" smtClean="0">
                <a:solidFill>
                  <a:srgbClr val="0070C0"/>
                </a:solidFill>
                <a:latin typeface="Lucida Sans Typewriter" panose="020B0509030504030204" pitchFamily="49" charset="0"/>
              </a:rPr>
              <a:t>Osmanlı </a:t>
            </a:r>
            <a:r>
              <a:rPr lang="tr-TR" b="1" dirty="0">
                <a:solidFill>
                  <a:srgbClr val="0070C0"/>
                </a:solidFill>
                <a:latin typeface="Lucida Sans Typewriter" panose="020B0509030504030204" pitchFamily="49" charset="0"/>
              </a:rPr>
              <a:t>Devleti</a:t>
            </a:r>
          </a:p>
          <a:p>
            <a:pPr lvl="0"/>
            <a:r>
              <a:rPr lang="tr-TR" b="1" dirty="0">
                <a:solidFill>
                  <a:srgbClr val="0070C0"/>
                </a:solidFill>
                <a:latin typeface="Lucida Sans Typewriter" panose="020B0509030504030204" pitchFamily="49" charset="0"/>
              </a:rPr>
              <a:t>Büyük Selçuklu Devleti</a:t>
            </a:r>
          </a:p>
          <a:p>
            <a:pPr lvl="0"/>
            <a:r>
              <a:rPr lang="tr-TR" b="1" dirty="0">
                <a:solidFill>
                  <a:srgbClr val="0070C0"/>
                </a:solidFill>
                <a:latin typeface="Lucida Sans Typewriter" panose="020B0509030504030204" pitchFamily="49" charset="0"/>
              </a:rPr>
              <a:t>Timur </a:t>
            </a:r>
            <a:r>
              <a:rPr lang="tr-TR" b="1" dirty="0" smtClean="0">
                <a:solidFill>
                  <a:srgbClr val="0070C0"/>
                </a:solidFill>
                <a:latin typeface="Lucida Sans Typewriter" panose="020B0509030504030204" pitchFamily="49" charset="0"/>
              </a:rPr>
              <a:t>İmparatorluğu</a:t>
            </a:r>
          </a:p>
          <a:p>
            <a:pPr lvl="0"/>
            <a:endParaRPr lang="tr-TR" dirty="0"/>
          </a:p>
          <a:p>
            <a:pPr marL="0" indent="0">
              <a:buNone/>
            </a:pPr>
            <a:r>
              <a:rPr lang="tr-TR" dirty="0"/>
              <a:t>şeklinde sıralanmıştır.</a:t>
            </a:r>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9744328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Denizler Üçgeni</a:t>
            </a:r>
            <a:endParaRPr lang="tr-TR" dirty="0"/>
          </a:p>
        </p:txBody>
      </p:sp>
      <p:sp>
        <p:nvSpPr>
          <p:cNvPr id="3" name="İçerik Yer Tutucusu 2"/>
          <p:cNvSpPr>
            <a:spLocks noGrp="1"/>
          </p:cNvSpPr>
          <p:nvPr>
            <p:ph idx="1"/>
          </p:nvPr>
        </p:nvSpPr>
        <p:spPr>
          <a:xfrm>
            <a:off x="457200" y="1600200"/>
            <a:ext cx="8579296" cy="4925144"/>
          </a:xfrm>
        </p:spPr>
        <p:txBody>
          <a:bodyPr>
            <a:normAutofit/>
          </a:bodyPr>
          <a:lstStyle/>
          <a:p>
            <a:pPr lvl="0"/>
            <a:r>
              <a:rPr lang="tr-TR" b="1" dirty="0" smtClean="0"/>
              <a:t>Akdeniz </a:t>
            </a:r>
            <a:r>
              <a:rPr lang="tr-TR" b="1" dirty="0"/>
              <a:t>Havzası: </a:t>
            </a:r>
            <a:r>
              <a:rPr lang="tr-TR" dirty="0"/>
              <a:t>16 Devlet</a:t>
            </a:r>
          </a:p>
          <a:p>
            <a:pPr lvl="0"/>
            <a:r>
              <a:rPr lang="tr-TR" b="1" dirty="0"/>
              <a:t>Hazar Havzası: </a:t>
            </a:r>
            <a:r>
              <a:rPr lang="tr-TR" dirty="0"/>
              <a:t>11 Devlet</a:t>
            </a:r>
          </a:p>
          <a:p>
            <a:pPr lvl="0"/>
            <a:r>
              <a:rPr lang="tr-TR" b="1" dirty="0"/>
              <a:t>Karadeniz Havzası: </a:t>
            </a:r>
            <a:r>
              <a:rPr lang="tr-TR" dirty="0"/>
              <a:t>5 Devlet</a:t>
            </a:r>
          </a:p>
          <a:p>
            <a:pPr lvl="0"/>
            <a:r>
              <a:rPr lang="tr-TR" b="1" dirty="0"/>
              <a:t>Karasal: </a:t>
            </a:r>
            <a:r>
              <a:rPr lang="tr-TR" dirty="0"/>
              <a:t>2 Devlet (Uygur Kağanlığı, </a:t>
            </a:r>
            <a:r>
              <a:rPr lang="tr-TR" dirty="0" err="1"/>
              <a:t>Karahanlılar</a:t>
            </a:r>
            <a:r>
              <a:rPr lang="tr-TR" dirty="0" smtClean="0"/>
              <a:t>)</a:t>
            </a:r>
          </a:p>
          <a:p>
            <a:pPr lvl="0"/>
            <a:endParaRPr lang="tr-TR" dirty="0"/>
          </a:p>
          <a:p>
            <a:pPr marL="0" indent="0">
              <a:buNone/>
            </a:pPr>
            <a:r>
              <a:rPr lang="tr-TR" dirty="0"/>
              <a:t>Toplam: 34 Devlet</a:t>
            </a:r>
          </a:p>
          <a:p>
            <a:endParaRPr lang="tr-TR" dirty="0"/>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1725991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346050"/>
          </a:xfrm>
        </p:spPr>
        <p:txBody>
          <a:bodyPr>
            <a:normAutofit fontScale="90000"/>
          </a:bodyPr>
          <a:lstStyle/>
          <a:p>
            <a:r>
              <a:rPr lang="tr-TR" dirty="0" smtClean="0"/>
              <a:t>Bahr-i Muhit</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692696"/>
            <a:ext cx="5400599" cy="5976664"/>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9069220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008112"/>
          </a:xfrm>
        </p:spPr>
        <p:txBody>
          <a:bodyPr>
            <a:normAutofit fontScale="90000"/>
          </a:bodyPr>
          <a:lstStyle/>
          <a:p>
            <a:r>
              <a:rPr lang="tr-TR" dirty="0" smtClean="0"/>
              <a:t/>
            </a:r>
            <a:br>
              <a:rPr lang="tr-TR" dirty="0" smtClean="0"/>
            </a:br>
            <a:r>
              <a:rPr lang="tr-TR" sz="2700" dirty="0" smtClean="0">
                <a:solidFill>
                  <a:srgbClr val="C00000"/>
                </a:solidFill>
              </a:rPr>
              <a:t>Beş </a:t>
            </a:r>
            <a:r>
              <a:rPr lang="tr-TR" sz="2700" dirty="0">
                <a:solidFill>
                  <a:srgbClr val="C00000"/>
                </a:solidFill>
              </a:rPr>
              <a:t>Deniz Yarımadaları Türkiye’sinden Derin </a:t>
            </a:r>
            <a:r>
              <a:rPr lang="tr-TR" sz="2700" dirty="0" err="1">
                <a:solidFill>
                  <a:srgbClr val="C00000"/>
                </a:solidFill>
              </a:rPr>
              <a:t>Okyanuslar’a</a:t>
            </a:r>
            <a:r>
              <a:rPr lang="tr-TR" sz="2700" dirty="0">
                <a:solidFill>
                  <a:srgbClr val="C00000"/>
                </a:solidFill>
              </a:rPr>
              <a:t> doğru</a:t>
            </a:r>
            <a:r>
              <a:rPr lang="tr-TR" dirty="0">
                <a:solidFill>
                  <a:srgbClr val="C00000"/>
                </a:solidFill>
              </a:rPr>
              <a:t/>
            </a:r>
            <a:br>
              <a:rPr lang="tr-TR" dirty="0">
                <a:solidFill>
                  <a:srgbClr val="C00000"/>
                </a:solidFill>
              </a:rPr>
            </a:br>
            <a:endParaRPr lang="tr-TR" dirty="0">
              <a:solidFill>
                <a:srgbClr val="C00000"/>
              </a:solidFill>
            </a:endParaRPr>
          </a:p>
        </p:txBody>
      </p:sp>
      <p:sp>
        <p:nvSpPr>
          <p:cNvPr id="3" name="İçerik Yer Tutucusu 2"/>
          <p:cNvSpPr>
            <a:spLocks noGrp="1"/>
          </p:cNvSpPr>
          <p:nvPr>
            <p:ph idx="1"/>
          </p:nvPr>
        </p:nvSpPr>
        <p:spPr>
          <a:xfrm>
            <a:off x="457200" y="836712"/>
            <a:ext cx="8229600" cy="5616624"/>
          </a:xfrm>
        </p:spPr>
        <p:txBody>
          <a:bodyPr>
            <a:normAutofit fontScale="55000" lnSpcReduction="20000"/>
          </a:bodyPr>
          <a:lstStyle/>
          <a:p>
            <a:pPr marL="0" indent="0">
              <a:buNone/>
            </a:pPr>
            <a:r>
              <a:rPr lang="tr-TR" dirty="0" smtClean="0"/>
              <a:t>“</a:t>
            </a:r>
            <a:r>
              <a:rPr lang="tr-TR" dirty="0"/>
              <a:t>Türk milleti, bin yıldan fazla bir zamandır bu topraklarda yaşama </a:t>
            </a:r>
            <a:r>
              <a:rPr lang="tr-TR" dirty="0" smtClean="0"/>
              <a:t>hakkına sahiptir</a:t>
            </a:r>
            <a:r>
              <a:rPr lang="tr-TR" dirty="0"/>
              <a:t>. Bu eskiye ait kalıntılarla tespit edilmiştir. </a:t>
            </a:r>
            <a:r>
              <a:rPr lang="tr-TR" dirty="0" smtClean="0"/>
              <a:t>Osmanlı </a:t>
            </a:r>
            <a:r>
              <a:rPr lang="tr-TR" dirty="0"/>
              <a:t>Devleti’ne gelince, </a:t>
            </a:r>
            <a:r>
              <a:rPr lang="tr-TR" dirty="0" smtClean="0"/>
              <a:t>bu devlet </a:t>
            </a:r>
            <a:r>
              <a:rPr lang="tr-TR" dirty="0"/>
              <a:t>yedi asırdır yaşamaktadır ve muhteşem mazisi ve tarihiyle övünebilir. Biz</a:t>
            </a:r>
            <a:r>
              <a:rPr lang="tr-TR" dirty="0" smtClean="0"/>
              <a:t>, kudreti </a:t>
            </a:r>
            <a:r>
              <a:rPr lang="tr-TR" dirty="0"/>
              <a:t>ve haşmeti bütün dünyada, Asya, Avrupa ve Afrika kıtalarında tanınan </a:t>
            </a:r>
            <a:r>
              <a:rPr lang="tr-TR" dirty="0" smtClean="0"/>
              <a:t>bir milletiz</a:t>
            </a:r>
            <a:r>
              <a:rPr lang="tr-TR" dirty="0"/>
              <a:t>. </a:t>
            </a:r>
            <a:endParaRPr lang="tr-TR" dirty="0" smtClean="0"/>
          </a:p>
          <a:p>
            <a:pPr marL="0" indent="0">
              <a:buNone/>
            </a:pPr>
            <a:endParaRPr lang="tr-TR" b="1" dirty="0">
              <a:solidFill>
                <a:srgbClr val="C00000"/>
              </a:solidFill>
            </a:endParaRPr>
          </a:p>
          <a:p>
            <a:pPr marL="0" indent="0">
              <a:buNone/>
            </a:pPr>
            <a:r>
              <a:rPr lang="tr-TR" b="1" dirty="0" smtClean="0">
                <a:solidFill>
                  <a:srgbClr val="C00000"/>
                </a:solidFill>
              </a:rPr>
              <a:t>Cengâverlerimiz </a:t>
            </a:r>
            <a:r>
              <a:rPr lang="tr-TR" b="1" dirty="0">
                <a:solidFill>
                  <a:srgbClr val="C00000"/>
                </a:solidFill>
              </a:rPr>
              <a:t>ve ticaret gemilerimiz okyanusları aşmışlar ve </a:t>
            </a:r>
            <a:r>
              <a:rPr lang="tr-TR" b="1" dirty="0" smtClean="0">
                <a:solidFill>
                  <a:srgbClr val="C00000"/>
                </a:solidFill>
              </a:rPr>
              <a:t>bayrağımızı Hindistan’a </a:t>
            </a:r>
            <a:r>
              <a:rPr lang="tr-TR" b="1" dirty="0">
                <a:solidFill>
                  <a:srgbClr val="C00000"/>
                </a:solidFill>
              </a:rPr>
              <a:t>kadar götürmüşlerdir.</a:t>
            </a:r>
            <a:r>
              <a:rPr lang="tr-TR" dirty="0"/>
              <a:t> Kabiliyetlerimiz, bir zamanlar sahip </a:t>
            </a:r>
            <a:r>
              <a:rPr lang="tr-TR" dirty="0" smtClean="0"/>
              <a:t>olduğumuz ve </a:t>
            </a:r>
            <a:r>
              <a:rPr lang="tr-TR" dirty="0"/>
              <a:t>bütün dünyaca bilinen hâkimiyetimizle ispat edilmiştir. </a:t>
            </a:r>
            <a:r>
              <a:rPr lang="tr-TR" dirty="0" smtClean="0"/>
              <a:t>“ Mustafa </a:t>
            </a:r>
            <a:r>
              <a:rPr lang="tr-TR" dirty="0"/>
              <a:t>Kemal </a:t>
            </a:r>
            <a:r>
              <a:rPr lang="tr-TR" dirty="0" smtClean="0"/>
              <a:t>Atatürk. 1919 </a:t>
            </a:r>
            <a:r>
              <a:rPr lang="tr-TR" dirty="0"/>
              <a:t>Atatürk’ün T.T.B.IV, s. 83-84</a:t>
            </a:r>
          </a:p>
          <a:p>
            <a:pPr marL="0" indent="0">
              <a:buNone/>
            </a:pPr>
            <a:endParaRPr lang="tr-TR" dirty="0"/>
          </a:p>
          <a:p>
            <a:pPr marL="0" indent="0">
              <a:buNone/>
            </a:pPr>
            <a:r>
              <a:rPr lang="tr-TR" dirty="0" smtClean="0"/>
              <a:t>“</a:t>
            </a:r>
            <a:r>
              <a:rPr lang="tr-TR" dirty="0"/>
              <a:t>Tam </a:t>
            </a:r>
            <a:r>
              <a:rPr lang="tr-TR" dirty="0" err="1"/>
              <a:t>manasiyle</a:t>
            </a:r>
            <a:r>
              <a:rPr lang="tr-TR" dirty="0"/>
              <a:t> Ruslar gibi karaya tıkıldık. Ruslar çökmeye mahkûmdurlar, </a:t>
            </a:r>
            <a:r>
              <a:rPr lang="tr-TR" dirty="0" smtClean="0"/>
              <a:t>çünkü Boğazları </a:t>
            </a:r>
            <a:r>
              <a:rPr lang="tr-TR" dirty="0"/>
              <a:t>kapayarak onları </a:t>
            </a:r>
            <a:r>
              <a:rPr lang="tr-TR" dirty="0" smtClean="0"/>
              <a:t>Karadeniz’e </a:t>
            </a:r>
            <a:r>
              <a:rPr lang="tr-TR" dirty="0"/>
              <a:t>tıkadım. Bu suretle müttefiklerinden </a:t>
            </a:r>
            <a:r>
              <a:rPr lang="tr-TR" dirty="0" smtClean="0"/>
              <a:t>ayrı düşürdüm</a:t>
            </a:r>
            <a:r>
              <a:rPr lang="tr-TR" dirty="0"/>
              <a:t>. Fakat biz de aynı sebep </a:t>
            </a:r>
            <a:r>
              <a:rPr lang="tr-TR" dirty="0" err="1"/>
              <a:t>dolayısiyle</a:t>
            </a:r>
            <a:r>
              <a:rPr lang="tr-TR" dirty="0"/>
              <a:t> yıkılmaya mahkûmuz</a:t>
            </a:r>
            <a:r>
              <a:rPr lang="tr-TR" dirty="0" smtClean="0"/>
              <a:t>. </a:t>
            </a:r>
          </a:p>
          <a:p>
            <a:pPr marL="0" indent="0">
              <a:buNone/>
            </a:pPr>
            <a:endParaRPr lang="tr-TR" b="1" dirty="0">
              <a:solidFill>
                <a:srgbClr val="C00000"/>
              </a:solidFill>
            </a:endParaRPr>
          </a:p>
          <a:p>
            <a:pPr marL="0" indent="0">
              <a:buNone/>
            </a:pPr>
            <a:r>
              <a:rPr lang="tr-TR" b="1" dirty="0" smtClean="0">
                <a:solidFill>
                  <a:srgbClr val="C00000"/>
                </a:solidFill>
              </a:rPr>
              <a:t>Gerçekten </a:t>
            </a:r>
            <a:r>
              <a:rPr lang="tr-TR" b="1" dirty="0">
                <a:solidFill>
                  <a:srgbClr val="C00000"/>
                </a:solidFill>
              </a:rPr>
              <a:t>biz; Akdeniz, Kızıldeniz ve Hint Okyanusu sahillerine </a:t>
            </a:r>
            <a:r>
              <a:rPr lang="tr-TR" b="1" dirty="0" smtClean="0">
                <a:solidFill>
                  <a:srgbClr val="C00000"/>
                </a:solidFill>
              </a:rPr>
              <a:t>yerleşmiş bulunuyoruz</a:t>
            </a:r>
            <a:r>
              <a:rPr lang="tr-TR" b="1" dirty="0">
                <a:solidFill>
                  <a:srgbClr val="C00000"/>
                </a:solidFill>
              </a:rPr>
              <a:t>. Fakat herhangi bir okyanusa çıkmayı göze alamayız. </a:t>
            </a:r>
            <a:r>
              <a:rPr lang="tr-TR" b="1" dirty="0" smtClean="0">
                <a:solidFill>
                  <a:srgbClr val="C00000"/>
                </a:solidFill>
              </a:rPr>
              <a:t>Deniz kuvvetlerine </a:t>
            </a:r>
            <a:r>
              <a:rPr lang="tr-TR" b="1" dirty="0">
                <a:solidFill>
                  <a:srgbClr val="C00000"/>
                </a:solidFill>
              </a:rPr>
              <a:t>malik olmayan bir kara devleti olmak itibariyle biz, yarım adamızı, </a:t>
            </a:r>
            <a:r>
              <a:rPr lang="tr-TR" b="1" dirty="0" smtClean="0">
                <a:solidFill>
                  <a:srgbClr val="C00000"/>
                </a:solidFill>
              </a:rPr>
              <a:t>kara kuvvetlerini </a:t>
            </a:r>
            <a:r>
              <a:rPr lang="tr-TR" b="1" dirty="0">
                <a:solidFill>
                  <a:srgbClr val="C00000"/>
                </a:solidFill>
              </a:rPr>
              <a:t>hiçbir tehdide uğramaksızın istediği sahile getirebilen </a:t>
            </a:r>
            <a:r>
              <a:rPr lang="tr-TR" b="1" dirty="0" smtClean="0">
                <a:solidFill>
                  <a:srgbClr val="C00000"/>
                </a:solidFill>
              </a:rPr>
              <a:t>deniz kuvvetlerine </a:t>
            </a:r>
            <a:r>
              <a:rPr lang="tr-TR" b="1" dirty="0">
                <a:solidFill>
                  <a:srgbClr val="C00000"/>
                </a:solidFill>
              </a:rPr>
              <a:t>karşı müdafaaya asla muktedir olamayacağız.” </a:t>
            </a:r>
            <a:endParaRPr lang="tr-TR" b="1" dirty="0" smtClean="0">
              <a:solidFill>
                <a:srgbClr val="C00000"/>
              </a:solidFill>
            </a:endParaRPr>
          </a:p>
          <a:p>
            <a:pPr marL="0" indent="0">
              <a:buNone/>
            </a:pPr>
            <a:endParaRPr lang="tr-TR" dirty="0"/>
          </a:p>
          <a:p>
            <a:pPr marL="0" indent="0">
              <a:buNone/>
            </a:pPr>
            <a:r>
              <a:rPr lang="tr-TR" dirty="0" smtClean="0"/>
              <a:t>23 </a:t>
            </a:r>
            <a:r>
              <a:rPr lang="tr-TR" dirty="0"/>
              <a:t>Eylül 1915. </a:t>
            </a:r>
            <a:r>
              <a:rPr lang="tr-TR" dirty="0" smtClean="0"/>
              <a:t>Mustafa Kemal’in</a:t>
            </a:r>
            <a:r>
              <a:rPr lang="tr-TR" dirty="0"/>
              <a:t>, - </a:t>
            </a:r>
            <a:r>
              <a:rPr lang="tr-TR" dirty="0" smtClean="0"/>
              <a:t>Almanya’nın </a:t>
            </a:r>
            <a:r>
              <a:rPr lang="tr-TR" dirty="0"/>
              <a:t>İstanbul Elçiliği görevlilerinden- </a:t>
            </a:r>
            <a:r>
              <a:rPr lang="tr-TR" dirty="0" err="1"/>
              <a:t>Dr.Ernest</a:t>
            </a:r>
            <a:r>
              <a:rPr lang="tr-TR" dirty="0"/>
              <a:t> </a:t>
            </a:r>
            <a:r>
              <a:rPr lang="tr-TR" dirty="0" err="1" smtClean="0"/>
              <a:t>Jackh’ın</a:t>
            </a:r>
            <a:r>
              <a:rPr lang="tr-TR" dirty="0" smtClean="0"/>
              <a:t> çadırında kabulü </a:t>
            </a:r>
            <a:r>
              <a:rPr lang="tr-TR" dirty="0"/>
              <a:t>ve söyledikleri. Çanakkale Savaşları.</a:t>
            </a:r>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8743418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90066"/>
          </a:xfrm>
        </p:spPr>
        <p:txBody>
          <a:bodyPr>
            <a:normAutofit fontScale="90000"/>
          </a:bodyPr>
          <a:lstStyle/>
          <a:p>
            <a:r>
              <a:rPr lang="tr-TR" dirty="0" smtClean="0">
                <a:solidFill>
                  <a:srgbClr val="C00000"/>
                </a:solidFill>
              </a:rPr>
              <a:t>Okyanuslara Çıkış</a:t>
            </a:r>
            <a:endParaRPr lang="tr-TR" dirty="0">
              <a:solidFill>
                <a:srgbClr val="C00000"/>
              </a:solidFill>
            </a:endParaRPr>
          </a:p>
        </p:txBody>
      </p:sp>
      <p:sp>
        <p:nvSpPr>
          <p:cNvPr id="3" name="İçerik Yer Tutucusu 2"/>
          <p:cNvSpPr>
            <a:spLocks noGrp="1"/>
          </p:cNvSpPr>
          <p:nvPr>
            <p:ph idx="1"/>
          </p:nvPr>
        </p:nvSpPr>
        <p:spPr>
          <a:xfrm>
            <a:off x="107504" y="836712"/>
            <a:ext cx="9036496" cy="6021288"/>
          </a:xfrm>
        </p:spPr>
        <p:txBody>
          <a:bodyPr>
            <a:noAutofit/>
          </a:bodyPr>
          <a:lstStyle/>
          <a:p>
            <a:r>
              <a:rPr lang="tr-TR" sz="1600" dirty="0" smtClean="0"/>
              <a:t>Mustafa </a:t>
            </a:r>
            <a:r>
              <a:rPr lang="tr-TR" sz="1600" dirty="0"/>
              <a:t>Kemal Atatürk, Çanakkale Savaşı esnasında, Eylül 1915’te hasta olarak </a:t>
            </a:r>
            <a:r>
              <a:rPr lang="tr-TR" sz="1600" dirty="0" smtClean="0"/>
              <a:t>yattığı savaş </a:t>
            </a:r>
            <a:r>
              <a:rPr lang="tr-TR" sz="1600" dirty="0"/>
              <a:t>çadırında kendisini ziyarete gelen Alman Büyükelçiliği’nden dostu </a:t>
            </a:r>
            <a:r>
              <a:rPr lang="tr-TR" sz="1600" dirty="0" err="1"/>
              <a:t>Fischer</a:t>
            </a:r>
            <a:r>
              <a:rPr lang="tr-TR" sz="1600" dirty="0"/>
              <a:t> ile </a:t>
            </a:r>
            <a:r>
              <a:rPr lang="tr-TR" sz="1600" dirty="0" smtClean="0"/>
              <a:t>yaptığı sohbet </a:t>
            </a:r>
            <a:r>
              <a:rPr lang="tr-TR" sz="1600" dirty="0"/>
              <a:t>esnasında, daha 1915 yılında günümüzden 110 yıl önce okyanuslar vizyonunu </a:t>
            </a:r>
            <a:r>
              <a:rPr lang="tr-TR" sz="1600" dirty="0" smtClean="0"/>
              <a:t>net olarak </a:t>
            </a:r>
            <a:r>
              <a:rPr lang="tr-TR" sz="1600" dirty="0"/>
              <a:t>ortaya koymuştur. Daha sonra 1922 Eylül’ünde dile getirdiği “ilk hedefiniz Akdeniz</a:t>
            </a:r>
            <a:r>
              <a:rPr lang="tr-TR" sz="1600" dirty="0" smtClean="0"/>
              <a:t>” vizyonu </a:t>
            </a:r>
            <a:r>
              <a:rPr lang="tr-TR" sz="1600" dirty="0"/>
              <a:t>henüz ortada yoktur. </a:t>
            </a:r>
            <a:endParaRPr lang="tr-TR" sz="1600" dirty="0" smtClean="0"/>
          </a:p>
          <a:p>
            <a:endParaRPr lang="tr-TR" sz="1600" dirty="0"/>
          </a:p>
          <a:p>
            <a:r>
              <a:rPr lang="tr-TR" sz="1600" dirty="0" smtClean="0"/>
              <a:t>“</a:t>
            </a:r>
            <a:r>
              <a:rPr lang="tr-TR" sz="1600" dirty="0"/>
              <a:t>İlk hedefiniz Akdeniz” vizyonu, düşmanı </a:t>
            </a:r>
            <a:r>
              <a:rPr lang="tr-TR" sz="1600" dirty="0" smtClean="0"/>
              <a:t>ülkemizden çıkartma</a:t>
            </a:r>
            <a:r>
              <a:rPr lang="tr-TR" sz="1600" dirty="0"/>
              <a:t>, denize dökerek yok etme hedefini en başa koymakta </a:t>
            </a:r>
            <a:r>
              <a:rPr lang="tr-TR" sz="1600" dirty="0" smtClean="0"/>
              <a:t>idi. </a:t>
            </a:r>
            <a:r>
              <a:rPr lang="tr-TR" sz="1600" b="1" dirty="0" smtClean="0">
                <a:solidFill>
                  <a:srgbClr val="C00000"/>
                </a:solidFill>
              </a:rPr>
              <a:t>1915’te </a:t>
            </a:r>
            <a:r>
              <a:rPr lang="tr-TR" sz="1600" b="1" dirty="0">
                <a:solidFill>
                  <a:srgbClr val="C00000"/>
                </a:solidFill>
              </a:rPr>
              <a:t>dile getirdiği okyanus vizyonu ise daha doğrusu kendi tabiriyle “okyanusa </a:t>
            </a:r>
            <a:r>
              <a:rPr lang="tr-TR" sz="1600" b="1" dirty="0" smtClean="0">
                <a:solidFill>
                  <a:srgbClr val="C00000"/>
                </a:solidFill>
              </a:rPr>
              <a:t>çıkmayı göze </a:t>
            </a:r>
            <a:r>
              <a:rPr lang="tr-TR" sz="1600" b="1" dirty="0">
                <a:solidFill>
                  <a:srgbClr val="C00000"/>
                </a:solidFill>
              </a:rPr>
              <a:t>alamama” acı gerçeği ise, üç yıl sonra son bulacak olan Osmanlı </a:t>
            </a:r>
            <a:r>
              <a:rPr lang="tr-TR" sz="1600" b="1" dirty="0" smtClean="0">
                <a:solidFill>
                  <a:srgbClr val="C00000"/>
                </a:solidFill>
              </a:rPr>
              <a:t>İmparatorluğu’nun çöküşünü </a:t>
            </a:r>
            <a:r>
              <a:rPr lang="tr-TR" sz="1600" b="1" dirty="0">
                <a:solidFill>
                  <a:srgbClr val="C00000"/>
                </a:solidFill>
              </a:rPr>
              <a:t>Çanakkale Savaşından galip olarak ayrılmayı başardığı günlerde dile </a:t>
            </a:r>
            <a:r>
              <a:rPr lang="tr-TR" sz="1600" b="1" dirty="0" smtClean="0">
                <a:solidFill>
                  <a:srgbClr val="C00000"/>
                </a:solidFill>
              </a:rPr>
              <a:t>getirdiği gerçekçi </a:t>
            </a:r>
            <a:r>
              <a:rPr lang="tr-TR" sz="1600" b="1" dirty="0">
                <a:solidFill>
                  <a:srgbClr val="C00000"/>
                </a:solidFill>
              </a:rPr>
              <a:t>bir vizyondur. </a:t>
            </a:r>
            <a:r>
              <a:rPr lang="tr-TR" sz="1600" dirty="0"/>
              <a:t>Bu beyanatında Atatürk ayrıca Rusları Karadeniz’e </a:t>
            </a:r>
            <a:r>
              <a:rPr lang="tr-TR" sz="1600" dirty="0" smtClean="0"/>
              <a:t>tıktığından söz ederek</a:t>
            </a:r>
            <a:r>
              <a:rPr lang="tr-TR" sz="1600" dirty="0"/>
              <a:t>, Türklerin de Ruslar gibi karasal bir devlet olarak yıkılmaya mahkum </a:t>
            </a:r>
            <a:r>
              <a:rPr lang="tr-TR" sz="1600" dirty="0" smtClean="0"/>
              <a:t>olduğuna değinmektedir</a:t>
            </a:r>
            <a:r>
              <a:rPr lang="tr-TR" sz="1600" dirty="0"/>
              <a:t>.</a:t>
            </a:r>
          </a:p>
          <a:p>
            <a:endParaRPr lang="tr-TR" sz="1600" dirty="0"/>
          </a:p>
          <a:p>
            <a:r>
              <a:rPr lang="tr-TR" sz="1600" dirty="0"/>
              <a:t>Daha sonra 22 yılın ardından 1937 yılında denizcilik ile ilgili olarak Türk devletine </a:t>
            </a:r>
            <a:r>
              <a:rPr lang="tr-TR" sz="1600" dirty="0" smtClean="0"/>
              <a:t>emanet ettiği </a:t>
            </a:r>
            <a:r>
              <a:rPr lang="tr-TR" sz="1600" dirty="0"/>
              <a:t>vizyonu ile birlikte denizcilik </a:t>
            </a:r>
            <a:r>
              <a:rPr lang="tr-TR" sz="1600" b="1" dirty="0">
                <a:solidFill>
                  <a:srgbClr val="0070C0"/>
                </a:solidFill>
              </a:rPr>
              <a:t>stratejimiz</a:t>
            </a:r>
            <a:r>
              <a:rPr lang="tr-TR" sz="1600" dirty="0"/>
              <a:t> bu şekilde kurumsallaşmış olmaktadır</a:t>
            </a:r>
            <a:r>
              <a:rPr lang="tr-TR" sz="1600" dirty="0" smtClean="0"/>
              <a:t>. </a:t>
            </a:r>
            <a:r>
              <a:rPr lang="tr-TR" sz="1600" b="1" dirty="0" smtClean="0">
                <a:solidFill>
                  <a:srgbClr val="0070C0"/>
                </a:solidFill>
              </a:rPr>
              <a:t>Strateji</a:t>
            </a:r>
            <a:r>
              <a:rPr lang="tr-TR" sz="1600" b="1" dirty="0" smtClean="0">
                <a:solidFill>
                  <a:srgbClr val="C00000"/>
                </a:solidFill>
              </a:rPr>
              <a:t>nin </a:t>
            </a:r>
            <a:r>
              <a:rPr lang="tr-TR" sz="1600" b="1" dirty="0">
                <a:solidFill>
                  <a:srgbClr val="C00000"/>
                </a:solidFill>
              </a:rPr>
              <a:t>merkezinde yer alan ise okyanuslara çıkıştır</a:t>
            </a:r>
            <a:r>
              <a:rPr lang="tr-TR" sz="1600" b="1" dirty="0" smtClean="0">
                <a:solidFill>
                  <a:srgbClr val="C00000"/>
                </a:solidFill>
              </a:rPr>
              <a:t>.</a:t>
            </a:r>
          </a:p>
          <a:p>
            <a:r>
              <a:rPr lang="tr-TR" sz="1600" b="1" dirty="0" smtClean="0">
                <a:solidFill>
                  <a:srgbClr val="C00000"/>
                </a:solidFill>
              </a:rPr>
              <a:t>Türklerin </a:t>
            </a:r>
            <a:r>
              <a:rPr lang="tr-TR" sz="1600" b="1" dirty="0">
                <a:solidFill>
                  <a:srgbClr val="C00000"/>
                </a:solidFill>
              </a:rPr>
              <a:t>üç büyük lideri Bilge </a:t>
            </a:r>
            <a:r>
              <a:rPr lang="tr-TR" sz="1600" b="1" dirty="0" err="1">
                <a:solidFill>
                  <a:srgbClr val="C00000"/>
                </a:solidFill>
              </a:rPr>
              <a:t>Tonyukuk</a:t>
            </a:r>
            <a:r>
              <a:rPr lang="tr-TR" sz="1600" b="1" dirty="0">
                <a:solidFill>
                  <a:srgbClr val="C00000"/>
                </a:solidFill>
              </a:rPr>
              <a:t>, Fatih Sultan Mehmet ve Mustafa </a:t>
            </a:r>
            <a:r>
              <a:rPr lang="tr-TR" sz="1600" b="1" dirty="0" smtClean="0">
                <a:solidFill>
                  <a:srgbClr val="C00000"/>
                </a:solidFill>
              </a:rPr>
              <a:t>Kemal Atatürk’tür</a:t>
            </a:r>
            <a:r>
              <a:rPr lang="tr-TR" sz="1600" b="1" dirty="0">
                <a:solidFill>
                  <a:srgbClr val="C00000"/>
                </a:solidFill>
              </a:rPr>
              <a:t>. </a:t>
            </a:r>
            <a:r>
              <a:rPr lang="tr-TR" sz="1600" dirty="0"/>
              <a:t>Bilge </a:t>
            </a:r>
            <a:r>
              <a:rPr lang="tr-TR" sz="1600" dirty="0" err="1"/>
              <a:t>Tonyukuk</a:t>
            </a:r>
            <a:r>
              <a:rPr lang="tr-TR" sz="1600" dirty="0"/>
              <a:t>, </a:t>
            </a:r>
            <a:r>
              <a:rPr lang="tr-TR" sz="1600" dirty="0" err="1"/>
              <a:t>talay</a:t>
            </a:r>
            <a:r>
              <a:rPr lang="tr-TR" sz="1600" dirty="0"/>
              <a:t> olarak adlandırdığı okyanusa doğru ilk sefer yapan </a:t>
            </a:r>
            <a:r>
              <a:rPr lang="tr-TR" sz="1600" dirty="0" smtClean="0"/>
              <a:t>Türk devlet </a:t>
            </a:r>
            <a:r>
              <a:rPr lang="tr-TR" sz="1600" dirty="0"/>
              <a:t>kurucusu iken Kutluk Kağanla birlikte ikinci Göktürk devletini kurmuş, son </a:t>
            </a:r>
            <a:r>
              <a:rPr lang="tr-TR" sz="1600" dirty="0" smtClean="0"/>
              <a:t>Türk devletini </a:t>
            </a:r>
            <a:r>
              <a:rPr lang="tr-TR" sz="1600" dirty="0"/>
              <a:t>yeniden teşkilatlandıran </a:t>
            </a:r>
            <a:r>
              <a:rPr lang="tr-TR" sz="1600" b="1" dirty="0">
                <a:solidFill>
                  <a:srgbClr val="C00000"/>
                </a:solidFill>
              </a:rPr>
              <a:t>Mustafa Kemal Atatürk ise devletin çıkış yolunu, </a:t>
            </a:r>
            <a:r>
              <a:rPr lang="tr-TR" sz="1600" b="1" dirty="0" smtClean="0">
                <a:solidFill>
                  <a:srgbClr val="C00000"/>
                </a:solidFill>
              </a:rPr>
              <a:t>kalıcı olmasının </a:t>
            </a:r>
            <a:r>
              <a:rPr lang="tr-TR" sz="1600" b="1" dirty="0">
                <a:solidFill>
                  <a:srgbClr val="C00000"/>
                </a:solidFill>
              </a:rPr>
              <a:t>yolunu okyanuslara çıkmak ile açıklamaktadır. </a:t>
            </a:r>
            <a:endParaRPr lang="tr-TR" sz="1600" b="1" dirty="0" smtClean="0">
              <a:solidFill>
                <a:srgbClr val="C00000"/>
              </a:solidFill>
            </a:endParaRPr>
          </a:p>
          <a:p>
            <a:r>
              <a:rPr lang="tr-TR" sz="1600" b="1" dirty="0" smtClean="0">
                <a:solidFill>
                  <a:srgbClr val="C00000"/>
                </a:solidFill>
              </a:rPr>
              <a:t>Buradaki </a:t>
            </a:r>
            <a:r>
              <a:rPr lang="tr-TR" sz="1600" b="1" dirty="0">
                <a:solidFill>
                  <a:srgbClr val="0070C0"/>
                </a:solidFill>
              </a:rPr>
              <a:t>strateji</a:t>
            </a:r>
            <a:r>
              <a:rPr lang="tr-TR" sz="1600" b="1" dirty="0">
                <a:solidFill>
                  <a:srgbClr val="C00000"/>
                </a:solidFill>
              </a:rPr>
              <a:t>, yatay ve </a:t>
            </a:r>
            <a:r>
              <a:rPr lang="tr-TR" sz="1600" b="1" dirty="0" smtClean="0">
                <a:solidFill>
                  <a:srgbClr val="C00000"/>
                </a:solidFill>
              </a:rPr>
              <a:t>dikey yönlerde </a:t>
            </a:r>
            <a:r>
              <a:rPr lang="tr-TR" sz="1600" b="1" dirty="0">
                <a:solidFill>
                  <a:srgbClr val="C00000"/>
                </a:solidFill>
              </a:rPr>
              <a:t>çerçevelendiğimiz beş deniz (renkli denizler) bizler için birer geçiş yolu </a:t>
            </a:r>
            <a:r>
              <a:rPr lang="tr-TR" sz="1600" b="1" dirty="0" smtClean="0">
                <a:solidFill>
                  <a:srgbClr val="C00000"/>
                </a:solidFill>
              </a:rPr>
              <a:t>olduğu gerçeğidir</a:t>
            </a:r>
            <a:r>
              <a:rPr lang="tr-TR" sz="1600" b="1" dirty="0">
                <a:solidFill>
                  <a:srgbClr val="C00000"/>
                </a:solidFill>
              </a:rPr>
              <a:t>. Eğer bu geçiş yollarını kullanıp da okyanuslara çıkmaz isek, </a:t>
            </a:r>
            <a:r>
              <a:rPr lang="tr-TR" sz="1600" b="1" dirty="0" smtClean="0">
                <a:solidFill>
                  <a:srgbClr val="C00000"/>
                </a:solidFill>
              </a:rPr>
              <a:t>vatanımızı koruyabilmek </a:t>
            </a:r>
            <a:r>
              <a:rPr lang="tr-TR" sz="1600" b="1" dirty="0">
                <a:solidFill>
                  <a:srgbClr val="C00000"/>
                </a:solidFill>
              </a:rPr>
              <a:t>imkan dahilinde olmayacaktır.</a:t>
            </a: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538632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720080"/>
          </a:xfrm>
        </p:spPr>
        <p:txBody>
          <a:bodyPr>
            <a:normAutofit fontScale="90000"/>
          </a:bodyPr>
          <a:lstStyle/>
          <a:p>
            <a:pPr marL="0" indent="0"/>
            <a:r>
              <a:rPr lang="tr-TR" dirty="0"/>
              <a:t/>
            </a:r>
            <a:br>
              <a:rPr lang="tr-TR" dirty="0"/>
            </a:br>
            <a:r>
              <a:rPr lang="tr-TR" dirty="0" smtClean="0">
                <a:solidFill>
                  <a:srgbClr val="C00000"/>
                </a:solidFill>
              </a:rPr>
              <a:t>Okyanuslar </a:t>
            </a:r>
            <a:r>
              <a:rPr lang="tr-TR" dirty="0">
                <a:solidFill>
                  <a:srgbClr val="C00000"/>
                </a:solidFill>
              </a:rPr>
              <a:t>Dünyası</a:t>
            </a:r>
            <a:br>
              <a:rPr lang="tr-TR" dirty="0">
                <a:solidFill>
                  <a:srgbClr val="C00000"/>
                </a:solidFill>
              </a:rPr>
            </a:br>
            <a:endParaRPr lang="tr-TR" dirty="0">
              <a:solidFill>
                <a:srgbClr val="C00000"/>
              </a:solidFill>
            </a:endParaRPr>
          </a:p>
        </p:txBody>
      </p:sp>
      <p:sp>
        <p:nvSpPr>
          <p:cNvPr id="3" name="İçerik Yer Tutucusu 2"/>
          <p:cNvSpPr>
            <a:spLocks noGrp="1"/>
          </p:cNvSpPr>
          <p:nvPr>
            <p:ph idx="1"/>
          </p:nvPr>
        </p:nvSpPr>
        <p:spPr>
          <a:xfrm>
            <a:off x="457200" y="764704"/>
            <a:ext cx="8507288" cy="5976664"/>
          </a:xfrm>
        </p:spPr>
        <p:txBody>
          <a:bodyPr>
            <a:normAutofit fontScale="55000" lnSpcReduction="20000"/>
          </a:bodyPr>
          <a:lstStyle/>
          <a:p>
            <a:r>
              <a:rPr lang="tr-TR" dirty="0" smtClean="0"/>
              <a:t>Bilge </a:t>
            </a:r>
            <a:r>
              <a:rPr lang="tr-TR" dirty="0" err="1"/>
              <a:t>Tonyukuk</a:t>
            </a:r>
            <a:r>
              <a:rPr lang="tr-TR" dirty="0"/>
              <a:t> ile Mustafa Kemal Atatürk’ü ortak paydada buluşturan </a:t>
            </a:r>
            <a:r>
              <a:rPr lang="tr-TR" dirty="0" smtClean="0"/>
              <a:t>Türk devletinin </a:t>
            </a:r>
            <a:r>
              <a:rPr lang="tr-TR" dirty="0"/>
              <a:t>geleceğinin </a:t>
            </a:r>
            <a:r>
              <a:rPr lang="tr-TR" b="1" dirty="0">
                <a:solidFill>
                  <a:srgbClr val="C00000"/>
                </a:solidFill>
              </a:rPr>
              <a:t>okyanuslar</a:t>
            </a:r>
            <a:r>
              <a:rPr lang="tr-TR" dirty="0"/>
              <a:t> olduğu </a:t>
            </a:r>
            <a:r>
              <a:rPr lang="tr-TR" dirty="0" smtClean="0"/>
              <a:t>gerçeğidir. Atatürk’ün </a:t>
            </a:r>
            <a:r>
              <a:rPr lang="tr-TR" dirty="0"/>
              <a:t>1922 yılında “ ilk hedef Akdeniz “ olarak </a:t>
            </a:r>
            <a:r>
              <a:rPr lang="tr-TR" dirty="0" err="1"/>
              <a:t>ifadelendirdiği</a:t>
            </a:r>
            <a:r>
              <a:rPr lang="tr-TR" dirty="0"/>
              <a:t> </a:t>
            </a:r>
            <a:r>
              <a:rPr lang="tr-TR" b="1" dirty="0">
                <a:solidFill>
                  <a:srgbClr val="0070C0"/>
                </a:solidFill>
              </a:rPr>
              <a:t>strateji</a:t>
            </a:r>
            <a:r>
              <a:rPr lang="tr-TR" dirty="0"/>
              <a:t>sinin ima </a:t>
            </a:r>
            <a:r>
              <a:rPr lang="tr-TR" dirty="0" smtClean="0"/>
              <a:t>ettiği olgu</a:t>
            </a:r>
            <a:r>
              <a:rPr lang="tr-TR" dirty="0"/>
              <a:t>, devam eden hedeflerin söz konusu olduğudur. Bu hedefler, Akdeniz </a:t>
            </a:r>
            <a:r>
              <a:rPr lang="tr-TR" dirty="0" smtClean="0"/>
              <a:t>üzerinden erişilebilecek</a:t>
            </a:r>
            <a:r>
              <a:rPr lang="tr-TR" dirty="0"/>
              <a:t>, ulaşılabilecek olan </a:t>
            </a:r>
            <a:r>
              <a:rPr lang="tr-TR" b="1" dirty="0">
                <a:solidFill>
                  <a:srgbClr val="C00000"/>
                </a:solidFill>
              </a:rPr>
              <a:t>okyanus sahalarıdır</a:t>
            </a:r>
            <a:r>
              <a:rPr lang="tr-TR" dirty="0"/>
              <a:t>. Atatürk, Türklerin, </a:t>
            </a:r>
            <a:r>
              <a:rPr lang="tr-TR" b="1" dirty="0">
                <a:solidFill>
                  <a:srgbClr val="C00000"/>
                </a:solidFill>
              </a:rPr>
              <a:t>Pasifik </a:t>
            </a:r>
            <a:r>
              <a:rPr lang="tr-TR" b="1" dirty="0" smtClean="0">
                <a:solidFill>
                  <a:srgbClr val="C00000"/>
                </a:solidFill>
              </a:rPr>
              <a:t>Okyanusu ve </a:t>
            </a:r>
            <a:r>
              <a:rPr lang="tr-TR" b="1" dirty="0">
                <a:solidFill>
                  <a:srgbClr val="C00000"/>
                </a:solidFill>
              </a:rPr>
              <a:t>Hint Okyanusu </a:t>
            </a:r>
            <a:r>
              <a:rPr lang="tr-TR" dirty="0"/>
              <a:t>kıyılarında devletler kurduklarından bahsetmektedir. ( </a:t>
            </a:r>
            <a:r>
              <a:rPr lang="tr-TR" sz="2600" dirty="0"/>
              <a:t>Türk Devletleri </a:t>
            </a:r>
            <a:r>
              <a:rPr lang="tr-TR" sz="2600" dirty="0" smtClean="0"/>
              <a:t>ve Denizler Üçgeni</a:t>
            </a:r>
            <a:r>
              <a:rPr lang="tr-TR" sz="2600" dirty="0"/>
              <a:t> https://www.booksonturkey.com/turk-devletleri-ve-denizler-ucgeni</a:t>
            </a:r>
            <a:r>
              <a:rPr lang="tr-TR" sz="2600" dirty="0" smtClean="0"/>
              <a:t>/) </a:t>
            </a:r>
          </a:p>
          <a:p>
            <a:endParaRPr lang="tr-TR" b="1" dirty="0" smtClean="0">
              <a:solidFill>
                <a:srgbClr val="C00000"/>
              </a:solidFill>
            </a:endParaRPr>
          </a:p>
          <a:p>
            <a:r>
              <a:rPr lang="tr-TR" b="1" dirty="0" smtClean="0">
                <a:solidFill>
                  <a:srgbClr val="C00000"/>
                </a:solidFill>
              </a:rPr>
              <a:t>Atlantik </a:t>
            </a:r>
            <a:r>
              <a:rPr lang="tr-TR" b="1" dirty="0">
                <a:solidFill>
                  <a:srgbClr val="C00000"/>
                </a:solidFill>
              </a:rPr>
              <a:t>Okyanusu </a:t>
            </a:r>
            <a:r>
              <a:rPr lang="tr-TR" dirty="0"/>
              <a:t>bölgeleri ile ilgili 70 yılı aşkın deneyimimiz ise, Türkiye </a:t>
            </a:r>
            <a:r>
              <a:rPr lang="tr-TR" dirty="0" smtClean="0"/>
              <a:t>Cumhuriyeti’nin bağımsızlık </a:t>
            </a:r>
            <a:r>
              <a:rPr lang="tr-TR" dirty="0"/>
              <a:t>ideallerinin sekteye uğratılması ve söndürülmesi çabaları ile ilgili acı </a:t>
            </a:r>
            <a:r>
              <a:rPr lang="tr-TR" dirty="0" smtClean="0"/>
              <a:t>bir deneyimdir</a:t>
            </a:r>
            <a:r>
              <a:rPr lang="tr-TR" dirty="0"/>
              <a:t>. Türkiye’nin iç düzenine karşı gerçekleştirilen darbelerin de baş mimarı </a:t>
            </a:r>
            <a:r>
              <a:rPr lang="tr-TR" dirty="0" smtClean="0"/>
              <a:t>olan Atlantik </a:t>
            </a:r>
            <a:r>
              <a:rPr lang="tr-TR" dirty="0"/>
              <a:t>savunma ittifakının, Türkiye’nin bölgesel iş ve kalkınma çabalarına katkı ve </a:t>
            </a:r>
            <a:r>
              <a:rPr lang="tr-TR" dirty="0" smtClean="0"/>
              <a:t>desteği söz </a:t>
            </a:r>
            <a:r>
              <a:rPr lang="tr-TR" dirty="0"/>
              <a:t>konusu olmamıştır. Avrupa Birliği’ne katılımımız konusu da bu şekilde engellenmiştir.</a:t>
            </a:r>
          </a:p>
          <a:p>
            <a:endParaRPr lang="tr-TR" b="1" dirty="0" smtClean="0">
              <a:solidFill>
                <a:srgbClr val="C00000"/>
              </a:solidFill>
            </a:endParaRPr>
          </a:p>
          <a:p>
            <a:r>
              <a:rPr lang="tr-TR" b="1" dirty="0" smtClean="0">
                <a:solidFill>
                  <a:srgbClr val="C00000"/>
                </a:solidFill>
              </a:rPr>
              <a:t>Bu </a:t>
            </a:r>
            <a:r>
              <a:rPr lang="tr-TR" b="1" dirty="0">
                <a:solidFill>
                  <a:srgbClr val="C00000"/>
                </a:solidFill>
              </a:rPr>
              <a:t>durumda dikkatlerimiz ve enerjimiz Türkiye’nin güneyine ve doğusuna Hint </a:t>
            </a:r>
            <a:r>
              <a:rPr lang="tr-TR" b="1" dirty="0" smtClean="0">
                <a:solidFill>
                  <a:srgbClr val="C00000"/>
                </a:solidFill>
              </a:rPr>
              <a:t>ve Pasifik </a:t>
            </a:r>
            <a:r>
              <a:rPr lang="tr-TR" b="1" dirty="0">
                <a:solidFill>
                  <a:srgbClr val="C00000"/>
                </a:solidFill>
              </a:rPr>
              <a:t>Okyanusu bölgelerine yönelmek durumundadır</a:t>
            </a:r>
            <a:r>
              <a:rPr lang="tr-TR" b="1" dirty="0" smtClean="0">
                <a:solidFill>
                  <a:srgbClr val="C00000"/>
                </a:solidFill>
              </a:rPr>
              <a:t>. </a:t>
            </a:r>
          </a:p>
          <a:p>
            <a:endParaRPr lang="tr-TR" b="1" dirty="0">
              <a:solidFill>
                <a:srgbClr val="C00000"/>
              </a:solidFill>
            </a:endParaRPr>
          </a:p>
          <a:p>
            <a:r>
              <a:rPr lang="tr-TR" dirty="0" smtClean="0"/>
              <a:t>Tehdit</a:t>
            </a:r>
            <a:r>
              <a:rPr lang="tr-TR" dirty="0"/>
              <a:t>, savunma ve reaksiyon ağırlıklı olarak Yunanistan ve İsrail ile sınırlı bir </a:t>
            </a:r>
            <a:r>
              <a:rPr lang="tr-TR" dirty="0" smtClean="0"/>
              <a:t>deniz </a:t>
            </a:r>
            <a:r>
              <a:rPr lang="tr-TR" b="1" dirty="0" smtClean="0">
                <a:solidFill>
                  <a:srgbClr val="0070C0"/>
                </a:solidFill>
              </a:rPr>
              <a:t>stratejisine</a:t>
            </a:r>
            <a:r>
              <a:rPr lang="tr-TR" dirty="0" smtClean="0"/>
              <a:t> </a:t>
            </a:r>
            <a:r>
              <a:rPr lang="tr-TR" dirty="0"/>
              <a:t>ilaveten dostlarımızı da kapsayacak şekilde, dost ülkelerle, </a:t>
            </a:r>
            <a:r>
              <a:rPr lang="tr-TR" b="1" dirty="0">
                <a:solidFill>
                  <a:srgbClr val="C00000"/>
                </a:solidFill>
              </a:rPr>
              <a:t>okyanuslardaki </a:t>
            </a:r>
            <a:r>
              <a:rPr lang="tr-TR" b="1" dirty="0" smtClean="0">
                <a:solidFill>
                  <a:srgbClr val="C00000"/>
                </a:solidFill>
              </a:rPr>
              <a:t>ülkeler dahil</a:t>
            </a:r>
            <a:r>
              <a:rPr lang="tr-TR" dirty="0"/>
              <a:t>, fırsatları da göz önünde bulunduracak bir </a:t>
            </a:r>
            <a:r>
              <a:rPr lang="tr-TR" b="1" dirty="0">
                <a:solidFill>
                  <a:srgbClr val="0070C0"/>
                </a:solidFill>
              </a:rPr>
              <a:t>stratejik</a:t>
            </a:r>
            <a:r>
              <a:rPr lang="tr-TR" dirty="0"/>
              <a:t> aksiyon ve değerlendirme </a:t>
            </a:r>
            <a:r>
              <a:rPr lang="tr-TR" dirty="0" smtClean="0"/>
              <a:t>yaklaşımı geliştirilmelidir.</a:t>
            </a:r>
          </a:p>
          <a:p>
            <a:endParaRPr lang="tr-TR" dirty="0"/>
          </a:p>
          <a:p>
            <a:r>
              <a:rPr lang="tr-TR" dirty="0"/>
              <a:t>Sadece tehdit ağırlıklı bir </a:t>
            </a:r>
            <a:r>
              <a:rPr lang="tr-TR" b="1" dirty="0">
                <a:solidFill>
                  <a:srgbClr val="0070C0"/>
                </a:solidFill>
              </a:rPr>
              <a:t>strateji</a:t>
            </a:r>
            <a:r>
              <a:rPr lang="tr-TR" dirty="0"/>
              <a:t>, fırsatları gözden kaçırmamıza sebep olabilecektir</a:t>
            </a:r>
            <a:r>
              <a:rPr lang="tr-TR" dirty="0" smtClean="0"/>
              <a:t>, tehdit-fırsat </a:t>
            </a:r>
            <a:r>
              <a:rPr lang="tr-TR" dirty="0"/>
              <a:t>dengesinin oluşturulması çok önem taşımaktadır.</a:t>
            </a:r>
          </a:p>
          <a:p>
            <a:pPr marL="0" indent="0">
              <a:buNone/>
            </a:pPr>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033447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18058"/>
          </a:xfrm>
        </p:spPr>
        <p:txBody>
          <a:bodyPr>
            <a:normAutofit fontScale="90000"/>
          </a:bodyPr>
          <a:lstStyle/>
          <a:p>
            <a:r>
              <a:rPr lang="tr-TR" dirty="0" smtClean="0">
                <a:solidFill>
                  <a:srgbClr val="C00000"/>
                </a:solidFill>
              </a:rPr>
              <a:t>Okyanuslar ve Denizler</a:t>
            </a:r>
            <a:endParaRPr lang="tr-TR" dirty="0">
              <a:solidFill>
                <a:srgbClr val="C00000"/>
              </a:solidFill>
            </a:endParaRPr>
          </a:p>
        </p:txBody>
      </p:sp>
      <p:sp>
        <p:nvSpPr>
          <p:cNvPr id="3" name="İçerik Yer Tutucusu 2"/>
          <p:cNvSpPr>
            <a:spLocks noGrp="1"/>
          </p:cNvSpPr>
          <p:nvPr>
            <p:ph idx="1"/>
          </p:nvPr>
        </p:nvSpPr>
        <p:spPr>
          <a:xfrm>
            <a:off x="457200" y="836712"/>
            <a:ext cx="8579296" cy="5904656"/>
          </a:xfrm>
        </p:spPr>
        <p:txBody>
          <a:bodyPr>
            <a:normAutofit fontScale="47500" lnSpcReduction="20000"/>
          </a:bodyPr>
          <a:lstStyle/>
          <a:p>
            <a:pPr marL="0" indent="0" algn="ctr">
              <a:buNone/>
            </a:pPr>
            <a:r>
              <a:rPr lang="tr-TR" sz="8400" b="1" dirty="0"/>
              <a:t>OĞUZ KAĞAN  </a:t>
            </a:r>
            <a:endParaRPr lang="tr-TR" sz="8400" b="1" dirty="0" smtClean="0"/>
          </a:p>
          <a:p>
            <a:pPr marL="0" indent="0">
              <a:buNone/>
            </a:pPr>
            <a:endParaRPr lang="tr-TR" b="1" dirty="0"/>
          </a:p>
          <a:p>
            <a:pPr marL="0" indent="0" algn="ctr">
              <a:buNone/>
            </a:pPr>
            <a:r>
              <a:rPr lang="tr-TR" sz="5100" b="1" dirty="0" smtClean="0">
                <a:solidFill>
                  <a:srgbClr val="0070C0"/>
                </a:solidFill>
                <a:latin typeface="Lucida Sans Typewriter" panose="020B0509030504030204" pitchFamily="49" charset="0"/>
              </a:rPr>
              <a:t>Takı </a:t>
            </a:r>
            <a:r>
              <a:rPr lang="tr-TR" sz="5100" b="1" dirty="0">
                <a:solidFill>
                  <a:srgbClr val="0070C0"/>
                </a:solidFill>
                <a:latin typeface="Lucida Sans Typewriter" panose="020B0509030504030204" pitchFamily="49" charset="0"/>
              </a:rPr>
              <a:t>Talay </a:t>
            </a:r>
            <a:r>
              <a:rPr lang="tr-TR" sz="5100" b="1" dirty="0" smtClean="0">
                <a:solidFill>
                  <a:srgbClr val="0070C0"/>
                </a:solidFill>
                <a:latin typeface="Lucida Sans Typewriter" panose="020B0509030504030204" pitchFamily="49" charset="0"/>
              </a:rPr>
              <a:t>/ Daha Deniz</a:t>
            </a:r>
          </a:p>
          <a:p>
            <a:pPr marL="0" indent="0" algn="ctr">
              <a:buNone/>
            </a:pPr>
            <a:r>
              <a:rPr lang="tr-TR" sz="5100" b="1" dirty="0" smtClean="0">
                <a:solidFill>
                  <a:srgbClr val="0070C0"/>
                </a:solidFill>
                <a:latin typeface="Lucida Sans Typewriter" panose="020B0509030504030204" pitchFamily="49" charset="0"/>
              </a:rPr>
              <a:t>Takı Müren / Daha Irmaklar</a:t>
            </a:r>
            <a:endParaRPr lang="tr-TR" sz="5100" b="1" dirty="0">
              <a:solidFill>
                <a:srgbClr val="0070C0"/>
              </a:solidFill>
              <a:latin typeface="Lucida Sans Typewriter" panose="020B0509030504030204" pitchFamily="49" charset="0"/>
            </a:endParaRPr>
          </a:p>
          <a:p>
            <a:pPr marL="0" indent="0">
              <a:buNone/>
            </a:pPr>
            <a:endParaRPr lang="tr-TR" dirty="0"/>
          </a:p>
          <a:p>
            <a:pPr marL="0" indent="0" algn="ctr">
              <a:buNone/>
            </a:pPr>
            <a:r>
              <a:rPr lang="tr-TR" sz="8400" b="1" dirty="0"/>
              <a:t>BİLGE </a:t>
            </a:r>
            <a:r>
              <a:rPr lang="tr-TR" sz="8400" b="1" dirty="0" smtClean="0"/>
              <a:t>TONYUKUK</a:t>
            </a:r>
          </a:p>
          <a:p>
            <a:pPr marL="0" indent="0">
              <a:buNone/>
            </a:pPr>
            <a:endParaRPr lang="tr-TR" b="1" dirty="0"/>
          </a:p>
          <a:p>
            <a:pPr marL="0" indent="0">
              <a:buNone/>
            </a:pPr>
            <a:r>
              <a:rPr lang="tr-TR" sz="5100" b="1" dirty="0">
                <a:solidFill>
                  <a:srgbClr val="0070C0"/>
                </a:solidFill>
                <a:latin typeface="Lucida Sans Typewriter" panose="020B0509030504030204" pitchFamily="49" charset="0"/>
              </a:rPr>
              <a:t>İki bin idik, biz İki </a:t>
            </a:r>
            <a:r>
              <a:rPr lang="tr-TR" sz="5100" b="1" dirty="0" err="1">
                <a:solidFill>
                  <a:srgbClr val="0070C0"/>
                </a:solidFill>
                <a:latin typeface="Lucida Sans Typewriter" panose="020B0509030504030204" pitchFamily="49" charset="0"/>
              </a:rPr>
              <a:t>sü</a:t>
            </a:r>
            <a:r>
              <a:rPr lang="tr-TR" sz="5100" b="1" dirty="0">
                <a:solidFill>
                  <a:srgbClr val="0070C0"/>
                </a:solidFill>
                <a:latin typeface="Lucida Sans Typewriter" panose="020B0509030504030204" pitchFamily="49" charset="0"/>
              </a:rPr>
              <a:t> (ordu) olduk. Türk </a:t>
            </a:r>
            <a:r>
              <a:rPr lang="tr-TR" sz="5100" b="1" dirty="0" err="1">
                <a:solidFill>
                  <a:srgbClr val="0070C0"/>
                </a:solidFill>
                <a:latin typeface="Lucida Sans Typewriter" panose="020B0509030504030204" pitchFamily="49" charset="0"/>
              </a:rPr>
              <a:t>bodunu</a:t>
            </a:r>
            <a:r>
              <a:rPr lang="tr-TR" sz="5100" b="1" dirty="0">
                <a:solidFill>
                  <a:srgbClr val="0070C0"/>
                </a:solidFill>
                <a:latin typeface="Lucida Sans Typewriter" panose="020B0509030504030204" pitchFamily="49" charset="0"/>
              </a:rPr>
              <a:t> oturalı, Türk Kağanı oturalı </a:t>
            </a:r>
            <a:r>
              <a:rPr lang="tr-TR" sz="5100" b="1" dirty="0" err="1">
                <a:solidFill>
                  <a:srgbClr val="0070C0"/>
                </a:solidFill>
                <a:latin typeface="Lucida Sans Typewriter" panose="020B0509030504030204" pitchFamily="49" charset="0"/>
              </a:rPr>
              <a:t>Şandung</a:t>
            </a:r>
            <a:r>
              <a:rPr lang="tr-TR" sz="5100" b="1" dirty="0">
                <a:solidFill>
                  <a:srgbClr val="0070C0"/>
                </a:solidFill>
                <a:latin typeface="Lucida Sans Typewriter" panose="020B0509030504030204" pitchFamily="49" charset="0"/>
              </a:rPr>
              <a:t> balığa (şehrine) </a:t>
            </a:r>
            <a:r>
              <a:rPr lang="tr-TR" sz="5100" b="1" dirty="0" err="1">
                <a:solidFill>
                  <a:srgbClr val="0070C0"/>
                </a:solidFill>
                <a:latin typeface="Lucida Sans Typewriter" panose="020B0509030504030204" pitchFamily="49" charset="0"/>
              </a:rPr>
              <a:t>taluya</a:t>
            </a:r>
            <a:r>
              <a:rPr lang="tr-TR" sz="5100" b="1" dirty="0">
                <a:solidFill>
                  <a:srgbClr val="0070C0"/>
                </a:solidFill>
                <a:latin typeface="Lucida Sans Typewriter" panose="020B0509030504030204" pitchFamily="49" charset="0"/>
              </a:rPr>
              <a:t> (büyük okyanusa) </a:t>
            </a:r>
            <a:r>
              <a:rPr lang="tr-TR" sz="5100" b="1" dirty="0" err="1">
                <a:solidFill>
                  <a:srgbClr val="0070C0"/>
                </a:solidFill>
                <a:latin typeface="Lucida Sans Typewriter" panose="020B0509030504030204" pitchFamily="49" charset="0"/>
              </a:rPr>
              <a:t>Ögüze</a:t>
            </a:r>
            <a:r>
              <a:rPr lang="tr-TR" sz="5100" b="1" dirty="0">
                <a:solidFill>
                  <a:srgbClr val="0070C0"/>
                </a:solidFill>
                <a:latin typeface="Lucida Sans Typewriter" panose="020B0509030504030204" pitchFamily="49" charset="0"/>
              </a:rPr>
              <a:t> (Sarı ırmağa) değmiş[</a:t>
            </a:r>
            <a:r>
              <a:rPr lang="tr-TR" sz="5100" b="1" dirty="0" err="1">
                <a:solidFill>
                  <a:srgbClr val="0070C0"/>
                </a:solidFill>
                <a:latin typeface="Lucida Sans Typewriter" panose="020B0509030504030204" pitchFamily="49" charset="0"/>
              </a:rPr>
              <a:t>liği</a:t>
            </a:r>
            <a:r>
              <a:rPr lang="tr-TR" sz="5100" b="1" dirty="0">
                <a:solidFill>
                  <a:srgbClr val="0070C0"/>
                </a:solidFill>
                <a:latin typeface="Lucida Sans Typewriter" panose="020B0509030504030204" pitchFamily="49" charset="0"/>
              </a:rPr>
              <a:t>] yok imiş. Kağanıma </a:t>
            </a:r>
            <a:r>
              <a:rPr lang="tr-TR" sz="5100" b="1" dirty="0" err="1">
                <a:solidFill>
                  <a:srgbClr val="0070C0"/>
                </a:solidFill>
                <a:latin typeface="Lucida Sans Typewriter" panose="020B0509030504030204" pitchFamily="49" charset="0"/>
              </a:rPr>
              <a:t>ötünüp</a:t>
            </a:r>
            <a:r>
              <a:rPr lang="tr-TR" sz="5100" b="1" dirty="0">
                <a:solidFill>
                  <a:srgbClr val="0070C0"/>
                </a:solidFill>
                <a:latin typeface="Lucida Sans Typewriter" panose="020B0509030504030204" pitchFamily="49" charset="0"/>
              </a:rPr>
              <a:t> (söyleyip) </a:t>
            </a:r>
            <a:r>
              <a:rPr lang="tr-TR" sz="5100" b="1" dirty="0" err="1">
                <a:solidFill>
                  <a:srgbClr val="0070C0"/>
                </a:solidFill>
                <a:latin typeface="Lucida Sans Typewriter" panose="020B0509030504030204" pitchFamily="49" charset="0"/>
              </a:rPr>
              <a:t>sü</a:t>
            </a:r>
            <a:r>
              <a:rPr lang="tr-TR" sz="5100" b="1" dirty="0">
                <a:solidFill>
                  <a:srgbClr val="0070C0"/>
                </a:solidFill>
                <a:latin typeface="Lucida Sans Typewriter" panose="020B0509030504030204" pitchFamily="49" charset="0"/>
              </a:rPr>
              <a:t> (ordu) ilettim</a:t>
            </a:r>
            <a:r>
              <a:rPr lang="tr-TR" sz="5100" b="1" dirty="0" smtClean="0">
                <a:solidFill>
                  <a:srgbClr val="0070C0"/>
                </a:solidFill>
                <a:latin typeface="Lucida Sans Typewriter" panose="020B0509030504030204" pitchFamily="49" charset="0"/>
              </a:rPr>
              <a:t>.</a:t>
            </a:r>
          </a:p>
          <a:p>
            <a:pPr marL="0" indent="0">
              <a:buNone/>
            </a:pPr>
            <a:endParaRPr lang="tr-TR" sz="5100" b="1" dirty="0">
              <a:latin typeface="Lucida Sans Typewriter" panose="020B0509030504030204" pitchFamily="49" charset="0"/>
            </a:endParaRPr>
          </a:p>
          <a:p>
            <a:pPr marL="0" indent="0">
              <a:buNone/>
            </a:pPr>
            <a:r>
              <a:rPr lang="tr-TR" sz="3400" b="1" dirty="0" smtClean="0">
                <a:latin typeface="Lucida Sans Typewriter" panose="020B0509030504030204" pitchFamily="49" charset="0"/>
              </a:rPr>
              <a:t>𐰚𐰃 </a:t>
            </a:r>
            <a:r>
              <a:rPr lang="tr-TR" sz="3400" b="1" dirty="0">
                <a:latin typeface="Lucida Sans Typewriter" panose="020B0509030504030204" pitchFamily="49" charset="0"/>
              </a:rPr>
              <a:t>: 𐰉𐰃𐰭 : 𐰼𐱅𐰢𐰔 : 𐰋𐰃𐰔 : 𐰚𐰃 : 𐰾𐰇 : 𐰉𐰆𐰡𐰃 : 𐱅𐰇𐰼𐰚 : </a:t>
            </a:r>
          </a:p>
          <a:p>
            <a:pPr marL="0" indent="0">
              <a:buNone/>
            </a:pPr>
            <a:r>
              <a:rPr lang="tr-TR" sz="3400" b="1" dirty="0">
                <a:latin typeface="Lucida Sans Typewriter" panose="020B0509030504030204" pitchFamily="49" charset="0"/>
              </a:rPr>
              <a:t>𐰉𐰆𐰑𐰣 : 𐰆𐰞𐰺𐰍𐰞𐰃 : 𐱅𐰇𐰼𐰚 : 𐰴𐰍𐰣 : 𐰆𐰞𐰺𐰍𐰞𐰃 : 𐰽𐰦𐰆𐰭 : 𐰉𐰞𐰶𐰀</a:t>
            </a:r>
          </a:p>
          <a:p>
            <a:pPr marL="0" indent="0">
              <a:buNone/>
            </a:pPr>
            <a:r>
              <a:rPr lang="tr-TR" sz="3400" b="1" dirty="0">
                <a:latin typeface="Lucida Sans Typewriter" panose="020B0509030504030204" pitchFamily="49" charset="0"/>
              </a:rPr>
              <a:t>: 𐱃𐰞𐰆𐰖 : 𐰇𐰏𐰔𐰚𐰀 : 𐱅𐰏𐰢𐰾 : 𐰘𐰆𐰴 : 𐰼𐰢𐰾 : 𐰴𐰍𐰣𐰢𐰀 : 𐰇𐱅𐰤𐰯</a:t>
            </a:r>
          </a:p>
          <a:p>
            <a:pPr marL="0" indent="0">
              <a:buNone/>
            </a:pPr>
            <a:r>
              <a:rPr lang="tr-TR" sz="3400" b="1" dirty="0">
                <a:latin typeface="Lucida Sans Typewriter" panose="020B0509030504030204" pitchFamily="49" charset="0"/>
              </a:rPr>
              <a:t>: 𐰾𐰇 : 𐰠𐱅𐰓𐰢:</a:t>
            </a:r>
          </a:p>
          <a:p>
            <a:pPr marL="0" indent="0">
              <a:buNone/>
            </a:pPr>
            <a:endParaRPr lang="tr-TR" dirty="0"/>
          </a:p>
          <a:p>
            <a:pPr marL="0" indent="0">
              <a:buNone/>
            </a:pPr>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3790033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634082"/>
          </a:xfrm>
        </p:spPr>
        <p:txBody>
          <a:bodyPr>
            <a:normAutofit fontScale="90000"/>
          </a:bodyPr>
          <a:lstStyle/>
          <a:p>
            <a:pPr marL="0" indent="0"/>
            <a:r>
              <a:rPr lang="tr-TR" dirty="0"/>
              <a:t/>
            </a:r>
            <a:br>
              <a:rPr lang="tr-TR" dirty="0"/>
            </a:br>
            <a:r>
              <a:rPr lang="tr-TR" dirty="0" smtClean="0"/>
              <a:t>Hedef</a:t>
            </a:r>
            <a:r>
              <a:rPr lang="tr-TR" dirty="0"/>
              <a:t>: Okyanuslar!</a:t>
            </a:r>
            <a:br>
              <a:rPr lang="tr-TR" dirty="0"/>
            </a:br>
            <a:endParaRPr lang="tr-TR" dirty="0"/>
          </a:p>
        </p:txBody>
      </p:sp>
      <p:sp>
        <p:nvSpPr>
          <p:cNvPr id="3" name="İçerik Yer Tutucusu 2"/>
          <p:cNvSpPr>
            <a:spLocks noGrp="1"/>
          </p:cNvSpPr>
          <p:nvPr>
            <p:ph idx="1"/>
          </p:nvPr>
        </p:nvSpPr>
        <p:spPr>
          <a:xfrm>
            <a:off x="457200" y="980728"/>
            <a:ext cx="8229600" cy="5760640"/>
          </a:xfrm>
        </p:spPr>
        <p:txBody>
          <a:bodyPr>
            <a:normAutofit fontScale="62500" lnSpcReduction="20000"/>
          </a:bodyPr>
          <a:lstStyle/>
          <a:p>
            <a:r>
              <a:rPr lang="tr-TR" dirty="0" smtClean="0"/>
              <a:t>Hedef </a:t>
            </a:r>
            <a:r>
              <a:rPr lang="tr-TR" dirty="0"/>
              <a:t>olarak, 21.yüzyıl imkanları değerlendirilerek, </a:t>
            </a:r>
            <a:r>
              <a:rPr lang="tr-TR" b="1" dirty="0">
                <a:solidFill>
                  <a:srgbClr val="C00000"/>
                </a:solidFill>
              </a:rPr>
              <a:t>okyanus ülkeleri </a:t>
            </a:r>
            <a:r>
              <a:rPr lang="tr-TR" dirty="0"/>
              <a:t>ile iş birliği tarzında bir açılım üzerinde düşünülmelidir. Atatürk tarafından 20. yüzyılın ilk çeyreğinde okyanuslar (1915) ve “ilk hedef Akdeniz” olarak formüle edilen </a:t>
            </a:r>
            <a:r>
              <a:rPr lang="tr-TR" b="1" dirty="0">
                <a:solidFill>
                  <a:srgbClr val="0070C0"/>
                </a:solidFill>
              </a:rPr>
              <a:t>strateji</a:t>
            </a:r>
            <a:r>
              <a:rPr lang="tr-TR" dirty="0"/>
              <a:t>, dünyada 20. yüzyılın </a:t>
            </a:r>
            <a:r>
              <a:rPr lang="tr-TR" dirty="0" smtClean="0"/>
              <a:t>son çeyreğinden </a:t>
            </a:r>
            <a:r>
              <a:rPr lang="tr-TR" dirty="0"/>
              <a:t>itibaren hayat alanını bulmaya başlamış ve Akdeniz felsefesi, iş birliği ve dayanışma ruhu bu kez Asya-Pasifik bölgesine atlamış ve Çin tarafından bölge ülkelerine yayılan bir birlikte kalkınma hamlesi gözlenmeye başlamıştır. </a:t>
            </a:r>
          </a:p>
          <a:p>
            <a:endParaRPr lang="tr-TR" dirty="0"/>
          </a:p>
          <a:p>
            <a:r>
              <a:rPr lang="tr-TR" dirty="0"/>
              <a:t>21. yüzyılın ilk çeyreğinin sonlarından  itibaren ise bu kez başka bir gelişmeyle karşı karşıya kalacağız. Bu kez </a:t>
            </a:r>
            <a:r>
              <a:rPr lang="tr-TR" b="1" dirty="0">
                <a:solidFill>
                  <a:srgbClr val="C00000"/>
                </a:solidFill>
              </a:rPr>
              <a:t>Hint Okyanusu </a:t>
            </a:r>
            <a:r>
              <a:rPr lang="tr-TR" dirty="0"/>
              <a:t>civarındaki Afrika ve Asya ülkeleri özellikle Afrika’nın doğu </a:t>
            </a:r>
            <a:r>
              <a:rPr lang="tr-TR" dirty="0" smtClean="0"/>
              <a:t>kıyılarındaki </a:t>
            </a:r>
            <a:r>
              <a:rPr lang="tr-TR" dirty="0"/>
              <a:t>ülkeler, kıtalararası bir sinerji ile birlikte kalkınma hamlesini başlatma aşamasındadırlar. </a:t>
            </a:r>
          </a:p>
          <a:p>
            <a:endParaRPr lang="tr-TR" dirty="0"/>
          </a:p>
          <a:p>
            <a:r>
              <a:rPr lang="tr-TR" dirty="0"/>
              <a:t>Hun, Göktürk, Oğuz atalarından beri Asya’da dillerine ekledikleri deniz, göl, ırmak, gemi, </a:t>
            </a:r>
            <a:r>
              <a:rPr lang="tr-TR" b="1" dirty="0" err="1">
                <a:solidFill>
                  <a:srgbClr val="C00000"/>
                </a:solidFill>
              </a:rPr>
              <a:t>talay</a:t>
            </a:r>
            <a:r>
              <a:rPr lang="tr-TR" dirty="0"/>
              <a:t> kelimelerini terkilerinde taşıyıp Akdeniz Alanya kıyılarında yüzlerce yıl sonra tekrar deniz ile yüzleşen Türkler, bu sefer de </a:t>
            </a:r>
            <a:r>
              <a:rPr lang="tr-TR" b="1" dirty="0">
                <a:solidFill>
                  <a:srgbClr val="C00000"/>
                </a:solidFill>
              </a:rPr>
              <a:t>Talay (Okyanus) </a:t>
            </a:r>
            <a:r>
              <a:rPr lang="tr-TR" dirty="0"/>
              <a:t>kıyılarında </a:t>
            </a:r>
            <a:r>
              <a:rPr lang="tr-TR" b="1" dirty="0" smtClean="0">
                <a:solidFill>
                  <a:srgbClr val="C00000"/>
                </a:solidFill>
              </a:rPr>
              <a:t>Pasifik</a:t>
            </a:r>
            <a:r>
              <a:rPr lang="tr-TR" dirty="0" smtClean="0"/>
              <a:t>’te </a:t>
            </a:r>
            <a:r>
              <a:rPr lang="tr-TR" dirty="0"/>
              <a:t>yeni </a:t>
            </a:r>
            <a:r>
              <a:rPr lang="tr-TR" dirty="0" smtClean="0"/>
              <a:t>bir Akdeniz’in </a:t>
            </a:r>
            <a:r>
              <a:rPr lang="tr-TR" dirty="0"/>
              <a:t>yaratılmasında en ön saflarda hem müteşebbis hem mütefekkir vasıfları ile </a:t>
            </a:r>
            <a:r>
              <a:rPr lang="tr-TR" dirty="0" smtClean="0"/>
              <a:t>yer alacaklardır</a:t>
            </a:r>
            <a:r>
              <a:rPr lang="tr-TR" dirty="0"/>
              <a:t>.</a:t>
            </a: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0690414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50"/>
                </a:solidFill>
              </a:rPr>
              <a:t>Arktik Çağ</a:t>
            </a:r>
            <a:endParaRPr lang="tr-TR" dirty="0">
              <a:solidFill>
                <a:srgbClr val="00B050"/>
              </a:solidFill>
            </a:endParaRPr>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268760"/>
            <a:ext cx="4464496" cy="5472608"/>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7850345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504056"/>
          </a:xfrm>
        </p:spPr>
        <p:txBody>
          <a:bodyPr>
            <a:normAutofit fontScale="90000"/>
          </a:bodyPr>
          <a:lstStyle/>
          <a:p>
            <a:r>
              <a:rPr lang="tr-TR" sz="1800" b="1" dirty="0" smtClean="0"/>
              <a:t/>
            </a:r>
            <a:br>
              <a:rPr lang="tr-TR" sz="1800" b="1" dirty="0" smtClean="0"/>
            </a:br>
            <a:r>
              <a:rPr lang="tr-TR" sz="1800" b="1" dirty="0"/>
              <a:t/>
            </a:r>
            <a:br>
              <a:rPr lang="tr-TR" sz="1800" b="1" dirty="0"/>
            </a:br>
            <a:r>
              <a:rPr lang="tr-TR" sz="2700" b="1" dirty="0" smtClean="0">
                <a:solidFill>
                  <a:srgbClr val="00B050"/>
                </a:solidFill>
              </a:rPr>
              <a:t>ARKTİK </a:t>
            </a:r>
            <a:r>
              <a:rPr lang="tr-TR" sz="2700" b="1" dirty="0">
                <a:solidFill>
                  <a:srgbClr val="00B050"/>
                </a:solidFill>
              </a:rPr>
              <a:t>OKYANUSU VE TURAN COĞRAFYASI</a:t>
            </a:r>
            <a:r>
              <a:rPr lang="tr-TR" sz="2700" dirty="0"/>
              <a:t/>
            </a:r>
            <a:br>
              <a:rPr lang="tr-TR" sz="2700" dirty="0"/>
            </a:br>
            <a:endParaRPr lang="tr-TR" sz="2700" dirty="0"/>
          </a:p>
        </p:txBody>
      </p:sp>
      <p:sp>
        <p:nvSpPr>
          <p:cNvPr id="3" name="İçerik Yer Tutucusu 2"/>
          <p:cNvSpPr>
            <a:spLocks noGrp="1"/>
          </p:cNvSpPr>
          <p:nvPr>
            <p:ph idx="1"/>
          </p:nvPr>
        </p:nvSpPr>
        <p:spPr>
          <a:xfrm>
            <a:off x="179512" y="620688"/>
            <a:ext cx="8856984" cy="6120680"/>
          </a:xfrm>
        </p:spPr>
        <p:txBody>
          <a:bodyPr>
            <a:noAutofit/>
          </a:bodyPr>
          <a:lstStyle/>
          <a:p>
            <a:pPr lvl="0"/>
            <a:r>
              <a:rPr lang="tr-TR" sz="1600" noProof="1" smtClean="0"/>
              <a:t>Turan coğrafyası ülkeleri için üç değişken ön plana çıkmaktadır. Altay dilleri dildaşlığı, kuzey güney diyaloğu ve </a:t>
            </a:r>
            <a:r>
              <a:rPr lang="tr-TR" sz="1600" b="1" noProof="1" smtClean="0"/>
              <a:t>Arktik Okyanusu’nda</a:t>
            </a:r>
            <a:r>
              <a:rPr lang="tr-TR" sz="1600" noProof="1" smtClean="0"/>
              <a:t> en uzun kıyılara sahip olan Rusya."Turan" teorisi altında birleşen "Altay" ve Ural dilleri bizi </a:t>
            </a:r>
            <a:r>
              <a:rPr lang="tr-TR" sz="1600" b="1" noProof="1" smtClean="0"/>
              <a:t>okyanuslara</a:t>
            </a:r>
            <a:r>
              <a:rPr lang="tr-TR" sz="1600" noProof="1" smtClean="0"/>
              <a:t> ve kıyılarına ulaştırıyor. Din üzerinden gittiğimiz zaman ise  Ortadoğu batağına saplanıyoruz. </a:t>
            </a:r>
          </a:p>
          <a:p>
            <a:pPr lvl="0"/>
            <a:r>
              <a:rPr lang="tr-TR" sz="1600" b="1" noProof="1" smtClean="0"/>
              <a:t>Arktik Okyanusu’nun </a:t>
            </a:r>
            <a:r>
              <a:rPr lang="tr-TR" sz="1600" noProof="1" smtClean="0"/>
              <a:t>komşuluğunu etkileşim alanı içerisinde yer alan </a:t>
            </a:r>
            <a:r>
              <a:rPr lang="tr-TR" sz="1600" b="1" noProof="1" smtClean="0"/>
              <a:t>Pasifik Okyanusundaki </a:t>
            </a:r>
            <a:r>
              <a:rPr lang="tr-TR" sz="1600" noProof="1" smtClean="0"/>
              <a:t>ülkelerde Altay dil ailesinden 230 milyon nüfus yaşamaktadır. Ayrıca Arktik bölgedeki Sibirya coğrafyasında ve sub-Arktik bölgelerindeki Türkistan ülkelerinde 140 milyon Türk nüfus yaşar iken, Kuzey Avrupa ülkelerinden Finlandiya, Estonya ve Macaristan’da da Altay dilli nüfuslar yaşamaktadır. Toplamda 455 milyon nüfus barındıran Altay Dil ailesi ülkeleri Avrasya bütünlüğündeki Pasifik, Sibirya, Türkistan bölgelerinin Arktik Çağı’ndaki asal unsurlarıdır. Sözkonusu olan AB ülkeleri büyüklüğündeki bir nüfustur ve Avrupa izolasyonculuğunun karşıtıdır. </a:t>
            </a:r>
          </a:p>
          <a:p>
            <a:pPr lvl="0"/>
            <a:r>
              <a:rPr lang="tr-TR" sz="1600" b="1" noProof="1" smtClean="0">
                <a:solidFill>
                  <a:srgbClr val="C00000"/>
                </a:solidFill>
              </a:rPr>
              <a:t>İkinci Dünya Savaşı’ndan yoğunlaşmaya başlayan Pasifik Çağı olgusu yanına bu kez de Arktik çağı eklenecektir. Berlin Duvarının yıkılışı (1989) ile başlayan küreselleşme sürecinde 30 yılı aşkındır denizler ve dünya hegemonyasını katmerlendiren ABD’nin dünyadaki tek kutupluluğunun sonunu da kuzey kutup dairesinde eriyen buzullar getirecek.</a:t>
            </a:r>
          </a:p>
          <a:p>
            <a:pPr lvl="0"/>
            <a:r>
              <a:rPr lang="tr-TR" sz="1600" noProof="1" smtClean="0"/>
              <a:t>Türk halklarından Dolganlar ve Yakutlar (Sahalar) </a:t>
            </a:r>
            <a:r>
              <a:rPr lang="tr-TR" sz="1600" b="1" noProof="1" smtClean="0"/>
              <a:t>Arktik Okyanusu </a:t>
            </a:r>
            <a:r>
              <a:rPr lang="tr-TR" sz="1600" noProof="1" smtClean="0"/>
              <a:t>kıyılarında yaşamaktadırlar ve Tiksi limanı da Yakutistan Cumhuriyeti içerisinde yer almaktadır.</a:t>
            </a:r>
          </a:p>
          <a:p>
            <a:pPr lvl="0"/>
            <a:r>
              <a:rPr lang="tr-TR" sz="1600" b="1" noProof="1" smtClean="0">
                <a:solidFill>
                  <a:srgbClr val="C00000"/>
                </a:solidFill>
              </a:rPr>
              <a:t>Arktik ve sub-Arktik olarak tanımlayacağımız bölge içerisinde Türk halklarının ya da Türkçe konuşan halkların yaşadığı bilinmektedir. Bu bölge siyasi olarak Rusya Federasyonu toprakları içinde Sibirya dediğimiz bölgeye tekabül etmektedir.</a:t>
            </a:r>
          </a:p>
          <a:p>
            <a:pPr marL="0" indent="0">
              <a:buNone/>
            </a:pPr>
            <a:endParaRPr lang="tr-TR" sz="1600" noProof="1"/>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0267105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432048"/>
          </a:xfrm>
        </p:spPr>
        <p:txBody>
          <a:bodyPr>
            <a:normAutofit fontScale="90000"/>
          </a:bodyPr>
          <a:lstStyle/>
          <a:p>
            <a:r>
              <a:rPr lang="tr-TR" sz="2700" b="1" dirty="0" smtClean="0"/>
              <a:t/>
            </a:r>
            <a:br>
              <a:rPr lang="tr-TR" sz="2700" b="1" dirty="0" smtClean="0"/>
            </a:br>
            <a:r>
              <a:rPr lang="tr-TR" sz="2700" b="1" dirty="0" smtClean="0"/>
              <a:t/>
            </a:r>
            <a:br>
              <a:rPr lang="tr-TR" sz="2700" b="1" dirty="0" smtClean="0"/>
            </a:br>
            <a:r>
              <a:rPr lang="tr-TR" sz="2700" b="1" dirty="0" smtClean="0">
                <a:solidFill>
                  <a:srgbClr val="00B050"/>
                </a:solidFill>
              </a:rPr>
              <a:t>ARKTİK </a:t>
            </a:r>
            <a:r>
              <a:rPr lang="tr-TR" sz="2700" b="1" dirty="0">
                <a:solidFill>
                  <a:srgbClr val="00B050"/>
                </a:solidFill>
              </a:rPr>
              <a:t>OKYANUSU VE TURAN COĞRAFYASI</a:t>
            </a:r>
            <a:r>
              <a:rPr lang="tr-TR" dirty="0">
                <a:solidFill>
                  <a:srgbClr val="C00000"/>
                </a:solidFill>
              </a:rPr>
              <a:t/>
            </a:r>
            <a:br>
              <a:rPr lang="tr-TR" dirty="0">
                <a:solidFill>
                  <a:srgbClr val="C00000"/>
                </a:solidFill>
              </a:rPr>
            </a:br>
            <a:endParaRPr lang="tr-TR" dirty="0">
              <a:solidFill>
                <a:srgbClr val="C00000"/>
              </a:solidFill>
            </a:endParaRPr>
          </a:p>
        </p:txBody>
      </p:sp>
      <p:sp>
        <p:nvSpPr>
          <p:cNvPr id="3" name="İçerik Yer Tutucusu 2"/>
          <p:cNvSpPr>
            <a:spLocks noGrp="1"/>
          </p:cNvSpPr>
          <p:nvPr>
            <p:ph idx="1"/>
          </p:nvPr>
        </p:nvSpPr>
        <p:spPr>
          <a:xfrm>
            <a:off x="457200" y="692696"/>
            <a:ext cx="8229600" cy="5904656"/>
          </a:xfrm>
        </p:spPr>
        <p:txBody>
          <a:bodyPr>
            <a:normAutofit fontScale="55000" lnSpcReduction="20000"/>
          </a:bodyPr>
          <a:lstStyle/>
          <a:p>
            <a:r>
              <a:rPr lang="tr-TR" sz="4000" b="1" noProof="1">
                <a:solidFill>
                  <a:srgbClr val="C00000"/>
                </a:solidFill>
              </a:rPr>
              <a:t>Günümüz Sibirya’sında hâlâ Türk dilinin çeşitli diyalektlerini konuşan halklar bulunmaktadır: “Altaylılar, Kazaklar, Soyotlar, Sibirya Tatarları, Tofalar, Tuvalar, Hakaslar, Çulımlar, Şorlar, Yakutlar, Dolganlar” bu halklar arasında yer almaktadır.</a:t>
            </a:r>
          </a:p>
          <a:p>
            <a:pPr lvl="0"/>
            <a:r>
              <a:rPr lang="tr-TR" sz="3600" noProof="1"/>
              <a:t>Türk Devletler Teşkilatı kanalıyla Türkistan ülkelerinin </a:t>
            </a:r>
            <a:r>
              <a:rPr lang="tr-TR" sz="3600" b="1" noProof="1"/>
              <a:t>Arktik Okyanusu’na </a:t>
            </a:r>
            <a:r>
              <a:rPr lang="tr-TR" sz="3600" noProof="1"/>
              <a:t>ulaşımları konusunda Rusya ile birlikte projeler geliştirilmelidir. </a:t>
            </a:r>
            <a:r>
              <a:rPr lang="tr-TR" sz="3600" b="1" noProof="1">
                <a:solidFill>
                  <a:srgbClr val="C00000"/>
                </a:solidFill>
              </a:rPr>
              <a:t>Türkistan ve Rusya’daki Türk halklarının bulundukları, yerleştikleri coğrafyalarda İrtiş nehri gibi, Yenisey nehri gibi Arktik Okyanusu’na ulaşan büyük nehirler söz konusudur. Bu nehirler üzerinden Arktik Okyanusu’na ulaşan taşımacılık modelleri birlikte geliştirilmelidir.</a:t>
            </a:r>
          </a:p>
          <a:p>
            <a:pPr lvl="0"/>
            <a:r>
              <a:rPr lang="tr-TR" sz="3600" b="1" noProof="1"/>
              <a:t>Bu durumda Türk Devletleri Teşkilatı’nın Arktik Konsey’e gözlemci üye olmasının ve bölgedeki Türkçe konuşan halkların </a:t>
            </a:r>
            <a:r>
              <a:rPr lang="tr-TR" sz="3600" noProof="1"/>
              <a:t>dilleriyle birlikte kültürlerinin de korunarak sürdürülebilmesi için Arktik Konsey içerisinde Rusya ile iş birliği sağlayarak sorumluluk üstlenmesinin fayda getireceği değerlendirilmektedir.</a:t>
            </a:r>
          </a:p>
          <a:p>
            <a:pPr lvl="0"/>
            <a:r>
              <a:rPr lang="tr-TR" sz="3600" b="1" noProof="1"/>
              <a:t>Rusya, Türkistan Hindistan ve Afrika. Bu bir çevrimdir. Ve bu çevrim batı doğu  çizgisinde söz konusu olamamıştır.</a:t>
            </a:r>
          </a:p>
          <a:p>
            <a:pPr lvl="0"/>
            <a:r>
              <a:rPr lang="tr-TR" sz="3600" noProof="1"/>
              <a:t>Yönler açısından baktığımızda batı ve doğu bir çelişki olarak gözükürken kuzey ve güney ise birbirlerine katkıda bulunmaktadır. Tabii ki burada merkez ülkenin Türkiye olması kaydıyla kuzeydeki Rusya Türkistan ve güneydeki Afrika ve Hindistan söz konusu çevrimde birbirlerine katkıda bulunmuş olacaklardır.</a:t>
            </a:r>
          </a:p>
          <a:p>
            <a:endParaRPr lang="tr-TR" sz="36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1938463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504056"/>
          </a:xfrm>
        </p:spPr>
        <p:txBody>
          <a:bodyPr>
            <a:noAutofit/>
          </a:bodyPr>
          <a:lstStyle/>
          <a:p>
            <a:r>
              <a:rPr lang="tr-TR" sz="3600" b="1" dirty="0" smtClean="0"/>
              <a:t>Nehir Donanmaları</a:t>
            </a:r>
            <a:endParaRPr lang="tr-TR" sz="3600" b="1" dirty="0"/>
          </a:p>
        </p:txBody>
      </p:sp>
      <p:sp>
        <p:nvSpPr>
          <p:cNvPr id="3" name="İçerik Yer Tutucusu 2"/>
          <p:cNvSpPr>
            <a:spLocks noGrp="1"/>
          </p:cNvSpPr>
          <p:nvPr>
            <p:ph idx="1"/>
          </p:nvPr>
        </p:nvSpPr>
        <p:spPr>
          <a:xfrm>
            <a:off x="179512" y="620688"/>
            <a:ext cx="9001000" cy="6120680"/>
          </a:xfrm>
        </p:spPr>
        <p:txBody>
          <a:bodyPr>
            <a:noAutofit/>
          </a:bodyPr>
          <a:lstStyle/>
          <a:p>
            <a:pPr marL="0" indent="0">
              <a:buNone/>
            </a:pPr>
            <a:r>
              <a:rPr lang="tr-TR" sz="1200" dirty="0"/>
              <a:t>Nehir donanmaları, tarih boyunca büyük nehirlerin </a:t>
            </a:r>
            <a:r>
              <a:rPr lang="tr-TR" sz="1200" b="1" dirty="0">
                <a:solidFill>
                  <a:srgbClr val="0070C0"/>
                </a:solidFill>
              </a:rPr>
              <a:t>stratejik</a:t>
            </a:r>
            <a:r>
              <a:rPr lang="tr-TR" sz="1200" dirty="0"/>
              <a:t> önemi nedeniyle birçok medeniyette görülmüştür. Özellikle iç sular üzerindeki hakimiyeti sağlamak, ticaret yollarını kontrol etmek ve savunma amaçlarıyla kullanılmıştır.</a:t>
            </a:r>
          </a:p>
          <a:p>
            <a:pPr marL="0" indent="0">
              <a:buNone/>
            </a:pPr>
            <a:r>
              <a:rPr lang="tr-TR" sz="1200" b="1" u="sng" dirty="0" smtClean="0"/>
              <a:t>Tarihte </a:t>
            </a:r>
            <a:r>
              <a:rPr lang="tr-TR" sz="1200" b="1" u="sng" dirty="0"/>
              <a:t>Nehir Donanmalarının Kullanıldığı Bölgeler:</a:t>
            </a:r>
            <a:endParaRPr lang="tr-TR" sz="1200" u="sng" dirty="0"/>
          </a:p>
          <a:p>
            <a:r>
              <a:rPr lang="tr-TR" sz="1200" b="1" dirty="0"/>
              <a:t>Nil Nehri:</a:t>
            </a:r>
            <a:r>
              <a:rPr lang="tr-TR" sz="1200" dirty="0"/>
              <a:t> Antik Mısır'da Nil Nehri üzerinde güçlü bir donanma bulunmaktaydı. Bu donanma, tarım ürünlerinin taşınması, ticaret ve askeri seferler için kullanılıyordu.</a:t>
            </a:r>
          </a:p>
          <a:p>
            <a:r>
              <a:rPr lang="tr-TR" sz="1200" b="1" dirty="0"/>
              <a:t>Fırat ve Dicle Nehirleri:</a:t>
            </a:r>
            <a:r>
              <a:rPr lang="tr-TR" sz="1200" dirty="0"/>
              <a:t> Mezopotamya uygarlıkları da nehir donanmalarına sahipti. Bu donanmalar, sulama sistemlerinin yönetimi ve savaşlarda önemli rol oynardı.</a:t>
            </a:r>
          </a:p>
          <a:p>
            <a:r>
              <a:rPr lang="tr-TR" sz="1200" b="1" dirty="0"/>
              <a:t>Sarı Nehir:</a:t>
            </a:r>
            <a:r>
              <a:rPr lang="tr-TR" sz="1200" dirty="0"/>
              <a:t> Çin'de Sarı Nehir üzerindeki donanmalar, iç ticaret ve savaşlarda kullanılırdı.</a:t>
            </a:r>
          </a:p>
          <a:p>
            <a:r>
              <a:rPr lang="tr-TR" sz="1200" b="1" dirty="0"/>
              <a:t>Tuna Nehri:</a:t>
            </a:r>
            <a:r>
              <a:rPr lang="tr-TR" sz="1200" dirty="0"/>
              <a:t> Osmanlı İmparatorluğu, Tuna Nehri üzerinde güçlü bir donanmaya sahipti. Bu donanma, </a:t>
            </a:r>
            <a:r>
              <a:rPr lang="tr-TR" sz="1200" dirty="0" err="1"/>
              <a:t>Avrupadaki</a:t>
            </a:r>
            <a:r>
              <a:rPr lang="tr-TR" sz="1200" dirty="0"/>
              <a:t> seferlerde ve sınır güvenliğinde önemli bir rol oynardı.</a:t>
            </a:r>
          </a:p>
          <a:p>
            <a:r>
              <a:rPr lang="tr-TR" sz="1200" b="1" dirty="0"/>
              <a:t>Ganga Nehri:</a:t>
            </a:r>
            <a:r>
              <a:rPr lang="tr-TR" sz="1200" dirty="0"/>
              <a:t> Hindistan'da Ganga Nehri üzerindeki donanmalar, iç ticaret ve ulaşım için kullanılırdı.</a:t>
            </a:r>
          </a:p>
          <a:p>
            <a:pPr marL="0" indent="0">
              <a:buNone/>
            </a:pPr>
            <a:r>
              <a:rPr lang="tr-TR" sz="1200" b="1" u="sng" dirty="0" smtClean="0"/>
              <a:t>Günümüzde </a:t>
            </a:r>
            <a:r>
              <a:rPr lang="tr-TR" sz="1200" b="1" u="sng" dirty="0"/>
              <a:t>Nehir Donanmaları:</a:t>
            </a:r>
            <a:endParaRPr lang="tr-TR" sz="1200" u="sng" dirty="0"/>
          </a:p>
          <a:p>
            <a:pPr marL="0" indent="0">
              <a:buNone/>
            </a:pPr>
            <a:r>
              <a:rPr lang="tr-TR" sz="1200" dirty="0"/>
              <a:t>Günümüzde nehir donanmaları, büyük ölçekli olarak kullanılmamakla birlikte, bazı ülkelerde hala küçük ölçekli nehir donanmaları bulunmaktadır. Özellikle sınır güvenliği, gözetleme ve arama-kurtarma gibi görevlerde kullanılmaktadırlar. Örneğin:</a:t>
            </a:r>
          </a:p>
          <a:p>
            <a:r>
              <a:rPr lang="tr-TR" sz="1200" b="1" dirty="0"/>
              <a:t>Amazon Nehri:</a:t>
            </a:r>
            <a:r>
              <a:rPr lang="tr-TR" sz="1200" dirty="0"/>
              <a:t> Brezilya ve diğer Güney Amerika ülkeleri, Amazon Nehri üzerinde devriye gezen küçük gemiler kullanmaktadır.</a:t>
            </a:r>
          </a:p>
          <a:p>
            <a:r>
              <a:rPr lang="tr-TR" sz="1200" b="1" dirty="0" err="1"/>
              <a:t>Mekong</a:t>
            </a:r>
            <a:r>
              <a:rPr lang="tr-TR" sz="1200" b="1" dirty="0"/>
              <a:t> Nehri:</a:t>
            </a:r>
            <a:r>
              <a:rPr lang="tr-TR" sz="1200" dirty="0"/>
              <a:t> Güneydoğu Asya ülkeleri, </a:t>
            </a:r>
            <a:r>
              <a:rPr lang="tr-TR" sz="1200" dirty="0" err="1"/>
              <a:t>Mekong</a:t>
            </a:r>
            <a:r>
              <a:rPr lang="tr-TR" sz="1200" dirty="0"/>
              <a:t> Nehri üzerinde benzer amaçlarla küçük donanmalara sahiptir.</a:t>
            </a:r>
          </a:p>
          <a:p>
            <a:r>
              <a:rPr lang="tr-TR" sz="1200" b="1" dirty="0"/>
              <a:t>Ganga Nehri:</a:t>
            </a:r>
            <a:r>
              <a:rPr lang="tr-TR" sz="1200" dirty="0"/>
              <a:t> Hindistan, Ganga Nehri üzerindeki iç güvenliği sağlamak için küçük bot filoları kullanmaktadır.</a:t>
            </a:r>
          </a:p>
          <a:p>
            <a:pPr marL="0" indent="0">
              <a:buNone/>
            </a:pPr>
            <a:r>
              <a:rPr lang="tr-TR" sz="1200" b="1" u="sng" dirty="0" smtClean="0"/>
              <a:t>Nehir </a:t>
            </a:r>
            <a:r>
              <a:rPr lang="tr-TR" sz="1200" b="1" u="sng" dirty="0"/>
              <a:t>Donanmalarının Önemi:</a:t>
            </a:r>
            <a:endParaRPr lang="tr-TR" sz="1200" u="sng" dirty="0"/>
          </a:p>
          <a:p>
            <a:pPr marL="0" indent="0">
              <a:buNone/>
            </a:pPr>
            <a:r>
              <a:rPr lang="tr-TR" sz="1200" dirty="0"/>
              <a:t>Nehir donanmaları, tarih boyunca siyasi, ekonomik ve askeri açıdan büyük öneme sahip olmuştur. Günümüzde ise daha çok iç güvenlik ve çevre koruma gibi alanlarda kullanılmaktadırlar. Nehirlerin </a:t>
            </a:r>
            <a:r>
              <a:rPr lang="tr-TR" sz="1200" b="1" dirty="0">
                <a:solidFill>
                  <a:srgbClr val="0070C0"/>
                </a:solidFill>
              </a:rPr>
              <a:t>stratejik</a:t>
            </a:r>
            <a:r>
              <a:rPr lang="tr-TR" sz="1200" dirty="0"/>
              <a:t> önemi ve ulaşım kolaylığı, nehir donanmalarını hala önemli bir askeri araç haline getirmektedir.</a:t>
            </a:r>
          </a:p>
          <a:p>
            <a:pPr marL="0" indent="0">
              <a:buNone/>
            </a:pPr>
            <a:r>
              <a:rPr lang="tr-TR" sz="1200" b="1" u="sng" dirty="0" smtClean="0"/>
              <a:t>Nehir </a:t>
            </a:r>
            <a:r>
              <a:rPr lang="tr-TR" sz="1200" b="1" u="sng" dirty="0"/>
              <a:t>Donanmalarının Özellikleri:</a:t>
            </a:r>
            <a:endParaRPr lang="tr-TR" sz="1200" u="sng" dirty="0"/>
          </a:p>
          <a:p>
            <a:pPr marL="0" indent="0">
              <a:buNone/>
            </a:pPr>
            <a:r>
              <a:rPr lang="tr-TR" sz="1200" dirty="0"/>
              <a:t>Nehir donanmalarındaki gemiler, okyanuslardaki gemilerden farklı özelliklere sahiptir. Daha sığ sularda hareket edebilmeleri için genellikle daha küçük ve daha hafif olurlar. Ayrıca nehirlerin coğrafi özelliklerine göre özel olarak tasarlanırlar.</a:t>
            </a:r>
          </a:p>
          <a:p>
            <a:pPr marL="0" indent="0">
              <a:buNone/>
            </a:pPr>
            <a:r>
              <a:rPr lang="tr-TR" sz="1200" b="1" u="sng" dirty="0" smtClean="0"/>
              <a:t>Ek </a:t>
            </a:r>
            <a:r>
              <a:rPr lang="tr-TR" sz="1200" b="1" u="sng" dirty="0"/>
              <a:t>Bilgi:</a:t>
            </a:r>
            <a:endParaRPr lang="tr-TR" sz="1200" u="sng" dirty="0"/>
          </a:p>
          <a:p>
            <a:r>
              <a:rPr lang="tr-TR" sz="1200" b="1" dirty="0">
                <a:solidFill>
                  <a:srgbClr val="C00000"/>
                </a:solidFill>
              </a:rPr>
              <a:t>Osmanlı Tuna Donanması:</a:t>
            </a:r>
            <a:r>
              <a:rPr lang="tr-TR" sz="1200" dirty="0">
                <a:solidFill>
                  <a:srgbClr val="C00000"/>
                </a:solidFill>
              </a:rPr>
              <a:t> Osmanlı İmparatorluğu'nun Tuna Nehri üzerindeki donanması, 17. ve 18. yüzyıllarda önemli bir güçtü. Bu donanma, </a:t>
            </a:r>
            <a:r>
              <a:rPr lang="tr-TR" sz="1200" dirty="0" err="1">
                <a:solidFill>
                  <a:srgbClr val="C00000"/>
                </a:solidFill>
              </a:rPr>
              <a:t>Avrupadaki</a:t>
            </a:r>
            <a:r>
              <a:rPr lang="tr-TR" sz="1200" dirty="0">
                <a:solidFill>
                  <a:srgbClr val="C00000"/>
                </a:solidFill>
              </a:rPr>
              <a:t> seferlerde ve sınır güvenliğinde önemli bir rol oynamıştır.</a:t>
            </a:r>
          </a:p>
          <a:p>
            <a:r>
              <a:rPr lang="tr-TR" sz="1200" b="1" dirty="0"/>
              <a:t>Modern Nehir Donanmaları:</a:t>
            </a:r>
            <a:r>
              <a:rPr lang="tr-TR" sz="1200" dirty="0"/>
              <a:t> Günümüzde nehir donanmaları, genellikle daha küçük ve daha hafif gemilerden oluşur. Bu gemiler, gözetleme, arama-kurtarma, ve çevre koruma gibi görevlerde kullanılır.</a:t>
            </a:r>
          </a:p>
          <a:p>
            <a:endParaRPr lang="tr-TR" sz="12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8135032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576064"/>
          </a:xfrm>
        </p:spPr>
        <p:txBody>
          <a:bodyPr>
            <a:normAutofit fontScale="90000"/>
          </a:bodyPr>
          <a:lstStyle/>
          <a:p>
            <a:r>
              <a:rPr lang="tr-TR" dirty="0" smtClean="0"/>
              <a:t/>
            </a:r>
            <a:br>
              <a:rPr lang="tr-TR" dirty="0" smtClean="0"/>
            </a:br>
            <a:r>
              <a:rPr lang="tr-TR" dirty="0" smtClean="0">
                <a:solidFill>
                  <a:srgbClr val="C00000"/>
                </a:solidFill>
              </a:rPr>
              <a:t>BRICS </a:t>
            </a:r>
            <a:r>
              <a:rPr lang="tr-TR" dirty="0">
                <a:solidFill>
                  <a:srgbClr val="C00000"/>
                </a:solidFill>
              </a:rPr>
              <a:t>ile </a:t>
            </a:r>
            <a:r>
              <a:rPr lang="tr-TR" dirty="0" err="1" smtClean="0">
                <a:solidFill>
                  <a:srgbClr val="C00000"/>
                </a:solidFill>
              </a:rPr>
              <a:t>Denizlere&amp;Okyanuslara</a:t>
            </a:r>
            <a:r>
              <a:rPr lang="tr-TR" dirty="0" smtClean="0"/>
              <a:t/>
            </a:r>
            <a:br>
              <a:rPr lang="tr-TR" dirty="0" smtClean="0"/>
            </a:br>
            <a:endParaRPr lang="tr-TR" dirty="0"/>
          </a:p>
        </p:txBody>
      </p:sp>
      <p:sp>
        <p:nvSpPr>
          <p:cNvPr id="3" name="İçerik Yer Tutucusu 2"/>
          <p:cNvSpPr>
            <a:spLocks noGrp="1"/>
          </p:cNvSpPr>
          <p:nvPr>
            <p:ph idx="1"/>
          </p:nvPr>
        </p:nvSpPr>
        <p:spPr>
          <a:xfrm>
            <a:off x="251520" y="692696"/>
            <a:ext cx="8784976" cy="6165304"/>
          </a:xfrm>
        </p:spPr>
        <p:txBody>
          <a:bodyPr>
            <a:normAutofit fontScale="25000" lnSpcReduction="20000"/>
          </a:bodyPr>
          <a:lstStyle/>
          <a:p>
            <a:pPr marL="0" indent="0">
              <a:buNone/>
            </a:pPr>
            <a:r>
              <a:rPr lang="tr-TR" dirty="0"/>
              <a:t/>
            </a:r>
            <a:br>
              <a:rPr lang="tr-TR" dirty="0"/>
            </a:br>
            <a:r>
              <a:rPr lang="tr-TR" sz="9600" dirty="0" smtClean="0"/>
              <a:t>1</a:t>
            </a:r>
            <a:r>
              <a:rPr lang="tr-TR" sz="9600" dirty="0"/>
              <a:t>. </a:t>
            </a:r>
            <a:r>
              <a:rPr lang="tr-TR" sz="9600" b="1" dirty="0"/>
              <a:t>Çin</a:t>
            </a:r>
            <a:r>
              <a:rPr lang="tr-TR" sz="9600" dirty="0"/>
              <a:t> devlet akademisinde </a:t>
            </a:r>
            <a:r>
              <a:rPr lang="tr-TR" sz="9600" b="1" dirty="0">
                <a:solidFill>
                  <a:srgbClr val="0070C0"/>
                </a:solidFill>
              </a:rPr>
              <a:t>strateji</a:t>
            </a:r>
            <a:r>
              <a:rPr lang="tr-TR" sz="9600" dirty="0"/>
              <a:t> </a:t>
            </a:r>
            <a:r>
              <a:rPr lang="tr-TR" sz="9600" dirty="0" smtClean="0"/>
              <a:t>eğitimi </a:t>
            </a:r>
            <a:r>
              <a:rPr lang="tr-TR" sz="9600" dirty="0"/>
              <a:t>alan Bilge </a:t>
            </a:r>
            <a:r>
              <a:rPr lang="tr-TR" sz="9600" dirty="0" err="1"/>
              <a:t>Tonyukuk</a:t>
            </a:r>
            <a:r>
              <a:rPr lang="tr-TR" sz="9600" dirty="0"/>
              <a:t> neticede okyanusa doğru ilk seferi karadan yapmıştı</a:t>
            </a:r>
            <a:r>
              <a:rPr lang="tr-TR" sz="9600" dirty="0" smtClean="0"/>
              <a:t>. Çin’in ise </a:t>
            </a:r>
            <a:r>
              <a:rPr lang="tr-TR" sz="9600" dirty="0" err="1" smtClean="0"/>
              <a:t>Tang</a:t>
            </a:r>
            <a:r>
              <a:rPr lang="tr-TR" sz="9600" dirty="0" smtClean="0"/>
              <a:t> Hanedanı döneminden beri </a:t>
            </a:r>
            <a:r>
              <a:rPr lang="tr-TR" sz="9600" b="1" dirty="0" smtClean="0">
                <a:solidFill>
                  <a:srgbClr val="0070C0"/>
                </a:solidFill>
              </a:rPr>
              <a:t>stratejisi </a:t>
            </a:r>
            <a:r>
              <a:rPr lang="tr-TR" sz="9600" dirty="0" smtClean="0"/>
              <a:t>Hazar denizine kıyısı olmak şeklindedir. </a:t>
            </a:r>
            <a:r>
              <a:rPr lang="tr-TR" sz="9600" dirty="0"/>
              <a:t/>
            </a:r>
            <a:br>
              <a:rPr lang="tr-TR" sz="9600" dirty="0"/>
            </a:br>
            <a:endParaRPr lang="tr-TR" sz="9600" dirty="0" smtClean="0"/>
          </a:p>
          <a:p>
            <a:pPr marL="0" indent="0">
              <a:buNone/>
            </a:pPr>
            <a:r>
              <a:rPr lang="tr-TR" sz="9600" dirty="0" smtClean="0"/>
              <a:t>2</a:t>
            </a:r>
            <a:r>
              <a:rPr lang="tr-TR" sz="9600" dirty="0"/>
              <a:t>. Sıcak denizlere inmek isteyen </a:t>
            </a:r>
            <a:r>
              <a:rPr lang="tr-TR" sz="9600" b="1" dirty="0"/>
              <a:t>Rusya</a:t>
            </a:r>
            <a:r>
              <a:rPr lang="tr-TR" sz="9600" dirty="0"/>
              <a:t> ile soğuk denizlere </a:t>
            </a:r>
            <a:r>
              <a:rPr lang="tr-TR" sz="9600" dirty="0" smtClean="0"/>
              <a:t>çıkmak. Rusya’nın tarihten gelen </a:t>
            </a:r>
            <a:r>
              <a:rPr lang="tr-TR" sz="9600" b="1" dirty="0" smtClean="0">
                <a:solidFill>
                  <a:srgbClr val="0070C0"/>
                </a:solidFill>
              </a:rPr>
              <a:t>stratejisi</a:t>
            </a:r>
            <a:r>
              <a:rPr lang="tr-TR" sz="9600" dirty="0" smtClean="0"/>
              <a:t> ise okyanuslara kıyı olmak şeklindedir.  </a:t>
            </a:r>
            <a:r>
              <a:rPr lang="tr-TR" sz="9600" dirty="0"/>
              <a:t/>
            </a:r>
            <a:br>
              <a:rPr lang="tr-TR" sz="9600" dirty="0"/>
            </a:br>
            <a:endParaRPr lang="tr-TR" sz="9600" dirty="0" smtClean="0"/>
          </a:p>
          <a:p>
            <a:pPr marL="0" indent="0">
              <a:buNone/>
            </a:pPr>
            <a:r>
              <a:rPr lang="tr-TR" sz="9600" dirty="0" smtClean="0"/>
              <a:t>3</a:t>
            </a:r>
            <a:r>
              <a:rPr lang="tr-TR" sz="9600" dirty="0"/>
              <a:t>. </a:t>
            </a:r>
            <a:r>
              <a:rPr lang="tr-TR" sz="9600" b="1" dirty="0" err="1"/>
              <a:t>Hindistan&amp;Pakistan</a:t>
            </a:r>
            <a:r>
              <a:rPr lang="tr-TR" sz="9600" dirty="0"/>
              <a:t> ile nehir, deniz taşımacılığı ve suların etkin kullanımı konusunda işbirliği geliştirmek</a:t>
            </a:r>
            <a:br>
              <a:rPr lang="tr-TR" sz="9600" dirty="0"/>
            </a:br>
            <a:endParaRPr lang="tr-TR" sz="9600" dirty="0" smtClean="0"/>
          </a:p>
          <a:p>
            <a:pPr marL="0" indent="0">
              <a:buNone/>
            </a:pPr>
            <a:r>
              <a:rPr lang="tr-TR" sz="9600" dirty="0" smtClean="0"/>
              <a:t>4</a:t>
            </a:r>
            <a:r>
              <a:rPr lang="tr-TR" sz="9600" dirty="0"/>
              <a:t>.  </a:t>
            </a:r>
            <a:r>
              <a:rPr lang="tr-TR" sz="9600" b="1" dirty="0"/>
              <a:t>Brezilya</a:t>
            </a:r>
            <a:r>
              <a:rPr lang="tr-TR" sz="9600" dirty="0"/>
              <a:t> ile nehir, deniz taşımacılığı ve suların etkin kullanımı konusunda Güney Amerika kıtası ülkelerini de kapsayacak biçimde işbirliği geliştirmek.</a:t>
            </a:r>
            <a:br>
              <a:rPr lang="tr-TR" sz="9600" dirty="0"/>
            </a:br>
            <a:endParaRPr lang="tr-TR" sz="9600" dirty="0" smtClean="0"/>
          </a:p>
          <a:p>
            <a:pPr marL="0" indent="0">
              <a:buNone/>
            </a:pPr>
            <a:r>
              <a:rPr lang="tr-TR" sz="9600" dirty="0" smtClean="0"/>
              <a:t>5</a:t>
            </a:r>
            <a:r>
              <a:rPr lang="tr-TR" sz="9600" dirty="0"/>
              <a:t>. </a:t>
            </a:r>
            <a:r>
              <a:rPr lang="tr-TR" sz="9600" b="1" dirty="0"/>
              <a:t>Güney Afrika </a:t>
            </a:r>
            <a:r>
              <a:rPr lang="tr-TR" sz="9600" dirty="0"/>
              <a:t>ile nehir, deniz taşımacılığı ve suların etkin kullanımı konusunda Afrika kıtası ülkelerini de kapsayacak biçimde işbirliği </a:t>
            </a:r>
            <a:r>
              <a:rPr lang="tr-TR" sz="9600" dirty="0" smtClean="0"/>
              <a:t>geliştirmek</a:t>
            </a:r>
          </a:p>
          <a:p>
            <a:pPr marL="0" indent="0">
              <a:buNone/>
            </a:pPr>
            <a:endParaRPr lang="tr-TR" sz="9600" dirty="0"/>
          </a:p>
          <a:p>
            <a:pPr marL="0" indent="0">
              <a:buNone/>
            </a:pPr>
            <a:r>
              <a:rPr lang="tr-TR" sz="9600" dirty="0" smtClean="0"/>
              <a:t>6.</a:t>
            </a:r>
            <a:r>
              <a:rPr lang="tr-TR" sz="9600" b="1" dirty="0" smtClean="0"/>
              <a:t> Mısır </a:t>
            </a:r>
            <a:r>
              <a:rPr lang="tr-TR" sz="9600" dirty="0"/>
              <a:t>ile nehir, deniz taşımacılığı ve suların etkin kullanımı konusunda Afrika kıtası ülkelerini de kapsayacak biçimde işbirliği geliştirmek</a:t>
            </a:r>
          </a:p>
          <a:p>
            <a:pPr marL="0" indent="0">
              <a:buNone/>
            </a:pPr>
            <a:r>
              <a:rPr lang="tr-TR" sz="6700" dirty="0"/>
              <a:t/>
            </a:r>
            <a:br>
              <a:rPr lang="tr-TR" sz="6700" dirty="0"/>
            </a:br>
            <a:endParaRPr lang="tr-TR" sz="67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98220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274638"/>
            <a:ext cx="9073008" cy="634082"/>
          </a:xfrm>
        </p:spPr>
        <p:txBody>
          <a:bodyPr>
            <a:normAutofit/>
          </a:bodyPr>
          <a:lstStyle/>
          <a:p>
            <a:r>
              <a:rPr lang="tr-TR" sz="2800" b="1" dirty="0" smtClean="0">
                <a:solidFill>
                  <a:srgbClr val="C00000"/>
                </a:solidFill>
              </a:rPr>
              <a:t>Rus Devletinin Temel </a:t>
            </a:r>
            <a:r>
              <a:rPr lang="tr-TR" sz="2800" b="1" dirty="0" smtClean="0">
                <a:solidFill>
                  <a:srgbClr val="0070C0"/>
                </a:solidFill>
              </a:rPr>
              <a:t>Strateji</a:t>
            </a:r>
            <a:r>
              <a:rPr lang="tr-TR" sz="2800" b="1" dirty="0" smtClean="0">
                <a:solidFill>
                  <a:srgbClr val="C00000"/>
                </a:solidFill>
              </a:rPr>
              <a:t>si: Okyanuslara Sınırdaş Olmak</a:t>
            </a:r>
            <a:endParaRPr lang="tr-TR" sz="2800" b="1" dirty="0">
              <a:solidFill>
                <a:srgbClr val="C00000"/>
              </a:solidFill>
            </a:endParaRPr>
          </a:p>
        </p:txBody>
      </p:sp>
      <p:sp>
        <p:nvSpPr>
          <p:cNvPr id="3" name="İçerik Yer Tutucusu 2"/>
          <p:cNvSpPr>
            <a:spLocks noGrp="1"/>
          </p:cNvSpPr>
          <p:nvPr>
            <p:ph idx="1"/>
          </p:nvPr>
        </p:nvSpPr>
        <p:spPr>
          <a:xfrm>
            <a:off x="457200" y="1052736"/>
            <a:ext cx="8507288" cy="5472608"/>
          </a:xfrm>
        </p:spPr>
        <p:txBody>
          <a:bodyPr>
            <a:normAutofit fontScale="77500" lnSpcReduction="20000"/>
          </a:bodyPr>
          <a:lstStyle/>
          <a:p>
            <a:pPr marL="0" indent="0">
              <a:buNone/>
            </a:pPr>
            <a:r>
              <a:rPr lang="tr-TR" dirty="0"/>
              <a:t>Rus devletinin temel </a:t>
            </a:r>
            <a:r>
              <a:rPr lang="tr-TR" b="1" dirty="0">
                <a:solidFill>
                  <a:srgbClr val="0070C0"/>
                </a:solidFill>
              </a:rPr>
              <a:t>stratejisi</a:t>
            </a:r>
            <a:r>
              <a:rPr lang="tr-TR" dirty="0"/>
              <a:t> sınırlarını okyanuslara kadar genişletmek şeklinde tezahür etmiştir. </a:t>
            </a:r>
            <a:r>
              <a:rPr lang="tr-TR" b="1" dirty="0"/>
              <a:t>Rus Çarı Deli Petro </a:t>
            </a:r>
            <a:r>
              <a:rPr lang="tr-TR" dirty="0"/>
              <a:t>Almanya’da bir tersanede işçi olarak gizlice  çalışarak gemicilik sırlarına ulaşmaya çalışmıştır. </a:t>
            </a:r>
            <a:r>
              <a:rPr lang="tr-TR" dirty="0" smtClean="0"/>
              <a:t>Ruslar, bilinçli </a:t>
            </a:r>
            <a:r>
              <a:rPr lang="tr-TR" dirty="0"/>
              <a:t>olarak izledikleri </a:t>
            </a:r>
            <a:r>
              <a:rPr lang="tr-TR" b="1" dirty="0">
                <a:solidFill>
                  <a:srgbClr val="0070C0"/>
                </a:solidFill>
              </a:rPr>
              <a:t>strateji</a:t>
            </a:r>
            <a:r>
              <a:rPr lang="tr-TR" dirty="0"/>
              <a:t> neticesinde daha 18. yüzyılda </a:t>
            </a:r>
            <a:r>
              <a:rPr lang="tr-TR" b="1" dirty="0"/>
              <a:t>Pasifik </a:t>
            </a:r>
            <a:r>
              <a:rPr lang="tr-TR" b="1" dirty="0" smtClean="0"/>
              <a:t>Okyanusu </a:t>
            </a:r>
            <a:r>
              <a:rPr lang="tr-TR" dirty="0"/>
              <a:t>kıyılarına ulaşmışlardı.  </a:t>
            </a:r>
            <a:r>
              <a:rPr lang="tr-TR" b="1" dirty="0"/>
              <a:t>Arktik </a:t>
            </a:r>
            <a:r>
              <a:rPr lang="tr-TR" b="1" dirty="0" smtClean="0"/>
              <a:t>Okyanusu </a:t>
            </a:r>
            <a:r>
              <a:rPr lang="tr-TR" dirty="0"/>
              <a:t>kıyılarında zaten vardılar. </a:t>
            </a:r>
            <a:endParaRPr lang="tr-TR" dirty="0" smtClean="0"/>
          </a:p>
          <a:p>
            <a:pPr marL="0" indent="0">
              <a:buNone/>
            </a:pPr>
            <a:endParaRPr lang="tr-TR" dirty="0"/>
          </a:p>
          <a:p>
            <a:pPr marL="0" indent="0">
              <a:buNone/>
            </a:pPr>
            <a:r>
              <a:rPr lang="tr-TR" dirty="0" smtClean="0"/>
              <a:t>Nihayetinde </a:t>
            </a:r>
            <a:r>
              <a:rPr lang="tr-TR" b="1" dirty="0"/>
              <a:t>Hint Okyanusu </a:t>
            </a:r>
            <a:r>
              <a:rPr lang="tr-TR" dirty="0"/>
              <a:t>kıyılarına da ulaşmak istemişler ve burada İngiltere ile </a:t>
            </a:r>
            <a:r>
              <a:rPr lang="tr-TR" b="1" dirty="0">
                <a:solidFill>
                  <a:srgbClr val="0070C0"/>
                </a:solidFill>
              </a:rPr>
              <a:t>stratejik</a:t>
            </a:r>
            <a:r>
              <a:rPr lang="tr-TR" dirty="0"/>
              <a:t>  oyunlar oynamışlar ve bu oyunun adı da Büyük Oyun şeklinde adlandırılmış fakat neticede Hint Okyanusu’na inememişlerdi. </a:t>
            </a:r>
            <a:endParaRPr lang="tr-TR" dirty="0" smtClean="0"/>
          </a:p>
          <a:p>
            <a:pPr marL="0" indent="0">
              <a:buNone/>
            </a:pPr>
            <a:endParaRPr lang="tr-TR" dirty="0" smtClean="0"/>
          </a:p>
          <a:p>
            <a:pPr marL="0" indent="0">
              <a:buNone/>
            </a:pPr>
            <a:r>
              <a:rPr lang="tr-TR" dirty="0" smtClean="0"/>
              <a:t>İkinci </a:t>
            </a:r>
            <a:r>
              <a:rPr lang="tr-TR" dirty="0"/>
              <a:t>Dünya Savaşı’ndan sonra ilhak ettikleri </a:t>
            </a:r>
            <a:r>
              <a:rPr lang="tr-TR" b="1" dirty="0"/>
              <a:t>Atlantik kıyısındaki </a:t>
            </a:r>
            <a:r>
              <a:rPr lang="tr-TR" dirty="0" err="1"/>
              <a:t>Kaliningrad</a:t>
            </a:r>
            <a:r>
              <a:rPr lang="tr-TR" dirty="0"/>
              <a:t> kenti ile de Rus donanmasının Baltık filosunun karargahını burada tesis etmişlerdir.</a:t>
            </a:r>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3933892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06090"/>
          </a:xfrm>
        </p:spPr>
        <p:txBody>
          <a:bodyPr>
            <a:normAutofit fontScale="90000"/>
          </a:bodyPr>
          <a:lstStyle/>
          <a:p>
            <a:r>
              <a:rPr lang="tr-TR" b="1" dirty="0" smtClean="0">
                <a:solidFill>
                  <a:srgbClr val="C00000"/>
                </a:solidFill>
              </a:rPr>
              <a:t>Rus Sentezi</a:t>
            </a:r>
            <a:endParaRPr lang="tr-TR" b="1" dirty="0">
              <a:solidFill>
                <a:srgbClr val="C00000"/>
              </a:solidFill>
            </a:endParaRPr>
          </a:p>
        </p:txBody>
      </p:sp>
      <p:sp>
        <p:nvSpPr>
          <p:cNvPr id="3" name="İçerik Yer Tutucusu 2"/>
          <p:cNvSpPr>
            <a:spLocks noGrp="1"/>
          </p:cNvSpPr>
          <p:nvPr>
            <p:ph idx="1"/>
          </p:nvPr>
        </p:nvSpPr>
        <p:spPr>
          <a:xfrm>
            <a:off x="457200" y="980728"/>
            <a:ext cx="8686800" cy="5688632"/>
          </a:xfrm>
        </p:spPr>
        <p:txBody>
          <a:bodyPr>
            <a:noAutofit/>
          </a:bodyPr>
          <a:lstStyle/>
          <a:p>
            <a:pPr marL="0" indent="0">
              <a:buNone/>
            </a:pPr>
            <a:r>
              <a:rPr lang="tr-TR" sz="2400" dirty="0" smtClean="0"/>
              <a:t>Tabii </a:t>
            </a:r>
            <a:r>
              <a:rPr lang="tr-TR" sz="2400" dirty="0"/>
              <a:t>bu Rus devletinin </a:t>
            </a:r>
            <a:r>
              <a:rPr lang="tr-TR" sz="2400" b="1" dirty="0" smtClean="0">
                <a:solidFill>
                  <a:srgbClr val="0070C0"/>
                </a:solidFill>
              </a:rPr>
              <a:t>stratejisi</a:t>
            </a:r>
            <a:r>
              <a:rPr lang="tr-TR" sz="2400" dirty="0" smtClean="0"/>
              <a:t> Büyük Petro ve </a:t>
            </a:r>
            <a:r>
              <a:rPr lang="tr-TR" sz="2400" dirty="0"/>
              <a:t>başkaları tarafından çizilen </a:t>
            </a:r>
            <a:r>
              <a:rPr lang="tr-TR" sz="2400" b="1" dirty="0">
                <a:solidFill>
                  <a:srgbClr val="0070C0"/>
                </a:solidFill>
              </a:rPr>
              <a:t>stratejinin</a:t>
            </a:r>
            <a:r>
              <a:rPr lang="tr-TR" sz="2400" dirty="0"/>
              <a:t> kökleri nerelere uzanmakta o da ayrı </a:t>
            </a:r>
            <a:r>
              <a:rPr lang="tr-TR" sz="2400" dirty="0" smtClean="0"/>
              <a:t>mesele. </a:t>
            </a:r>
            <a:r>
              <a:rPr lang="tr-TR" sz="2400" dirty="0"/>
              <a:t/>
            </a:r>
            <a:br>
              <a:rPr lang="tr-TR" sz="2400" dirty="0"/>
            </a:br>
            <a:r>
              <a:rPr lang="tr-TR" sz="2400" b="1" dirty="0">
                <a:solidFill>
                  <a:srgbClr val="C00000"/>
                </a:solidFill>
              </a:rPr>
              <a:t>Ruslar ve Rus devleti kuzeyden gelen </a:t>
            </a:r>
            <a:r>
              <a:rPr lang="tr-TR" sz="2400" b="1" dirty="0" smtClean="0">
                <a:solidFill>
                  <a:srgbClr val="C00000"/>
                </a:solidFill>
              </a:rPr>
              <a:t>Vikinglerle </a:t>
            </a:r>
            <a:r>
              <a:rPr lang="tr-TR" sz="2400" b="1" dirty="0">
                <a:solidFill>
                  <a:srgbClr val="C00000"/>
                </a:solidFill>
              </a:rPr>
              <a:t>biliyorsun çeşitli </a:t>
            </a:r>
            <a:r>
              <a:rPr lang="tr-TR" sz="2400" b="1" dirty="0" smtClean="0">
                <a:solidFill>
                  <a:srgbClr val="C00000"/>
                </a:solidFill>
              </a:rPr>
              <a:t>Turani </a:t>
            </a:r>
            <a:r>
              <a:rPr lang="tr-TR" sz="2400" b="1" dirty="0">
                <a:solidFill>
                  <a:srgbClr val="C00000"/>
                </a:solidFill>
              </a:rPr>
              <a:t>kavimlerin bir sentezi gibi </a:t>
            </a:r>
            <a:r>
              <a:rPr lang="tr-TR" sz="2400" b="1" dirty="0" smtClean="0">
                <a:solidFill>
                  <a:srgbClr val="C00000"/>
                </a:solidFill>
              </a:rPr>
              <a:t>gözükmekte. </a:t>
            </a:r>
          </a:p>
          <a:p>
            <a:pPr marL="0" indent="0">
              <a:buNone/>
            </a:pPr>
            <a:r>
              <a:rPr lang="tr-TR" sz="2400" dirty="0" smtClean="0"/>
              <a:t>Dolayısıyla </a:t>
            </a:r>
            <a:r>
              <a:rPr lang="tr-TR" sz="2400" dirty="0"/>
              <a:t>bu kavimlerin birtakım yönlerinin bir potada </a:t>
            </a:r>
            <a:r>
              <a:rPr lang="tr-TR" sz="2400" b="1" dirty="0"/>
              <a:t>senteze</a:t>
            </a:r>
            <a:r>
              <a:rPr lang="tr-TR" sz="2400" dirty="0"/>
              <a:t> ulaşması gibisinden bir şey söz konusu </a:t>
            </a:r>
            <a:r>
              <a:rPr lang="tr-TR" sz="2400" dirty="0" smtClean="0"/>
              <a:t>sanki. Bu </a:t>
            </a:r>
            <a:r>
              <a:rPr lang="tr-TR" sz="2400" dirty="0"/>
              <a:t>Rus devletinin bir avantajı gibi gözüküyor</a:t>
            </a:r>
            <a:br>
              <a:rPr lang="tr-TR" sz="2400" dirty="0"/>
            </a:br>
            <a:r>
              <a:rPr lang="tr-TR" sz="2400" dirty="0"/>
              <a:t/>
            </a:r>
            <a:br>
              <a:rPr lang="tr-TR" sz="2400" dirty="0"/>
            </a:br>
            <a:r>
              <a:rPr lang="tr-TR" sz="2400" dirty="0"/>
              <a:t>Rusların denizlere ulaşma </a:t>
            </a:r>
            <a:r>
              <a:rPr lang="tr-TR" sz="2400" b="1" dirty="0">
                <a:solidFill>
                  <a:srgbClr val="0070C0"/>
                </a:solidFill>
              </a:rPr>
              <a:t>stratejisi</a:t>
            </a:r>
            <a:r>
              <a:rPr lang="tr-TR" sz="2400" dirty="0"/>
              <a:t> ile Vikingler ile olan irtibatı arasında anlamlı bir bağlantı </a:t>
            </a:r>
            <a:r>
              <a:rPr lang="tr-TR" sz="2400" dirty="0" smtClean="0"/>
              <a:t>olmalı.</a:t>
            </a:r>
          </a:p>
          <a:p>
            <a:pPr marL="0" indent="0">
              <a:buNone/>
            </a:pPr>
            <a:r>
              <a:rPr lang="tr-TR" sz="2400" b="1" dirty="0" smtClean="0"/>
              <a:t>Celal Tahir</a:t>
            </a:r>
          </a:p>
          <a:p>
            <a:pPr marL="0" indent="0">
              <a:buNone/>
            </a:pPr>
            <a:r>
              <a:rPr lang="tr-TR" sz="2400" dirty="0"/>
              <a:t/>
            </a:r>
            <a:br>
              <a:rPr lang="tr-TR" sz="2400" dirty="0"/>
            </a:br>
            <a:r>
              <a:rPr lang="tr-TR" sz="2400" dirty="0" smtClean="0"/>
              <a:t>Ruslar </a:t>
            </a:r>
            <a:r>
              <a:rPr lang="tr-TR" sz="2400" dirty="0"/>
              <a:t>düşüncede sentez yapabiliyor da Türklerin düşünce ile pek işleri yok.</a:t>
            </a:r>
            <a:br>
              <a:rPr lang="tr-TR" sz="2400" dirty="0"/>
            </a:br>
            <a:endParaRPr lang="tr-TR" sz="24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6911264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720080"/>
          </a:xfrm>
        </p:spPr>
        <p:txBody>
          <a:bodyPr>
            <a:normAutofit fontScale="90000"/>
          </a:bodyPr>
          <a:lstStyle/>
          <a:p>
            <a:r>
              <a:rPr lang="tr-TR" dirty="0" smtClean="0"/>
              <a:t>Yunan Deniz Kolonileri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836712"/>
            <a:ext cx="6336703" cy="5832648"/>
          </a:xfrm>
        </p:spPr>
      </p:pic>
      <p:sp>
        <p:nvSpPr>
          <p:cNvPr id="3" name="Altbilgi Yer Tutucusu 2"/>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6687122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Yunanistan neden dünya deniz taşımacılığında birinci </a:t>
            </a:r>
            <a:r>
              <a:rPr lang="tr-TR" dirty="0" smtClean="0"/>
              <a:t>sıradadır?</a:t>
            </a:r>
            <a:br>
              <a:rPr lang="tr-TR" dirty="0" smtClean="0"/>
            </a:br>
            <a:endParaRPr lang="tr-TR" dirty="0"/>
          </a:p>
        </p:txBody>
      </p:sp>
      <p:sp>
        <p:nvSpPr>
          <p:cNvPr id="3" name="İçerik Yer Tutucusu 2"/>
          <p:cNvSpPr>
            <a:spLocks noGrp="1"/>
          </p:cNvSpPr>
          <p:nvPr>
            <p:ph idx="1"/>
          </p:nvPr>
        </p:nvSpPr>
        <p:spPr>
          <a:xfrm>
            <a:off x="539552" y="1268760"/>
            <a:ext cx="8424936" cy="5400600"/>
          </a:xfrm>
        </p:spPr>
        <p:txBody>
          <a:bodyPr>
            <a:normAutofit fontScale="85000" lnSpcReduction="20000"/>
          </a:bodyPr>
          <a:lstStyle/>
          <a:p>
            <a:endParaRPr lang="tr-TR" dirty="0"/>
          </a:p>
          <a:p>
            <a:r>
              <a:rPr lang="tr-TR" dirty="0" smtClean="0"/>
              <a:t>Ülkenin </a:t>
            </a:r>
            <a:r>
              <a:rPr lang="tr-TR" dirty="0"/>
              <a:t>coğrafi özellikleri</a:t>
            </a:r>
          </a:p>
          <a:p>
            <a:r>
              <a:rPr lang="tr-TR" dirty="0"/>
              <a:t>Gelenek</a:t>
            </a:r>
          </a:p>
          <a:p>
            <a:r>
              <a:rPr lang="tr-TR" dirty="0"/>
              <a:t>İş Ağları</a:t>
            </a:r>
          </a:p>
          <a:p>
            <a:r>
              <a:rPr lang="tr-TR" b="1" dirty="0">
                <a:solidFill>
                  <a:srgbClr val="0070C0"/>
                </a:solidFill>
              </a:rPr>
              <a:t>Stratejik</a:t>
            </a:r>
            <a:r>
              <a:rPr lang="tr-TR" dirty="0"/>
              <a:t> İş Yönetimi</a:t>
            </a:r>
          </a:p>
          <a:p>
            <a:r>
              <a:rPr lang="tr-TR" dirty="0"/>
              <a:t>Tam </a:t>
            </a:r>
            <a:r>
              <a:rPr lang="tr-TR" dirty="0" err="1"/>
              <a:t>Uluslararasılaşma</a:t>
            </a:r>
            <a:r>
              <a:rPr lang="tr-TR" dirty="0"/>
              <a:t> </a:t>
            </a:r>
          </a:p>
          <a:p>
            <a:r>
              <a:rPr lang="tr-TR" dirty="0"/>
              <a:t>Devlet Desteği</a:t>
            </a:r>
          </a:p>
          <a:p>
            <a:r>
              <a:rPr lang="tr-TR" dirty="0"/>
              <a:t>Yasal Altyapı</a:t>
            </a:r>
          </a:p>
          <a:p>
            <a:r>
              <a:rPr lang="tr-TR" dirty="0"/>
              <a:t>Yatırımların Çeşitlendirilmesi</a:t>
            </a:r>
          </a:p>
          <a:p>
            <a:pPr marL="0" indent="0">
              <a:buNone/>
            </a:pPr>
            <a:endParaRPr lang="tr-TR" dirty="0" smtClean="0"/>
          </a:p>
          <a:p>
            <a:pPr marL="0" indent="0">
              <a:buNone/>
            </a:pPr>
            <a:endParaRPr lang="tr-TR" dirty="0" smtClean="0"/>
          </a:p>
          <a:p>
            <a:pPr marL="0" indent="0">
              <a:buNone/>
            </a:pPr>
            <a:r>
              <a:rPr lang="tr-TR" sz="2100" dirty="0" smtClean="0"/>
              <a:t>Yunan </a:t>
            </a:r>
            <a:r>
              <a:rPr lang="tr-TR" sz="2100" dirty="0"/>
              <a:t>deniz taşımacılığını yükselten dinamiklerin incelenmesi</a:t>
            </a:r>
          </a:p>
          <a:p>
            <a:pPr marL="0" indent="0">
              <a:buNone/>
            </a:pPr>
            <a:r>
              <a:rPr lang="tr-TR" sz="2100" dirty="0" smtClean="0">
                <a:hlinkClick r:id="rId2"/>
              </a:rPr>
              <a:t>https</a:t>
            </a:r>
            <a:r>
              <a:rPr lang="tr-TR" sz="2100" dirty="0">
                <a:hlinkClick r:id="rId2"/>
              </a:rPr>
              <a:t>://</a:t>
            </a:r>
            <a:r>
              <a:rPr lang="tr-TR" sz="2100" dirty="0" smtClean="0">
                <a:hlinkClick r:id="rId2"/>
              </a:rPr>
              <a:t>mfjournal.deu.edu.tr/wp-content/uploads/2023/06/151-2-saya.pdf</a:t>
            </a:r>
            <a:endParaRPr lang="tr-TR" sz="2100" dirty="0" smtClean="0"/>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147966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90066"/>
          </a:xfrm>
        </p:spPr>
        <p:txBody>
          <a:bodyPr>
            <a:normAutofit fontScale="90000"/>
          </a:bodyPr>
          <a:lstStyle/>
          <a:p>
            <a:r>
              <a:rPr lang="tr-TR" b="1" dirty="0" smtClean="0">
                <a:solidFill>
                  <a:srgbClr val="C00000"/>
                </a:solidFill>
              </a:rPr>
              <a:t>FATİH</a:t>
            </a:r>
            <a:endParaRPr lang="tr-TR" b="1" dirty="0">
              <a:solidFill>
                <a:srgbClr val="C00000"/>
              </a:solidFill>
            </a:endParaRPr>
          </a:p>
        </p:txBody>
      </p:sp>
      <p:sp>
        <p:nvSpPr>
          <p:cNvPr id="3" name="İçerik Yer Tutucusu 2"/>
          <p:cNvSpPr>
            <a:spLocks noGrp="1"/>
          </p:cNvSpPr>
          <p:nvPr>
            <p:ph idx="1"/>
          </p:nvPr>
        </p:nvSpPr>
        <p:spPr>
          <a:xfrm>
            <a:off x="457200" y="908720"/>
            <a:ext cx="8229600" cy="5832648"/>
          </a:xfrm>
        </p:spPr>
        <p:txBody>
          <a:bodyPr>
            <a:normAutofit/>
          </a:bodyPr>
          <a:lstStyle/>
          <a:p>
            <a:pPr marL="0" indent="0">
              <a:buNone/>
            </a:pPr>
            <a:endParaRPr lang="tr-TR" dirty="0" smtClean="0"/>
          </a:p>
          <a:p>
            <a:pPr marL="0" indent="0">
              <a:buNone/>
            </a:pPr>
            <a:endParaRPr lang="tr-TR" dirty="0"/>
          </a:p>
          <a:p>
            <a:pPr marL="0" indent="0">
              <a:buNone/>
            </a:pPr>
            <a:endParaRPr lang="tr-TR" dirty="0"/>
          </a:p>
          <a:p>
            <a:pPr marL="0" indent="0">
              <a:buNone/>
            </a:pPr>
            <a:endParaRPr lang="tr-TR" sz="1700" dirty="0" smtClean="0"/>
          </a:p>
          <a:p>
            <a:pPr marL="0" indent="0">
              <a:buNone/>
            </a:pPr>
            <a:endParaRPr lang="tr-TR" sz="1700" dirty="0"/>
          </a:p>
          <a:p>
            <a:pPr marL="0" indent="0">
              <a:buNone/>
            </a:pPr>
            <a:endParaRPr lang="tr-TR" sz="1700" dirty="0" smtClean="0"/>
          </a:p>
          <a:p>
            <a:pPr marL="0" indent="0">
              <a:buNone/>
            </a:pPr>
            <a:endParaRPr lang="tr-TR" sz="1700" dirty="0"/>
          </a:p>
          <a:p>
            <a:pPr marL="0" indent="0">
              <a:buNone/>
            </a:pPr>
            <a:endParaRPr lang="tr-TR" sz="1700" dirty="0" smtClean="0"/>
          </a:p>
          <a:p>
            <a:pPr marL="0" indent="0">
              <a:buNone/>
            </a:pPr>
            <a:endParaRPr lang="tr-TR" sz="1700" dirty="0"/>
          </a:p>
          <a:p>
            <a:pPr marL="0" indent="0">
              <a:buNone/>
            </a:pPr>
            <a:endParaRPr lang="tr-TR" sz="1700" dirty="0" smtClean="0"/>
          </a:p>
          <a:p>
            <a:pPr marL="0" indent="0">
              <a:buNone/>
            </a:pPr>
            <a:endParaRPr lang="tr-TR" sz="1700" dirty="0" smtClean="0"/>
          </a:p>
          <a:p>
            <a:pPr marL="0" indent="0">
              <a:buNone/>
            </a:pPr>
            <a:r>
              <a:rPr lang="tr-TR" sz="1700" dirty="0" smtClean="0"/>
              <a:t>Fatih </a:t>
            </a:r>
            <a:r>
              <a:rPr lang="tr-TR" sz="1700" dirty="0"/>
              <a:t>Sultan Mehmet kara imparatorluğu olan Osmanlı imparatorluğunun deniz imparatorluğu haline getirmek istiyordu. Bunu gösteren delillerden bir tanesi Karaların Sultanı diye okunan hutbeyi </a:t>
            </a:r>
            <a:r>
              <a:rPr lang="tr-TR" sz="1700" b="1" dirty="0"/>
              <a:t>kara ve denizlerin sultanı </a:t>
            </a:r>
            <a:r>
              <a:rPr lang="tr-TR" sz="1700" dirty="0"/>
              <a:t>olarak değiştirmiştir. Bir diğer delil ise 1461 yılında Trabzon seferi ile güney </a:t>
            </a:r>
            <a:r>
              <a:rPr lang="tr-TR" sz="1700" dirty="0" err="1" smtClean="0"/>
              <a:t>Karadenizi</a:t>
            </a:r>
            <a:r>
              <a:rPr lang="tr-TR" sz="1700" dirty="0" smtClean="0"/>
              <a:t> </a:t>
            </a:r>
            <a:r>
              <a:rPr lang="tr-TR" sz="1700" dirty="0"/>
              <a:t>Türkleştirmiş ve donanmayla İstanbul’a dönen ilk ve son padişah </a:t>
            </a:r>
            <a:r>
              <a:rPr lang="tr-TR" sz="1700" dirty="0" smtClean="0"/>
              <a:t>olmuştur</a:t>
            </a:r>
            <a:endParaRPr lang="tr-TR" sz="1700" dirty="0"/>
          </a:p>
        </p:txBody>
      </p:sp>
      <p:sp>
        <p:nvSpPr>
          <p:cNvPr id="4" name="Altbilgi Yer Tutucusu 3"/>
          <p:cNvSpPr>
            <a:spLocks noGrp="1"/>
          </p:cNvSpPr>
          <p:nvPr>
            <p:ph type="ftr" sz="quarter" idx="11"/>
          </p:nvPr>
        </p:nvSpPr>
        <p:spPr/>
        <p:txBody>
          <a:bodyPr/>
          <a:lstStyle/>
          <a:p>
            <a:r>
              <a:rPr lang="en-US" dirty="0" smtClean="0"/>
              <a:t>https://www.booksonturkey.com/</a:t>
            </a:r>
            <a:endParaRPr lang="en-US"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08720"/>
            <a:ext cx="8280920" cy="4104456"/>
          </a:xfrm>
          <a:prstGeom prst="rect">
            <a:avLst/>
          </a:prstGeom>
        </p:spPr>
      </p:pic>
    </p:spTree>
    <p:extLst>
      <p:ext uri="{BB962C8B-B14F-4D97-AF65-F5344CB8AC3E}">
        <p14:creationId xmlns:p14="http://schemas.microsoft.com/office/powerpoint/2010/main" val="35562465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18058"/>
          </a:xfrm>
        </p:spPr>
        <p:txBody>
          <a:bodyPr>
            <a:noAutofit/>
          </a:bodyPr>
          <a:lstStyle/>
          <a:p>
            <a:r>
              <a:rPr lang="tr-TR" sz="3200" b="1" i="1" dirty="0">
                <a:solidFill>
                  <a:srgbClr val="C00000"/>
                </a:solidFill>
              </a:rPr>
              <a:t>Türk Dünyası Denizleri ve Okyanuslara Çıkış Vizyonu</a:t>
            </a:r>
            <a:endParaRPr lang="tr-TR" sz="3200" dirty="0">
              <a:solidFill>
                <a:srgbClr val="C00000"/>
              </a:solidFill>
            </a:endParaRPr>
          </a:p>
        </p:txBody>
      </p:sp>
      <p:sp>
        <p:nvSpPr>
          <p:cNvPr id="3" name="İçerik Yer Tutucusu 2"/>
          <p:cNvSpPr>
            <a:spLocks noGrp="1"/>
          </p:cNvSpPr>
          <p:nvPr>
            <p:ph idx="1"/>
          </p:nvPr>
        </p:nvSpPr>
        <p:spPr>
          <a:xfrm>
            <a:off x="179512" y="1412776"/>
            <a:ext cx="8856984" cy="4713387"/>
          </a:xfrm>
        </p:spPr>
        <p:txBody>
          <a:bodyPr>
            <a:normAutofit fontScale="70000" lnSpcReduction="20000"/>
          </a:bodyPr>
          <a:lstStyle/>
          <a:p>
            <a:r>
              <a:rPr lang="tr-TR" dirty="0"/>
              <a:t>Türkiye Akdeniz ve Karadeniz’e kendi sınırları coğrafyası üzerinden çıkabilirken Hazar denizine çıkış ise </a:t>
            </a:r>
            <a:r>
              <a:rPr lang="tr-TR" b="1" dirty="0"/>
              <a:t>Gürcistan, Azerbaycan, İran</a:t>
            </a:r>
            <a:r>
              <a:rPr lang="tr-TR" dirty="0"/>
              <a:t> üzerinden olmaktadır. Basra Körfezi’ne çıkış ise </a:t>
            </a:r>
            <a:r>
              <a:rPr lang="tr-TR" b="1" dirty="0"/>
              <a:t>Türkiye, Irak</a:t>
            </a:r>
            <a:r>
              <a:rPr lang="tr-TR" dirty="0"/>
              <a:t> üzerinden ve </a:t>
            </a:r>
            <a:r>
              <a:rPr lang="tr-TR" b="1" dirty="0"/>
              <a:t>İran coğrafyası</a:t>
            </a:r>
            <a:r>
              <a:rPr lang="tr-TR" dirty="0"/>
              <a:t> üzerinden Basra Körfezi kıyılarına ulaşılabilmektedir. </a:t>
            </a:r>
            <a:r>
              <a:rPr lang="tr-TR" dirty="0" err="1"/>
              <a:t>Hind</a:t>
            </a:r>
            <a:r>
              <a:rPr lang="tr-TR" dirty="0"/>
              <a:t> Okyanusu’na ve Pasifik Okyanusu’nda çıkış ise </a:t>
            </a:r>
            <a:r>
              <a:rPr lang="tr-TR" b="1" dirty="0"/>
              <a:t>Mısır</a:t>
            </a:r>
            <a:r>
              <a:rPr lang="tr-TR" dirty="0"/>
              <a:t> üzerinden Kızıldeniz yoluyla gerçekleşmektedir,  tabii ki yine ayrıca Basra Körfezi üzerinden de okyanuslara çıkış mümkündür</a:t>
            </a:r>
            <a:r>
              <a:rPr lang="tr-TR" dirty="0" smtClean="0"/>
              <a:t>.</a:t>
            </a:r>
          </a:p>
          <a:p>
            <a:endParaRPr lang="tr-TR" dirty="0"/>
          </a:p>
          <a:p>
            <a:r>
              <a:rPr lang="tr-TR" dirty="0"/>
              <a:t>Bu yazdıklarımız tablonun Türkiye ile ilgili olan çıkış yollarına işaret etmektedir. Türkistan ülkelerinin çıkışına baktığımız zaman ise Hazar denizine </a:t>
            </a:r>
            <a:r>
              <a:rPr lang="tr-TR" b="1" dirty="0"/>
              <a:t>Kazakistan, Azerbaycan</a:t>
            </a:r>
            <a:r>
              <a:rPr lang="tr-TR" dirty="0"/>
              <a:t> ve </a:t>
            </a:r>
            <a:r>
              <a:rPr lang="tr-TR" b="1" dirty="0"/>
              <a:t>Türkmenistan</a:t>
            </a:r>
            <a:r>
              <a:rPr lang="tr-TR" dirty="0"/>
              <a:t>’ın kendi kıyıları vardır, fakat </a:t>
            </a:r>
            <a:r>
              <a:rPr lang="tr-TR" b="1" dirty="0"/>
              <a:t>Özbekistan</a:t>
            </a:r>
            <a:r>
              <a:rPr lang="tr-TR" dirty="0"/>
              <a:t>, Hazar denizine </a:t>
            </a:r>
            <a:r>
              <a:rPr lang="tr-TR" b="1" dirty="0"/>
              <a:t>Türkmenistan</a:t>
            </a:r>
            <a:r>
              <a:rPr lang="tr-TR" dirty="0"/>
              <a:t> üzerinden,  </a:t>
            </a:r>
            <a:r>
              <a:rPr lang="tr-TR" b="1" dirty="0"/>
              <a:t>Kırgızistan</a:t>
            </a:r>
            <a:r>
              <a:rPr lang="tr-TR" dirty="0"/>
              <a:t> ise yine </a:t>
            </a:r>
            <a:r>
              <a:rPr lang="tr-TR" b="1" dirty="0"/>
              <a:t>Kazakistan</a:t>
            </a:r>
            <a:r>
              <a:rPr lang="tr-TR" dirty="0"/>
              <a:t> üzerinden çıkış sağlayabilecektir. Karadeniz’e çıkışlar konusunda ise Türkistan ülkelerinin yine Hazar’a çıkıldıktan sonra Karadeniz limanları üzerinden </a:t>
            </a:r>
            <a:r>
              <a:rPr lang="tr-TR" b="1" dirty="0"/>
              <a:t>Rusya’ya</a:t>
            </a:r>
            <a:r>
              <a:rPr lang="tr-TR" dirty="0"/>
              <a:t> çıkışı mümkündür.</a:t>
            </a:r>
          </a:p>
          <a:p>
            <a:pPr marL="0" indent="0">
              <a:buNone/>
            </a:pPr>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4283991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634082"/>
          </a:xfrm>
        </p:spPr>
        <p:txBody>
          <a:bodyPr>
            <a:noAutofit/>
          </a:bodyPr>
          <a:lstStyle/>
          <a:p>
            <a:r>
              <a:rPr lang="tr-TR" sz="3200" b="1" i="1" dirty="0" smtClean="0"/>
              <a:t/>
            </a:r>
            <a:br>
              <a:rPr lang="tr-TR" sz="3200" b="1" i="1" dirty="0" smtClean="0"/>
            </a:br>
            <a:r>
              <a:rPr lang="tr-TR" sz="3200" b="1" i="1" dirty="0" smtClean="0"/>
              <a:t/>
            </a:r>
            <a:br>
              <a:rPr lang="tr-TR" sz="3200" b="1" i="1" dirty="0" smtClean="0"/>
            </a:br>
            <a:r>
              <a:rPr lang="tr-TR" sz="3200" b="1" i="1" dirty="0" smtClean="0">
                <a:solidFill>
                  <a:srgbClr val="C00000"/>
                </a:solidFill>
              </a:rPr>
              <a:t>Türk </a:t>
            </a:r>
            <a:r>
              <a:rPr lang="tr-TR" sz="3200" b="1" i="1" dirty="0">
                <a:solidFill>
                  <a:srgbClr val="C00000"/>
                </a:solidFill>
              </a:rPr>
              <a:t>Dünyası Denizleri ve Okyanuslara Çıkış </a:t>
            </a:r>
            <a:r>
              <a:rPr lang="tr-TR" sz="3200" b="1" i="1" dirty="0" smtClean="0">
                <a:solidFill>
                  <a:srgbClr val="C00000"/>
                </a:solidFill>
              </a:rPr>
              <a:t>Vizyonu</a:t>
            </a:r>
            <a:br>
              <a:rPr lang="tr-TR" sz="3200" b="1" i="1" dirty="0" smtClean="0">
                <a:solidFill>
                  <a:srgbClr val="C00000"/>
                </a:solidFill>
              </a:rPr>
            </a:br>
            <a:r>
              <a:rPr lang="tr-TR" sz="3200" b="1" i="1" dirty="0" smtClean="0"/>
              <a:t/>
            </a:r>
            <a:br>
              <a:rPr lang="tr-TR" sz="3200" b="1" i="1" dirty="0" smtClean="0"/>
            </a:br>
            <a:endParaRPr lang="tr-TR" sz="3200" dirty="0"/>
          </a:p>
        </p:txBody>
      </p:sp>
      <p:sp>
        <p:nvSpPr>
          <p:cNvPr id="3" name="İçerik Yer Tutucusu 2"/>
          <p:cNvSpPr>
            <a:spLocks noGrp="1"/>
          </p:cNvSpPr>
          <p:nvPr>
            <p:ph idx="1"/>
          </p:nvPr>
        </p:nvSpPr>
        <p:spPr>
          <a:xfrm>
            <a:off x="251520" y="1268760"/>
            <a:ext cx="8892480" cy="5472608"/>
          </a:xfrm>
        </p:spPr>
        <p:txBody>
          <a:bodyPr>
            <a:normAutofit fontScale="70000" lnSpcReduction="20000"/>
          </a:bodyPr>
          <a:lstStyle/>
          <a:p>
            <a:r>
              <a:rPr lang="tr-TR" dirty="0">
                <a:solidFill>
                  <a:srgbClr val="C00000"/>
                </a:solidFill>
              </a:rPr>
              <a:t>Türkistan ülkelerinin Akdeniz’e çıkışı ise </a:t>
            </a:r>
            <a:r>
              <a:rPr lang="tr-TR" b="1" dirty="0">
                <a:solidFill>
                  <a:srgbClr val="C00000"/>
                </a:solidFill>
              </a:rPr>
              <a:t>Türkiye</a:t>
            </a:r>
            <a:r>
              <a:rPr lang="tr-TR" dirty="0">
                <a:solidFill>
                  <a:srgbClr val="C00000"/>
                </a:solidFill>
              </a:rPr>
              <a:t> üzerinden Akdeniz limanları kanalıyla  olacaktır. Basra Körfezi’ne çıkışlar ise </a:t>
            </a:r>
            <a:r>
              <a:rPr lang="tr-TR" b="1" dirty="0">
                <a:solidFill>
                  <a:srgbClr val="C00000"/>
                </a:solidFill>
              </a:rPr>
              <a:t>Türkmenistan</a:t>
            </a:r>
            <a:r>
              <a:rPr lang="tr-TR" dirty="0">
                <a:solidFill>
                  <a:srgbClr val="C00000"/>
                </a:solidFill>
              </a:rPr>
              <a:t> ve </a:t>
            </a:r>
            <a:r>
              <a:rPr lang="tr-TR" b="1" dirty="0">
                <a:solidFill>
                  <a:srgbClr val="C00000"/>
                </a:solidFill>
              </a:rPr>
              <a:t>İran</a:t>
            </a:r>
            <a:r>
              <a:rPr lang="tr-TR" dirty="0">
                <a:solidFill>
                  <a:srgbClr val="C00000"/>
                </a:solidFill>
              </a:rPr>
              <a:t> üzerinden mümkündür. Hint </a:t>
            </a:r>
            <a:r>
              <a:rPr lang="tr-TR" dirty="0" smtClean="0">
                <a:solidFill>
                  <a:srgbClr val="C00000"/>
                </a:solidFill>
              </a:rPr>
              <a:t>Okyanusu </a:t>
            </a:r>
            <a:r>
              <a:rPr lang="tr-TR" dirty="0">
                <a:solidFill>
                  <a:srgbClr val="C00000"/>
                </a:solidFill>
              </a:rPr>
              <a:t>ve Pasifik </a:t>
            </a:r>
            <a:r>
              <a:rPr lang="tr-TR" dirty="0" smtClean="0">
                <a:solidFill>
                  <a:srgbClr val="C00000"/>
                </a:solidFill>
              </a:rPr>
              <a:t>Okyanusuna </a:t>
            </a:r>
            <a:r>
              <a:rPr lang="tr-TR" dirty="0">
                <a:solidFill>
                  <a:srgbClr val="C00000"/>
                </a:solidFill>
              </a:rPr>
              <a:t>çıkışları  ise güneylerindeki </a:t>
            </a:r>
            <a:r>
              <a:rPr lang="tr-TR" b="1" dirty="0">
                <a:solidFill>
                  <a:srgbClr val="C00000"/>
                </a:solidFill>
              </a:rPr>
              <a:t>Pakistan</a:t>
            </a:r>
            <a:r>
              <a:rPr lang="tr-TR" dirty="0">
                <a:solidFill>
                  <a:srgbClr val="C00000"/>
                </a:solidFill>
              </a:rPr>
              <a:t> güzergahı veya </a:t>
            </a:r>
            <a:r>
              <a:rPr lang="tr-TR" b="1" dirty="0">
                <a:solidFill>
                  <a:srgbClr val="C00000"/>
                </a:solidFill>
              </a:rPr>
              <a:t>Afganistan</a:t>
            </a:r>
            <a:r>
              <a:rPr lang="tr-TR" dirty="0">
                <a:solidFill>
                  <a:srgbClr val="C00000"/>
                </a:solidFill>
              </a:rPr>
              <a:t> üzerinden ya da </a:t>
            </a:r>
            <a:r>
              <a:rPr lang="tr-TR" b="1" dirty="0">
                <a:solidFill>
                  <a:srgbClr val="C00000"/>
                </a:solidFill>
              </a:rPr>
              <a:t>Hindistan</a:t>
            </a:r>
            <a:r>
              <a:rPr lang="tr-TR" dirty="0">
                <a:solidFill>
                  <a:srgbClr val="C00000"/>
                </a:solidFill>
              </a:rPr>
              <a:t> üzerinden mümkün olabilecektir.  </a:t>
            </a:r>
            <a:endParaRPr lang="tr-TR" dirty="0" smtClean="0">
              <a:solidFill>
                <a:srgbClr val="C00000"/>
              </a:solidFill>
            </a:endParaRPr>
          </a:p>
          <a:p>
            <a:r>
              <a:rPr lang="tr-TR" dirty="0" smtClean="0"/>
              <a:t>Görüldüğü </a:t>
            </a:r>
            <a:r>
              <a:rPr lang="tr-TR" dirty="0"/>
              <a:t>gibi Türkistan ülkeleri güney veya batılarından deniz veya okyanuslar üzerinden çıkış yapabilecekken </a:t>
            </a:r>
            <a:r>
              <a:rPr lang="tr-TR" b="1" dirty="0"/>
              <a:t>Türkiye</a:t>
            </a:r>
            <a:r>
              <a:rPr lang="tr-TR" dirty="0"/>
              <a:t> ise Hazar Denizine doğudan, okyanuslara ise güneyden çıkış yapabilmektedir</a:t>
            </a:r>
            <a:r>
              <a:rPr lang="tr-TR" dirty="0" smtClean="0"/>
              <a:t>.</a:t>
            </a:r>
          </a:p>
          <a:p>
            <a:r>
              <a:rPr lang="tr-TR" dirty="0" smtClean="0"/>
              <a:t>Bu </a:t>
            </a:r>
            <a:r>
              <a:rPr lang="tr-TR" dirty="0"/>
              <a:t>tablo içerisinde Türkiye açısından en avantajlı deniz Akdeniz üzerinden çıkış yolu iken Türkistan ülkeleri zahmetli yolculuklara girişmek durumundadırlar. Hazar’ın bir iç deniz olduğu gerçeği burada apaçık ortadadır. Hazar denizi üzerinden Karadeniz’e doğru kanal yapımı söz konusu idi fakat gerçekleşme durumu bilinmemektedir. </a:t>
            </a:r>
            <a:endParaRPr lang="tr-TR" dirty="0" smtClean="0"/>
          </a:p>
          <a:p>
            <a:r>
              <a:rPr lang="tr-TR" dirty="0" smtClean="0"/>
              <a:t>Ayrıca</a:t>
            </a:r>
            <a:r>
              <a:rPr lang="tr-TR" dirty="0"/>
              <a:t>, Hazar’ın bir kıyısından diğer kıyısına geçiş de feribotla 13 saati aşkın süre almaktadır, Hazar’ın da yeraltı tüneli ile geçilmesi durumunda bir saatlik bir sürede karşı kıyıya ulaşmak mümkün olacaktır.</a:t>
            </a:r>
          </a:p>
          <a:p>
            <a:pPr marL="0" indent="0">
              <a:buNone/>
            </a:pPr>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24723828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476672"/>
          </a:xfrm>
        </p:spPr>
        <p:txBody>
          <a:bodyPr>
            <a:noAutofit/>
          </a:bodyPr>
          <a:lstStyle/>
          <a:p>
            <a:r>
              <a:rPr lang="tr-TR" sz="3200" dirty="0" smtClean="0"/>
              <a:t/>
            </a:r>
            <a:br>
              <a:rPr lang="tr-TR" sz="3200" dirty="0" smtClean="0"/>
            </a:br>
            <a:r>
              <a:rPr lang="tr-TR" sz="2400" b="1" dirty="0" smtClean="0"/>
              <a:t>Türk </a:t>
            </a:r>
            <a:r>
              <a:rPr lang="tr-TR" sz="2400" b="1" dirty="0"/>
              <a:t>Dünyasını Açık Denizlerle Buluşturmak, Yüksel Hoş</a:t>
            </a:r>
            <a:br>
              <a:rPr lang="tr-TR" sz="2400" b="1" dirty="0"/>
            </a:br>
            <a:endParaRPr lang="tr-TR" sz="2400" b="1" dirty="0"/>
          </a:p>
        </p:txBody>
      </p:sp>
      <p:sp>
        <p:nvSpPr>
          <p:cNvPr id="3" name="İçerik Yer Tutucusu 2"/>
          <p:cNvSpPr>
            <a:spLocks noGrp="1"/>
          </p:cNvSpPr>
          <p:nvPr>
            <p:ph idx="1"/>
          </p:nvPr>
        </p:nvSpPr>
        <p:spPr>
          <a:xfrm>
            <a:off x="0" y="476672"/>
            <a:ext cx="9252520" cy="6480720"/>
          </a:xfrm>
        </p:spPr>
        <p:txBody>
          <a:bodyPr>
            <a:noAutofit/>
          </a:bodyPr>
          <a:lstStyle/>
          <a:p>
            <a:r>
              <a:rPr lang="tr-TR" sz="1400" b="1" dirty="0" smtClean="0"/>
              <a:t>Türkistan ülkelerinin </a:t>
            </a:r>
            <a:r>
              <a:rPr lang="tr-TR" sz="1400" b="1" dirty="0"/>
              <a:t>deniz kuvvetlerine sahip olmasına </a:t>
            </a:r>
            <a:r>
              <a:rPr lang="tr-TR" sz="1400" dirty="0"/>
              <a:t>yönelik bir </a:t>
            </a:r>
            <a:r>
              <a:rPr lang="tr-TR" sz="1400" dirty="0" smtClean="0"/>
              <a:t>projeksiyon </a:t>
            </a:r>
            <a:r>
              <a:rPr lang="tr-TR" sz="1400" dirty="0"/>
              <a:t>için Karadeniz değil, Akdeniz'de ve </a:t>
            </a:r>
            <a:r>
              <a:rPr lang="tr-TR" sz="1400" b="1" dirty="0"/>
              <a:t>Pakistan'ın </a:t>
            </a:r>
            <a:r>
              <a:rPr lang="tr-TR" sz="1400" b="1" dirty="0" err="1"/>
              <a:t>Gwadar</a:t>
            </a:r>
            <a:r>
              <a:rPr lang="tr-TR" sz="1400" b="1" dirty="0"/>
              <a:t> Limanı ile Somali'nin </a:t>
            </a:r>
            <a:r>
              <a:rPr lang="tr-TR" sz="1400" b="1" dirty="0" err="1"/>
              <a:t>Modagişu</a:t>
            </a:r>
            <a:r>
              <a:rPr lang="tr-TR" sz="1400" b="1" dirty="0"/>
              <a:t> limanları </a:t>
            </a:r>
            <a:r>
              <a:rPr lang="tr-TR" sz="1400" dirty="0"/>
              <a:t>uygundur</a:t>
            </a:r>
            <a:r>
              <a:rPr lang="tr-TR" sz="1400" dirty="0" smtClean="0"/>
              <a:t>. Bu</a:t>
            </a:r>
            <a:r>
              <a:rPr lang="tr-TR" sz="1400" dirty="0"/>
              <a:t>, görünürde bir ortak denizcilik irtibat ve harekât merkezi gibi olsa da zamanla Orta Asya ülkelerini burada bir deniz gücü oluşturmaya itebilir</a:t>
            </a:r>
            <a:r>
              <a:rPr lang="tr-TR" sz="1400" dirty="0" smtClean="0"/>
              <a:t>. </a:t>
            </a:r>
            <a:r>
              <a:rPr lang="tr-TR" sz="1400" b="1" dirty="0" err="1" smtClean="0"/>
              <a:t>Gwadar</a:t>
            </a:r>
            <a:r>
              <a:rPr lang="tr-TR" sz="1400" dirty="0"/>
              <a:t>, Pakistan'ın güneyinde bulunan ve Çin'in "Kuşak yol" projesinin denize çıktığı çekiç başı şekilli bir yarımadadır. </a:t>
            </a:r>
            <a:r>
              <a:rPr lang="tr-TR" sz="1400" dirty="0" err="1"/>
              <a:t>Kapıdağ</a:t>
            </a:r>
            <a:r>
              <a:rPr lang="tr-TR" sz="1400" dirty="0"/>
              <a:t> Yarımadası'nın baş aşağı çevrilmiş halini düşünün aynı buna benzer işte. Burası bir derin deniz limanıdır ve en ağır gemiler yaklaşabilmektedir. Bunun batısında ise </a:t>
            </a:r>
            <a:r>
              <a:rPr lang="tr-TR" sz="1400" b="1" dirty="0"/>
              <a:t>İran'ın </a:t>
            </a:r>
            <a:r>
              <a:rPr lang="tr-TR" sz="1400" b="1" dirty="0" err="1"/>
              <a:t>Chabahar</a:t>
            </a:r>
            <a:r>
              <a:rPr lang="tr-TR" sz="1400" b="1" dirty="0"/>
              <a:t> limanı </a:t>
            </a:r>
            <a:r>
              <a:rPr lang="tr-TR" sz="1400" dirty="0"/>
              <a:t>vardır ki burası da İran-Afganistan denizcilik işletmeleri için kullanılmaktadır. Pakistan ve Hindistan, teknik olarak savaş halinde oldukları için bu limanların ikisinin de kullanılması faydalıdır. Zira Hindistan ile yapılacak bir ticarette </a:t>
            </a:r>
            <a:r>
              <a:rPr lang="tr-TR" sz="1400" b="1" dirty="0" err="1"/>
              <a:t>Gwadar</a:t>
            </a:r>
            <a:r>
              <a:rPr lang="tr-TR" sz="1400" b="1" dirty="0"/>
              <a:t> limanı </a:t>
            </a:r>
            <a:r>
              <a:rPr lang="tr-TR" sz="1400" dirty="0"/>
              <a:t>yerine </a:t>
            </a:r>
            <a:r>
              <a:rPr lang="tr-TR" sz="1400" b="1" dirty="0" err="1"/>
              <a:t>Chabahar</a:t>
            </a:r>
            <a:r>
              <a:rPr lang="tr-TR" sz="1400" b="1" dirty="0"/>
              <a:t> limanı </a:t>
            </a:r>
            <a:r>
              <a:rPr lang="tr-TR" sz="1400" dirty="0"/>
              <a:t>tercih edilebilir.</a:t>
            </a:r>
          </a:p>
          <a:p>
            <a:r>
              <a:rPr lang="tr-TR" sz="1400" dirty="0" smtClean="0"/>
              <a:t>Tüm </a:t>
            </a:r>
            <a:r>
              <a:rPr lang="tr-TR" sz="1400" dirty="0"/>
              <a:t>bu limanlarda sadece Pakistan'da Türk dünyasının savaş gemilerinin barınması olasıdır ki bu da, meselenin ikinci ayağıdır. Şu anda Türk dünyasının gemilerini istediği gibi yüzdüren ama Okyanuslara çıkmak için çevre ülkelerin sularından geçmek zorunda kalan ülkesi olmamızın getirdiği yükü de azaltacaktır bu şüphesiz…Basra Körfezi'ni kapayan Hürmüz Boğazı ve Kızıldeniz'i kapayan </a:t>
            </a:r>
            <a:r>
              <a:rPr lang="tr-TR" sz="1400" dirty="0" err="1"/>
              <a:t>Babülmendep</a:t>
            </a:r>
            <a:r>
              <a:rPr lang="tr-TR" sz="1400" dirty="0"/>
              <a:t> boğazının </a:t>
            </a:r>
            <a:r>
              <a:rPr lang="tr-TR" sz="1400" b="1" dirty="0">
                <a:solidFill>
                  <a:srgbClr val="C00000"/>
                </a:solidFill>
              </a:rPr>
              <a:t>Somali-</a:t>
            </a:r>
            <a:r>
              <a:rPr lang="tr-TR" sz="1400" b="1" dirty="0" err="1">
                <a:solidFill>
                  <a:srgbClr val="C00000"/>
                </a:solidFill>
              </a:rPr>
              <a:t>Gwadar</a:t>
            </a:r>
            <a:r>
              <a:rPr lang="tr-TR" sz="1400" b="1" dirty="0">
                <a:solidFill>
                  <a:srgbClr val="C00000"/>
                </a:solidFill>
              </a:rPr>
              <a:t> çizgisinde bir Türk dünyası güvenlik çıkarı hattı </a:t>
            </a:r>
            <a:r>
              <a:rPr lang="tr-TR" sz="1400" dirty="0"/>
              <a:t>üzerinde düşünülmesi gerekmekte</a:t>
            </a:r>
            <a:r>
              <a:rPr lang="tr-TR" sz="1400" dirty="0" smtClean="0"/>
              <a:t>. Burada </a:t>
            </a:r>
            <a:r>
              <a:rPr lang="tr-TR" sz="1400" dirty="0"/>
              <a:t>anlattığım her şey uzun planlamalar ve çok değişken dengelerin üzerine kuruludur ve hayatidir</a:t>
            </a:r>
            <a:r>
              <a:rPr lang="tr-TR" sz="1400" dirty="0" smtClean="0"/>
              <a:t>. Bunları </a:t>
            </a:r>
            <a:r>
              <a:rPr lang="tr-TR" sz="1400" dirty="0"/>
              <a:t>okurken tüm bu fikirlerin, Türkiye'nin çıkarını ve geleceğe yönelik sıçramasını sağlayacak en büyük proje olduğunu biliniz.</a:t>
            </a:r>
          </a:p>
          <a:p>
            <a:r>
              <a:rPr lang="tr-TR" sz="1800" b="1" dirty="0" smtClean="0">
                <a:solidFill>
                  <a:srgbClr val="C00000"/>
                </a:solidFill>
              </a:rPr>
              <a:t>Zira </a:t>
            </a:r>
            <a:r>
              <a:rPr lang="tr-TR" sz="1800" b="1" dirty="0">
                <a:solidFill>
                  <a:srgbClr val="C00000"/>
                </a:solidFill>
              </a:rPr>
              <a:t>Türkleri boğazlara hapsedemeyen </a:t>
            </a:r>
            <a:r>
              <a:rPr lang="tr-TR" sz="1800" b="1" dirty="0" err="1">
                <a:solidFill>
                  <a:srgbClr val="0070C0"/>
                </a:solidFill>
              </a:rPr>
              <a:t>stratejistlerin</a:t>
            </a:r>
            <a:r>
              <a:rPr lang="tr-TR" sz="1800" b="1" dirty="0">
                <a:solidFill>
                  <a:srgbClr val="C00000"/>
                </a:solidFill>
              </a:rPr>
              <a:t> Yunanistan kartını kullanarak Ege'ye hapsetmek istemesine karşın kumpası daha dışarıdan açık denizlere ve okyanus açığında körfez girişlerine konuşlandıracak şekilde kurmak, olası bir "kapatma" ve "sıkıştırma" eylemine karşın en uygun alternatif olacaktır. </a:t>
            </a:r>
            <a:endParaRPr lang="tr-TR" sz="1800" b="1" dirty="0" smtClean="0">
              <a:solidFill>
                <a:srgbClr val="C00000"/>
              </a:solidFill>
            </a:endParaRPr>
          </a:p>
          <a:p>
            <a:r>
              <a:rPr lang="tr-TR" sz="1400" dirty="0" smtClean="0"/>
              <a:t>Bu </a:t>
            </a:r>
            <a:r>
              <a:rPr lang="tr-TR" sz="1400" dirty="0"/>
              <a:t>şekilde </a:t>
            </a:r>
            <a:r>
              <a:rPr lang="tr-TR" sz="1400" b="1" dirty="0"/>
              <a:t>Türkiye ve Pakistan </a:t>
            </a:r>
            <a:r>
              <a:rPr lang="tr-TR" sz="1400" dirty="0"/>
              <a:t>arasında da (Hazar hariç) kesintisiz bir demiryolu hattı ile Hint Okyanusuna çıkış sağlanmış olacaktır ki arada zikretmediğimiz </a:t>
            </a:r>
            <a:r>
              <a:rPr lang="tr-TR" sz="1400" b="1" dirty="0"/>
              <a:t>Afganistan'ın Kuzeydoğu ucunun</a:t>
            </a:r>
            <a:r>
              <a:rPr lang="tr-TR" sz="1400" dirty="0"/>
              <a:t>, bölgedeki </a:t>
            </a:r>
            <a:r>
              <a:rPr lang="tr-TR" sz="1400" b="1" dirty="0"/>
              <a:t>Türk ve Tacik toplulukların </a:t>
            </a:r>
            <a:r>
              <a:rPr lang="tr-TR" sz="1400" dirty="0"/>
              <a:t>kullanılması ile kendi topraklarındaki bir güvenli geçişi sağlayacak "özgür bölgeyi" temin etmeleri zor değildir. </a:t>
            </a:r>
            <a:endParaRPr lang="tr-TR" sz="1400" dirty="0" smtClean="0"/>
          </a:p>
          <a:p>
            <a:r>
              <a:rPr lang="tr-TR" sz="1800" b="1" dirty="0" smtClean="0">
                <a:solidFill>
                  <a:srgbClr val="C00000"/>
                </a:solidFill>
              </a:rPr>
              <a:t>Bu </a:t>
            </a:r>
            <a:r>
              <a:rPr lang="tr-TR" sz="1800" b="1" dirty="0">
                <a:solidFill>
                  <a:srgbClr val="C00000"/>
                </a:solidFill>
              </a:rPr>
              <a:t>çıkış, hat üzerindeki tüm ülkelere </a:t>
            </a:r>
            <a:r>
              <a:rPr lang="tr-TR" sz="1800" b="1" dirty="0">
                <a:solidFill>
                  <a:srgbClr val="0070C0"/>
                </a:solidFill>
              </a:rPr>
              <a:t>stratejik</a:t>
            </a:r>
            <a:r>
              <a:rPr lang="tr-TR" sz="1800" b="1" dirty="0">
                <a:solidFill>
                  <a:srgbClr val="C00000"/>
                </a:solidFill>
              </a:rPr>
              <a:t> bir serbesti kazandırmakla kalmayacak onları bir denizci ülke haline getirecektir. Aynı zamanda dünya denizleri üzerinde yeni bir denizci aktör de meydana getirecek ve bunun pivot (oyun kurucu) ülkesi de Türkiye olacaktır.</a:t>
            </a:r>
          </a:p>
          <a:p>
            <a:pPr marL="0" indent="0">
              <a:buNone/>
            </a:pPr>
            <a:r>
              <a:rPr lang="tr-TR" sz="1200" dirty="0" smtClean="0"/>
              <a:t>Türk Dünyasını Açık Denizlerle Buluşturmak, Yüksel Hoş </a:t>
            </a:r>
            <a:r>
              <a:rPr lang="tr-TR" sz="1200" dirty="0" smtClean="0">
                <a:hlinkClick r:id="rId2"/>
              </a:rPr>
              <a:t>https</a:t>
            </a:r>
            <a:r>
              <a:rPr lang="tr-TR" sz="1200" dirty="0">
                <a:hlinkClick r:id="rId2"/>
              </a:rPr>
              <a:t>://</a:t>
            </a:r>
            <a:r>
              <a:rPr lang="tr-TR" sz="1200" dirty="0" smtClean="0">
                <a:hlinkClick r:id="rId2"/>
              </a:rPr>
              <a:t>www.indyturk.com/node/528546/t%C3%BCrki%CC%87yeden-sesler/t%C3%BCrk-d%C3%BCnyas%C4%B1n%C4%B1-a%C3%A7%C4%B1k-denizlerle-bulu%C5%9Fturmak</a:t>
            </a:r>
            <a:endParaRPr lang="tr-TR" sz="1200" dirty="0" smtClean="0"/>
          </a:p>
          <a:p>
            <a:pPr marL="0" indent="0">
              <a:buNone/>
            </a:pPr>
            <a:endParaRPr lang="tr-TR" sz="1400"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19106727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4624"/>
            <a:ext cx="8229600" cy="648072"/>
          </a:xfrm>
        </p:spPr>
        <p:txBody>
          <a:bodyPr>
            <a:normAutofit/>
          </a:bodyPr>
          <a:lstStyle/>
          <a:p>
            <a:r>
              <a:rPr lang="tr-TR" sz="3200" dirty="0">
                <a:solidFill>
                  <a:srgbClr val="C00000"/>
                </a:solidFill>
              </a:rPr>
              <a:t>Türk Dünyasını Açık Denizlerle Buluşturmak</a:t>
            </a:r>
          </a:p>
        </p:txBody>
      </p:sp>
      <p:sp>
        <p:nvSpPr>
          <p:cNvPr id="3" name="İçerik Yer Tutucusu 2"/>
          <p:cNvSpPr>
            <a:spLocks noGrp="1"/>
          </p:cNvSpPr>
          <p:nvPr>
            <p:ph idx="1"/>
          </p:nvPr>
        </p:nvSpPr>
        <p:spPr>
          <a:xfrm>
            <a:off x="457200" y="692696"/>
            <a:ext cx="8435280" cy="6165304"/>
          </a:xfrm>
        </p:spPr>
        <p:txBody>
          <a:bodyPr>
            <a:normAutofit fontScale="25000" lnSpcReduction="20000"/>
          </a:bodyPr>
          <a:lstStyle/>
          <a:p>
            <a:r>
              <a:rPr lang="tr-TR" sz="7200" dirty="0"/>
              <a:t>Hint Okyanusu'nun iki önemli kısmını da dış eksenden </a:t>
            </a:r>
            <a:r>
              <a:rPr lang="tr-TR" sz="7200" b="1" dirty="0"/>
              <a:t>(Mogadişu-</a:t>
            </a:r>
            <a:r>
              <a:rPr lang="tr-TR" sz="7200" b="1" dirty="0" err="1"/>
              <a:t>Gwadar</a:t>
            </a:r>
            <a:r>
              <a:rPr lang="tr-TR" sz="7200" b="1" dirty="0"/>
              <a:t>) </a:t>
            </a:r>
            <a:r>
              <a:rPr lang="tr-TR" sz="7200" dirty="0"/>
              <a:t>çizgisinden </a:t>
            </a:r>
            <a:r>
              <a:rPr lang="tr-TR" sz="7200" b="1" dirty="0">
                <a:solidFill>
                  <a:srgbClr val="0070C0"/>
                </a:solidFill>
              </a:rPr>
              <a:t>stratejik </a:t>
            </a:r>
            <a:r>
              <a:rPr lang="tr-TR" sz="7200" dirty="0"/>
              <a:t>olarak tutacak bir </a:t>
            </a:r>
            <a:r>
              <a:rPr lang="tr-TR" sz="7200" b="1" dirty="0"/>
              <a:t>"askeri konuşlanma" </a:t>
            </a:r>
            <a:r>
              <a:rPr lang="tr-TR" sz="7200" dirty="0"/>
              <a:t>dünyada hesaba katılması gereken bir diğer gücü </a:t>
            </a:r>
            <a:r>
              <a:rPr lang="tr-TR" sz="7200" b="1" dirty="0"/>
              <a:t>"Türk Ülkeleri Donanmasını" </a:t>
            </a:r>
            <a:r>
              <a:rPr lang="tr-TR" sz="7200" dirty="0"/>
              <a:t>ortaya çıkaracaktır. Buna </a:t>
            </a:r>
            <a:r>
              <a:rPr lang="tr-TR" sz="7200" b="1" dirty="0"/>
              <a:t>Gürcistan</a:t>
            </a:r>
            <a:r>
              <a:rPr lang="tr-TR" sz="7200" dirty="0"/>
              <a:t>'ın da dâhil edilerek bu hattın ayrılmaz bir parçası olarak kendini görmesi ve bu serbest denizcilik imkânına dâhil edilmesi elzemdir. Zira </a:t>
            </a:r>
            <a:r>
              <a:rPr lang="tr-TR" sz="7200" b="1" dirty="0"/>
              <a:t>Gürcistan</a:t>
            </a:r>
            <a:r>
              <a:rPr lang="tr-TR" sz="7200" dirty="0"/>
              <a:t>, Türk Ülkelerini en yapıcı ve sorunsuz siyaseti ile birleştiren doğal bir köprüdür. </a:t>
            </a:r>
            <a:r>
              <a:rPr lang="tr-TR" sz="7200" b="1" dirty="0"/>
              <a:t>Denize çıkışı olmayan </a:t>
            </a:r>
            <a:r>
              <a:rPr lang="tr-TR" sz="7200" b="1" dirty="0" err="1"/>
              <a:t>Kıyıgörmez</a:t>
            </a:r>
            <a:r>
              <a:rPr lang="tr-TR" sz="7200" b="1" dirty="0"/>
              <a:t> (</a:t>
            </a:r>
            <a:r>
              <a:rPr lang="tr-TR" sz="7200" b="1" dirty="0" err="1"/>
              <a:t>Landlocked</a:t>
            </a:r>
            <a:r>
              <a:rPr lang="tr-TR" sz="7200" b="1" dirty="0"/>
              <a:t>) bir coğrafyadaki ülkelerin denizlerde güç oluşturacak halde varlık göstermesi için onları bunun çıkarına ikna etmek ve denizcilik geliri sağlamaları ve serbest deniz ticaretinde bulunmaları ana maksat olmalıdır.</a:t>
            </a:r>
          </a:p>
          <a:p>
            <a:r>
              <a:rPr lang="tr-TR" sz="7200" dirty="0" smtClean="0"/>
              <a:t>Bu </a:t>
            </a:r>
            <a:r>
              <a:rPr lang="tr-TR" sz="7200" dirty="0"/>
              <a:t>şekilde çevre ülkelerin kotaları ve kesintilerine tabi olmadan </a:t>
            </a:r>
            <a:r>
              <a:rPr lang="tr-TR" sz="7200" b="1" dirty="0"/>
              <a:t>serbest deniz ticareti </a:t>
            </a:r>
            <a:r>
              <a:rPr lang="tr-TR" sz="7200" dirty="0"/>
              <a:t>yapabilecekleri gibi, Akdeniz ve Hint Okyanusu gibi Okyanus sularında Türkiye'nin elini ve </a:t>
            </a:r>
            <a:r>
              <a:rPr lang="tr-TR" sz="7200" b="1" dirty="0">
                <a:solidFill>
                  <a:srgbClr val="0070C0"/>
                </a:solidFill>
              </a:rPr>
              <a:t>stratejik</a:t>
            </a:r>
            <a:r>
              <a:rPr lang="tr-TR" sz="7200" dirty="0"/>
              <a:t> giderlerini (uzun vadede) hafifletecek bir yapılanma da buradaki yazıda ayrıca öngörülmekte olan bir avantajdır. Türkiye, bu konuda kıyılarında 4 Orta Asya ülkesi ve Azerbaycan'a öncelikle demiryolu hattına kolaylıkla bağlanabilecek mesafedeki </a:t>
            </a:r>
            <a:r>
              <a:rPr lang="tr-TR" sz="7200" b="1" dirty="0"/>
              <a:t>Artvin Kemalpaşa'da bir serbest bölge </a:t>
            </a:r>
            <a:r>
              <a:rPr lang="tr-TR" sz="7200" dirty="0"/>
              <a:t>temin edebilir</a:t>
            </a:r>
            <a:r>
              <a:rPr lang="tr-TR" sz="7200" dirty="0" smtClean="0"/>
              <a:t>. Bu </a:t>
            </a:r>
            <a:r>
              <a:rPr lang="tr-TR" sz="7200" dirty="0"/>
              <a:t>ne dikkat çeken, ne kötü amaçlı yorumlanabilecek bir öneridir. </a:t>
            </a:r>
            <a:endParaRPr lang="tr-TR" sz="7200" dirty="0" smtClean="0"/>
          </a:p>
          <a:p>
            <a:r>
              <a:rPr lang="tr-TR" sz="7200" dirty="0" smtClean="0"/>
              <a:t>Herhangi </a:t>
            </a:r>
            <a:r>
              <a:rPr lang="tr-TR" sz="7200" dirty="0"/>
              <a:t>bir askeri güç ya da donanma gücü zikredilmeksizin </a:t>
            </a:r>
            <a:r>
              <a:rPr lang="tr-TR" sz="7200" b="1" dirty="0"/>
              <a:t>Türk ülkelerinin denizciliğe özendirilmesi, </a:t>
            </a:r>
            <a:r>
              <a:rPr lang="tr-TR" sz="7200" b="1" dirty="0" err="1"/>
              <a:t>denizcileştirilmesi</a:t>
            </a:r>
            <a:r>
              <a:rPr lang="tr-TR" sz="7200" b="1" dirty="0"/>
              <a:t> </a:t>
            </a:r>
            <a:r>
              <a:rPr lang="tr-TR" sz="7200" dirty="0"/>
              <a:t>için Türk Karasularının onların hizmetine sunulması, hem Türkiye'nin doğusu için önemlidir hem de bu hattın üzerindeki ülkeler ve </a:t>
            </a:r>
            <a:r>
              <a:rPr lang="tr-TR" sz="7200" b="1" dirty="0"/>
              <a:t>Türkiye'nin okyanuslara erişimi </a:t>
            </a:r>
            <a:r>
              <a:rPr lang="tr-TR" sz="7200" dirty="0"/>
              <a:t>için bir gerekliliktir. Bu projenin oluşturacağı katma değer, hem ekonomik hareketlilik hem de para ve mal çevrimi ve sermayenin yörüngesini de bu coğrafyada daha farklı ve Türk Ülkelerinin lehine bir eksene oturtacaktır</a:t>
            </a:r>
            <a:r>
              <a:rPr lang="tr-TR" sz="7200" dirty="0" smtClean="0"/>
              <a:t>.</a:t>
            </a:r>
          </a:p>
          <a:p>
            <a:endParaRPr lang="tr-TR" dirty="0" smtClean="0"/>
          </a:p>
          <a:p>
            <a:endParaRPr lang="tr-TR" dirty="0"/>
          </a:p>
          <a:p>
            <a:endParaRPr lang="tr-TR" dirty="0"/>
          </a:p>
          <a:p>
            <a:pPr marL="0" indent="0">
              <a:buNone/>
            </a:pPr>
            <a:r>
              <a:rPr lang="tr-TR" dirty="0"/>
              <a:t>Türk Dünyasını Açık Denizlerle Buluşturmak, Yüksel Hoş</a:t>
            </a:r>
          </a:p>
          <a:p>
            <a:pPr marL="0" indent="0">
              <a:buNone/>
            </a:pPr>
            <a:r>
              <a:rPr lang="tr-TR" dirty="0">
                <a:hlinkClick r:id="rId2"/>
              </a:rPr>
              <a:t>https://www.indyturk.com/node/528546/t%C3%BCrki%CC%87yeden-sesler/t%C3%BCrk-d%C3%BCnyas%C4%B1n%C4%B1-a%C3%A7%C4%B1k-denizlerle-bulu%C5%9Fturmak</a:t>
            </a:r>
            <a:endParaRPr lang="tr-TR" dirty="0"/>
          </a:p>
          <a:p>
            <a:pPr marL="0" indent="0">
              <a:buNone/>
            </a:pPr>
            <a:endParaRPr lang="tr-TR" dirty="0"/>
          </a:p>
          <a:p>
            <a:endParaRPr lang="tr-TR" dirty="0"/>
          </a:p>
          <a:p>
            <a:endParaRPr lang="tr-TR" dirty="0"/>
          </a:p>
        </p:txBody>
      </p:sp>
      <p:sp>
        <p:nvSpPr>
          <p:cNvPr id="4" name="Altbilgi Yer Tutucusu 3"/>
          <p:cNvSpPr>
            <a:spLocks noGrp="1"/>
          </p:cNvSpPr>
          <p:nvPr>
            <p:ph type="ftr" sz="quarter" idx="11"/>
          </p:nvPr>
        </p:nvSpPr>
        <p:spPr/>
        <p:txBody>
          <a:bodyPr/>
          <a:lstStyle/>
          <a:p>
            <a:r>
              <a:rPr lang="en-US" smtClean="0"/>
              <a:t>https://www.booksonturkey.com/</a:t>
            </a:r>
            <a:endParaRPr lang="en-US"/>
          </a:p>
        </p:txBody>
      </p:sp>
    </p:spTree>
    <p:extLst>
      <p:ext uri="{BB962C8B-B14F-4D97-AF65-F5344CB8AC3E}">
        <p14:creationId xmlns:p14="http://schemas.microsoft.com/office/powerpoint/2010/main" val="3007694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18631</TotalTime>
  <Words>5049</Words>
  <Application>Microsoft Office PowerPoint</Application>
  <PresentationFormat>Ekran Gösterisi (4:3)</PresentationFormat>
  <Paragraphs>728</Paragraphs>
  <Slides>93</Slides>
  <Notes>3</Notes>
  <HiddenSlides>1</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93</vt:i4>
      </vt:variant>
    </vt:vector>
  </HeadingPairs>
  <TitlesOfParts>
    <vt:vector size="98" baseType="lpstr">
      <vt:lpstr>Arial</vt:lpstr>
      <vt:lpstr>Calibri</vt:lpstr>
      <vt:lpstr>İnherit</vt:lpstr>
      <vt:lpstr>Lucida Sans Typewriter</vt:lpstr>
      <vt:lpstr>Ofis Teması</vt:lpstr>
      <vt:lpstr>  TÜRKLER ve  DENİZ STRATEJİSİ Zaman. Zemin. Zihin  </vt:lpstr>
      <vt:lpstr> Vira Vira derinlere, yeni ufuklara!! </vt:lpstr>
      <vt:lpstr>Stratejik Bilgelik Bilge Güç</vt:lpstr>
      <vt:lpstr>Jeopolitik</vt:lpstr>
      <vt:lpstr>Türklerin Dünyası</vt:lpstr>
      <vt:lpstr>  «Türk sadece bir milletin adı değil, Türk bütün adamların birliğidir.»  Mustafa Kemal Atatürk   Oğuz Oğulları Şiiri </vt:lpstr>
      <vt:lpstr>Kavramsal Açılımlar</vt:lpstr>
      <vt:lpstr>Okyanuslar ve Denizler</vt:lpstr>
      <vt:lpstr>FATİH</vt:lpstr>
      <vt:lpstr>ATATÜRK</vt:lpstr>
      <vt:lpstr>Karadan Pasifik Okyanus’una ve Akdeniz’e Seferler</vt:lpstr>
      <vt:lpstr>PowerPoint Sunusu</vt:lpstr>
      <vt:lpstr>Pasifik’ten Akdeniz’e </vt:lpstr>
      <vt:lpstr> VİZYON TÜRK ve DENİZ</vt:lpstr>
      <vt:lpstr>PowerPoint Sunusu</vt:lpstr>
      <vt:lpstr>Şantung, Çin ve Okyanus</vt:lpstr>
      <vt:lpstr>Hazar Devleti</vt:lpstr>
      <vt:lpstr>İdil (Volga) Nehri</vt:lpstr>
      <vt:lpstr>PowerPoint Sunusu</vt:lpstr>
      <vt:lpstr>Sudaşlarımız</vt:lpstr>
      <vt:lpstr> Beş Renk Pusulası  (ATA’ların verdiği İsimler) </vt:lpstr>
      <vt:lpstr>Beş Deniz Haritası</vt:lpstr>
      <vt:lpstr>Karadeniz </vt:lpstr>
      <vt:lpstr>Hazar Denizi Limanları</vt:lpstr>
      <vt:lpstr>Adalar denizinde son 20 yıldır bizim olan adaları Yunanlılar işgal ediyor Adalar denizindeki ada işgallerini gösteren harita.</vt:lpstr>
      <vt:lpstr> Türk Devletleri ve Denizler Üçgeni </vt:lpstr>
      <vt:lpstr> KUZEY: Mavi Tuna (Avrupa) - Sarı Irmak (Çin) Bozkır&amp;Su Kuşağı ve Tarım Kuşağı</vt:lpstr>
      <vt:lpstr>GÜNEY: Nil – Amuderya (Ceyhun) – Yamuna Mısır-Özbekistan-Hindistan</vt:lpstr>
      <vt:lpstr>Karadeniz Kuzeyi Nehirler</vt:lpstr>
      <vt:lpstr>HAZAR’IN ÖTE YAKASI Harezm Horasan MaveraünNehir</vt:lpstr>
      <vt:lpstr>Dünya Deniz Ticaret Filosu İlk 30 Ülke</vt:lpstr>
      <vt:lpstr>  Türk Dünyası Denizleri ve Okyanuslara Çıkış Vizyonu Haritası  Dörtnala gelip Uzak Asya'dan Akdeniz'e bir kısrak başı gibi uzanan </vt:lpstr>
      <vt:lpstr>Mogadişu(Somali)-Gwadar (Pakistan) Limanları üzerinden "Türk Ülkeleri Donanması"; Yüksel Hoş</vt:lpstr>
      <vt:lpstr>Chabahar (İran), Gwadar (Pakistan) Kandla (Hindistan), Mumbai (Hindistan) Limanları </vt:lpstr>
      <vt:lpstr>ASYA Denizler, Göller, Akarsular ve Boğazlar Haritası</vt:lpstr>
      <vt:lpstr>Kıtalararası Su Kenarlarındaki Türk&amp;Turan Yerleşimleri</vt:lpstr>
      <vt:lpstr>Arktik Okyanusu (Kuzey Buz Denizi)</vt:lpstr>
      <vt:lpstr>Pasifik Okyanusu (Yeni Akdeniz) ve Limanları</vt:lpstr>
      <vt:lpstr>T E O R İ K   M O D E L</vt:lpstr>
      <vt:lpstr>  TÜRK&amp;TURAN KADER COĞRAFYASI Denizlerimiz&amp;Nehirlerimiz  (3 Kıta&amp;7 İklim Medeniyeti) </vt:lpstr>
      <vt:lpstr>Uygulayan, icra eden karar veren her zaman kuvvetlidir.  ATATÜRK</vt:lpstr>
      <vt:lpstr>Sonuç: Aksiyonlar</vt:lpstr>
      <vt:lpstr>Sonuç: Aksiyonlar</vt:lpstr>
      <vt:lpstr>Sonuç: Aksiyonlar</vt:lpstr>
      <vt:lpstr>Sonuç: Aksiyonlar</vt:lpstr>
      <vt:lpstr>Türk Devletleri Başkentleri ve Su Kenarları </vt:lpstr>
      <vt:lpstr>S o n s ö z</vt:lpstr>
      <vt:lpstr>PowerPoint Sunusu</vt:lpstr>
      <vt:lpstr>PowerPoint Sunusu</vt:lpstr>
      <vt:lpstr>PowerPoint Sunusu</vt:lpstr>
      <vt:lpstr>PowerPoint Sunusu</vt:lpstr>
      <vt:lpstr>Büyük Asya ve Küçük Asya (Anadolu)</vt:lpstr>
      <vt:lpstr>Teorik Model: Kavramlar</vt:lpstr>
      <vt:lpstr>Denizler ve Türk&amp;Turan Halkları</vt:lpstr>
      <vt:lpstr>Teorik Model: Zemin Boyutu</vt:lpstr>
      <vt:lpstr>Teorik Model: Zihin Boyutu</vt:lpstr>
      <vt:lpstr>Hazar’ın Öte Yakası: Harezm. Horasan. MaveraünNehir</vt:lpstr>
      <vt:lpstr>Neden Türk ve Deniz?</vt:lpstr>
      <vt:lpstr>Avrasya civarındaki Okyanuslar kıyılarındaki Turan halkları</vt:lpstr>
      <vt:lpstr>Amerika ve Avrasya kıtaları</vt:lpstr>
      <vt:lpstr> Türk&amp;Turan Türkiye&amp;Türkistan </vt:lpstr>
      <vt:lpstr> Türkler ve Su EkoSistemi </vt:lpstr>
      <vt:lpstr> Öne çıkan kavramlar </vt:lpstr>
      <vt:lpstr>Yeni Kavramlar (60)</vt:lpstr>
      <vt:lpstr>Donanmasızlık  Kavramı</vt:lpstr>
      <vt:lpstr>Mavi Vatan Kavramı</vt:lpstr>
      <vt:lpstr>    Atatürk neyi işaret ediyordu?  Atatürk’ün Tarih Tezi aslında zihinsel etkinlik anlamında bir ilk girişim ve kurucumuzun sağladığı temel üzerinden ilerleyecek yeni zihinsel çabalar ile deniz ve okyanuslar misyonumuz küresel bir boyut kazanacaktır. </vt:lpstr>
      <vt:lpstr>Nehirlerin döküldüğü Denizler</vt:lpstr>
      <vt:lpstr> Coğrafya kader mi yoksa jeopolitik midir? </vt:lpstr>
      <vt:lpstr>Denizci, Milletler, Akdeniz Dünyası</vt:lpstr>
      <vt:lpstr>Hakimiyet Sıralaması</vt:lpstr>
      <vt:lpstr>Denizler</vt:lpstr>
      <vt:lpstr> Denizlerdeki Devletlerimiz </vt:lpstr>
      <vt:lpstr>En çok deniz hakimiyeti sağlayan devletler </vt:lpstr>
      <vt:lpstr>Denizler Üçgeni</vt:lpstr>
      <vt:lpstr>Bahr-i Muhit</vt:lpstr>
      <vt:lpstr> Beş Deniz Yarımadaları Türkiye’sinden Derin Okyanuslar’a doğru </vt:lpstr>
      <vt:lpstr>Okyanuslara Çıkış</vt:lpstr>
      <vt:lpstr> Okyanuslar Dünyası </vt:lpstr>
      <vt:lpstr> Hedef: Okyanuslar! </vt:lpstr>
      <vt:lpstr>Arktik Çağ</vt:lpstr>
      <vt:lpstr>  ARKTİK OKYANUSU VE TURAN COĞRAFYASI </vt:lpstr>
      <vt:lpstr>  ARKTİK OKYANUSU VE TURAN COĞRAFYASI </vt:lpstr>
      <vt:lpstr>Nehir Donanmaları</vt:lpstr>
      <vt:lpstr> BRICS ile Denizlere&amp;Okyanuslara </vt:lpstr>
      <vt:lpstr>Rus Devletinin Temel Stratejisi: Okyanuslara Sınırdaş Olmak</vt:lpstr>
      <vt:lpstr>Rus Sentezi</vt:lpstr>
      <vt:lpstr>Yunan Deniz Kolonileri</vt:lpstr>
      <vt:lpstr>Yunanistan neden dünya deniz taşımacılığında birinci sıradadır? </vt:lpstr>
      <vt:lpstr>Türk Dünyası Denizleri ve Okyanuslara Çıkış Vizyonu</vt:lpstr>
      <vt:lpstr>  Türk Dünyası Denizleri ve Okyanuslara Çıkış Vizyonu  </vt:lpstr>
      <vt:lpstr> Türk Dünyasını Açık Denizlerle Buluşturmak, Yüksel Hoş </vt:lpstr>
      <vt:lpstr>Türk Dünyasını Açık Denizlerle Buluşturmak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ve Deniz</dc:title>
  <dc:creator>Administrator</dc:creator>
  <cp:lastModifiedBy>USER</cp:lastModifiedBy>
  <cp:revision>625</cp:revision>
  <dcterms:created xsi:type="dcterms:W3CDTF">2024-09-23T07:32:41Z</dcterms:created>
  <dcterms:modified xsi:type="dcterms:W3CDTF">2024-12-16T17:34:59Z</dcterms:modified>
</cp:coreProperties>
</file>