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9" r:id="rId3"/>
    <p:sldId id="283" r:id="rId4"/>
    <p:sldId id="284" r:id="rId5"/>
    <p:sldId id="288" r:id="rId6"/>
    <p:sldId id="285" r:id="rId7"/>
    <p:sldId id="286" r:id="rId8"/>
    <p:sldId id="306" r:id="rId9"/>
    <p:sldId id="293" r:id="rId10"/>
    <p:sldId id="287" r:id="rId11"/>
    <p:sldId id="290" r:id="rId12"/>
    <p:sldId id="291" r:id="rId13"/>
    <p:sldId id="292" r:id="rId14"/>
    <p:sldId id="294" r:id="rId15"/>
    <p:sldId id="303" r:id="rId16"/>
    <p:sldId id="304" r:id="rId17"/>
    <p:sldId id="295" r:id="rId18"/>
    <p:sldId id="296" r:id="rId19"/>
    <p:sldId id="313" r:id="rId20"/>
    <p:sldId id="314" r:id="rId21"/>
    <p:sldId id="315" r:id="rId22"/>
    <p:sldId id="316" r:id="rId23"/>
    <p:sldId id="317" r:id="rId24"/>
    <p:sldId id="318" r:id="rId25"/>
    <p:sldId id="297" r:id="rId26"/>
    <p:sldId id="298" r:id="rId27"/>
    <p:sldId id="299" r:id="rId28"/>
    <p:sldId id="300" r:id="rId29"/>
    <p:sldId id="301" r:id="rId30"/>
    <p:sldId id="302" r:id="rId31"/>
    <p:sldId id="307" r:id="rId32"/>
    <p:sldId id="308" r:id="rId33"/>
    <p:sldId id="309" r:id="rId34"/>
    <p:sldId id="31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D9BAC80-DA3C-4942-8557-0ABFA6A42706}" type="datetimeFigureOut">
              <a:rPr lang="tr-TR" smtClean="0"/>
              <a:t>23.04.2024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336622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9BAC80-DA3C-4942-8557-0ABFA6A42706}" type="datetimeFigureOut">
              <a:rPr lang="tr-TR" smtClean="0"/>
              <a:t>23.04.2024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17535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9BAC80-DA3C-4942-8557-0ABFA6A42706}" type="datetimeFigureOut">
              <a:rPr lang="tr-TR" smtClean="0"/>
              <a:t>23.04.2024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101281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9BAC80-DA3C-4942-8557-0ABFA6A42706}" type="datetimeFigureOut">
              <a:rPr lang="tr-TR" smtClean="0"/>
              <a:t>23.04.2024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116466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D9BAC80-DA3C-4942-8557-0ABFA6A42706}" type="datetimeFigureOut">
              <a:rPr lang="tr-TR" smtClean="0"/>
              <a:t>23.04.2024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10871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D9BAC80-DA3C-4942-8557-0ABFA6A42706}" type="datetimeFigureOut">
              <a:rPr lang="tr-TR" smtClean="0"/>
              <a:t>23.04.2024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2327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D9BAC80-DA3C-4942-8557-0ABFA6A42706}" type="datetimeFigureOut">
              <a:rPr lang="tr-TR" smtClean="0"/>
              <a:t>23.04.2024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337817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D9BAC80-DA3C-4942-8557-0ABFA6A42706}" type="datetimeFigureOut">
              <a:rPr lang="tr-TR" smtClean="0"/>
              <a:t>23.04.2024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396923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D9BAC80-DA3C-4942-8557-0ABFA6A42706}" type="datetimeFigureOut">
              <a:rPr lang="tr-TR" smtClean="0"/>
              <a:t>23.04.2024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224478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D9BAC80-DA3C-4942-8557-0ABFA6A42706}" type="datetimeFigureOut">
              <a:rPr lang="tr-TR" smtClean="0"/>
              <a:t>23.04.2024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47873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D9BAC80-DA3C-4942-8557-0ABFA6A42706}" type="datetimeFigureOut">
              <a:rPr lang="tr-TR" smtClean="0"/>
              <a:t>23.04.2024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053F572-32BE-413C-A1B5-46803E31542C}" type="slidenum">
              <a:rPr lang="tr-TR" smtClean="0"/>
              <a:t>‹#›</a:t>
            </a:fld>
            <a:endParaRPr lang="tr-TR"/>
          </a:p>
        </p:txBody>
      </p:sp>
    </p:spTree>
    <p:extLst>
      <p:ext uri="{BB962C8B-B14F-4D97-AF65-F5344CB8AC3E}">
        <p14:creationId xmlns:p14="http://schemas.microsoft.com/office/powerpoint/2010/main" val="9128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BAC80-DA3C-4942-8557-0ABFA6A42706}" type="datetimeFigureOut">
              <a:rPr lang="tr-TR" smtClean="0"/>
              <a:t>23.04.2024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3F572-32BE-413C-A1B5-46803E31542C}" type="slidenum">
              <a:rPr lang="tr-TR" smtClean="0"/>
              <a:t>‹#›</a:t>
            </a:fld>
            <a:endParaRPr lang="tr-TR"/>
          </a:p>
        </p:txBody>
      </p:sp>
    </p:spTree>
    <p:extLst>
      <p:ext uri="{BB962C8B-B14F-4D97-AF65-F5344CB8AC3E}">
        <p14:creationId xmlns:p14="http://schemas.microsoft.com/office/powerpoint/2010/main" val="157594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5602" name="Picture 2" descr="Hangisi Üstün?; Yasa — Hukuk. Osmanlı toplumundan bu yana… | by Hepimiz  Sanalız | Anlama Kılavuzu | Med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547" y="240633"/>
            <a:ext cx="11855116" cy="661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18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2770" name="Picture 2" descr="Once the state has bee... - Georg Wilhelm Friedrich Hegel - Quotes.Pu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42" y="235131"/>
            <a:ext cx="11834949" cy="646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659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4" name="Picture 2" descr="Kida Kitap Dağıtı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716" y="365125"/>
            <a:ext cx="11726779" cy="63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25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Georg Wilhelm Friedrich Hegel Quote: “The true courage of civilized nations  is readiness for sacrifice in the service of the state, so that the  individual cou...” (7 wallpapers) - Quotefanc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365125"/>
            <a:ext cx="10663988" cy="593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0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122" name="Picture 2" descr="The essence of the modern state is that the universal be b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589" y="365124"/>
            <a:ext cx="11742822" cy="629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7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8194" name="Picture 2" descr="Hegel's Theory of Modern State 72 edition (9780521098328) - Textbooks.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0864" y="365124"/>
            <a:ext cx="10571748" cy="632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7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7410" name="Picture 2" descr="Georg Wilhelm Friedrich Hegel Quote: “The essence of the modern state is  the union of the universal with the full freedom of the particular, and  with the welf...” (7 wallpapers) - Quotefanc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758" y="365125"/>
            <a:ext cx="11630526" cy="624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1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8434" name="Picture 2" descr="Georg Wilhelm Friedrich Hegel Quote: “As high as mind stands above nature,  so high does the state stand above physical life. Man must therefore  venerate the s...” (7 wallpapers) - Quotefanc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717" y="365125"/>
            <a:ext cx="11790946" cy="624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3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218" name="Picture 2" descr="HEGEL'İN ULUSLARARASI İLİŞKİLER KURAMI: DÜNYA TİNİ, DEVLET VE SAVAŞ - FARUK  YALVAÇ | Nadir Kit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632" y="365126"/>
            <a:ext cx="11839073" cy="629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3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42" name="Picture 2" descr="Georg Wilhelm Friedrich Hegel quotes | Calm quotes, Scientist quote, Quo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673" y="365125"/>
            <a:ext cx="11774905" cy="635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0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84406"/>
          </a:xfrm>
        </p:spPr>
        <p:txBody>
          <a:bodyPr>
            <a:normAutofit/>
          </a:bodyPr>
          <a:lstStyle/>
          <a:p>
            <a:pPr algn="ctr"/>
            <a:r>
              <a:rPr lang="tr-TR" b="1" dirty="0" err="1" smtClean="0"/>
              <a:t>Philosophy</a:t>
            </a:r>
            <a:r>
              <a:rPr lang="tr-TR" b="1" dirty="0" smtClean="0"/>
              <a:t> of Right 257</a:t>
            </a:r>
            <a:endParaRPr lang="tr-TR" b="1" dirty="0"/>
          </a:p>
        </p:txBody>
      </p:sp>
      <p:sp>
        <p:nvSpPr>
          <p:cNvPr id="3" name="İçerik Yer Tutucusu 2"/>
          <p:cNvSpPr>
            <a:spLocks noGrp="1"/>
          </p:cNvSpPr>
          <p:nvPr>
            <p:ph idx="1"/>
          </p:nvPr>
        </p:nvSpPr>
        <p:spPr>
          <a:xfrm>
            <a:off x="838200" y="1149531"/>
            <a:ext cx="10515600" cy="5617029"/>
          </a:xfrm>
        </p:spPr>
        <p:txBody>
          <a:bodyPr>
            <a:noAutofit/>
          </a:bodyPr>
          <a:lstStyle/>
          <a:p>
            <a:pPr marL="0" indent="0">
              <a:buNone/>
            </a:pPr>
            <a:r>
              <a:rPr lang="en-US" sz="3700" dirty="0"/>
              <a:t>The </a:t>
            </a:r>
            <a:r>
              <a:rPr lang="en-US" sz="3700" b="1" dirty="0"/>
              <a:t>state</a:t>
            </a:r>
            <a:r>
              <a:rPr lang="en-US" sz="3700" dirty="0"/>
              <a:t> is the actuality of the ethical Idea. It is ethical mind </a:t>
            </a:r>
            <a:r>
              <a:rPr lang="en-US" sz="3700" i="1" dirty="0"/>
              <a:t>qua</a:t>
            </a:r>
            <a:r>
              <a:rPr lang="en-US" sz="3700" dirty="0"/>
              <a:t> the substantial will manifest and revealed to itself, knowing and thinking itself, accomplishing what it knows and in so far as it knows it. </a:t>
            </a:r>
            <a:endParaRPr lang="tr-TR" sz="3700" dirty="0" smtClean="0"/>
          </a:p>
          <a:p>
            <a:pPr marL="0" indent="0">
              <a:buNone/>
            </a:pPr>
            <a:r>
              <a:rPr lang="en-US" sz="3700" dirty="0" smtClean="0"/>
              <a:t>The </a:t>
            </a:r>
            <a:r>
              <a:rPr lang="en-US" sz="3700" b="1" dirty="0"/>
              <a:t>state</a:t>
            </a:r>
            <a:r>
              <a:rPr lang="en-US" sz="3700" dirty="0"/>
              <a:t> exists immediately in custom, </a:t>
            </a:r>
            <a:r>
              <a:rPr lang="en-US" sz="3700" dirty="0" err="1"/>
              <a:t>mediately</a:t>
            </a:r>
            <a:r>
              <a:rPr lang="en-US" sz="3700" dirty="0"/>
              <a:t> in individual self-consciousness, knowledge, and activity, while self-consciousness in virtue of its sentiment towards the </a:t>
            </a:r>
            <a:r>
              <a:rPr lang="en-US" sz="3700" b="1" dirty="0"/>
              <a:t>state</a:t>
            </a:r>
            <a:r>
              <a:rPr lang="en-US" sz="3700" dirty="0"/>
              <a:t>, finds in the </a:t>
            </a:r>
            <a:r>
              <a:rPr lang="en-US" sz="3700" b="1" dirty="0"/>
              <a:t>state</a:t>
            </a:r>
            <a:r>
              <a:rPr lang="en-US" sz="3700" dirty="0"/>
              <a:t>, as its essence and the end-product of its activity, its substantive freedom</a:t>
            </a:r>
            <a:r>
              <a:rPr lang="en-US" sz="3700" dirty="0" smtClean="0"/>
              <a:t>.</a:t>
            </a:r>
            <a:r>
              <a:rPr lang="tr-TR" sz="3700" dirty="0" smtClean="0"/>
              <a:t> </a:t>
            </a:r>
            <a:endParaRPr lang="tr-TR" sz="3700" dirty="0"/>
          </a:p>
        </p:txBody>
      </p:sp>
    </p:spTree>
    <p:extLst>
      <p:ext uri="{BB962C8B-B14F-4D97-AF65-F5344CB8AC3E}">
        <p14:creationId xmlns:p14="http://schemas.microsoft.com/office/powerpoint/2010/main" val="26396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23149"/>
          </a:xfrm>
        </p:spPr>
        <p:txBody>
          <a:bodyPr>
            <a:normAutofit fontScale="90000"/>
          </a:bodyPr>
          <a:lstStyle/>
          <a:p>
            <a:pPr algn="ctr"/>
            <a:r>
              <a:rPr lang="tr-TR" dirty="0" smtClean="0"/>
              <a:t>Tarih Felsefesi I</a:t>
            </a:r>
            <a:endParaRPr lang="tr-TR" dirty="0"/>
          </a:p>
        </p:txBody>
      </p:sp>
      <p:sp>
        <p:nvSpPr>
          <p:cNvPr id="3" name="İçerik Yer Tutucusu 2"/>
          <p:cNvSpPr>
            <a:spLocks noGrp="1"/>
          </p:cNvSpPr>
          <p:nvPr>
            <p:ph idx="1"/>
          </p:nvPr>
        </p:nvSpPr>
        <p:spPr>
          <a:xfrm>
            <a:off x="838200" y="1136468"/>
            <a:ext cx="10515600" cy="5447211"/>
          </a:xfrm>
        </p:spPr>
        <p:txBody>
          <a:bodyPr>
            <a:normAutofit lnSpcReduction="10000"/>
          </a:bodyPr>
          <a:lstStyle/>
          <a:p>
            <a:pPr marL="0" lvl="0" indent="0">
              <a:buNone/>
            </a:pPr>
            <a:r>
              <a:rPr lang="tr-TR" sz="3400" b="1" dirty="0"/>
              <a:t>Devlet, Tanrı’nın yeryüzündeki yürüyüşüdür. </a:t>
            </a:r>
            <a:r>
              <a:rPr lang="tr-TR" sz="3400" u="sng" dirty="0"/>
              <a:t>Devlet’in</a:t>
            </a:r>
            <a:r>
              <a:rPr lang="tr-TR" sz="3400" dirty="0"/>
              <a:t> temeli, kendisini irade olarak gerçekleştiren aklın gücüdür. </a:t>
            </a:r>
            <a:r>
              <a:rPr lang="tr-TR" sz="3400" u="sng" dirty="0"/>
              <a:t>Devlet</a:t>
            </a:r>
            <a:r>
              <a:rPr lang="tr-TR" sz="3400" dirty="0"/>
              <a:t> fikri, herhangi bir özel </a:t>
            </a:r>
            <a:r>
              <a:rPr lang="tr-TR" sz="3400" u="sng" dirty="0"/>
              <a:t>Devlet</a:t>
            </a:r>
            <a:r>
              <a:rPr lang="tr-TR" sz="3400" dirty="0"/>
              <a:t>i ya da </a:t>
            </a:r>
            <a:r>
              <a:rPr lang="tr-TR" sz="3400" b="1" dirty="0"/>
              <a:t>kurum</a:t>
            </a:r>
            <a:r>
              <a:rPr lang="tr-TR" sz="3400" dirty="0"/>
              <a:t>u çağrıştırmamalıdır. </a:t>
            </a:r>
            <a:endParaRPr lang="tr-TR" sz="3400" dirty="0" smtClean="0"/>
          </a:p>
          <a:p>
            <a:pPr marL="0" lvl="0" indent="0">
              <a:buNone/>
            </a:pPr>
            <a:endParaRPr lang="tr-TR" sz="3400" dirty="0" smtClean="0"/>
          </a:p>
          <a:p>
            <a:pPr marL="0" lvl="0" indent="0">
              <a:buNone/>
            </a:pPr>
            <a:r>
              <a:rPr lang="tr-TR" sz="3400" dirty="0" smtClean="0"/>
              <a:t>Burada</a:t>
            </a:r>
            <a:r>
              <a:rPr lang="tr-TR" sz="3400" dirty="0"/>
              <a:t>, </a:t>
            </a:r>
            <a:r>
              <a:rPr lang="tr-TR" sz="3400" u="sng" dirty="0"/>
              <a:t>Devlet’te</a:t>
            </a:r>
            <a:r>
              <a:rPr lang="tr-TR" sz="3400" dirty="0"/>
              <a:t>n söz edilince, daha ziyade, Fikrin kendisi, bu fiili Tanrı dikkate alınmalıdır. Zira kusurları bulmak, pozitif anlamı kavramaktan daha kolay olduğu için, insan, </a:t>
            </a:r>
            <a:r>
              <a:rPr lang="tr-TR" sz="3400" u="sng" dirty="0"/>
              <a:t>Devlet’in</a:t>
            </a:r>
            <a:r>
              <a:rPr lang="tr-TR" sz="3400" dirty="0"/>
              <a:t> iç organik özünü </a:t>
            </a:r>
            <a:r>
              <a:rPr lang="tr-TR" sz="3400" dirty="0" err="1"/>
              <a:t>gözardı</a:t>
            </a:r>
            <a:r>
              <a:rPr lang="tr-TR" sz="3400" dirty="0"/>
              <a:t> edecek kadar, </a:t>
            </a:r>
            <a:r>
              <a:rPr lang="tr-TR" sz="3400" u="sng" dirty="0"/>
              <a:t>Devlet’in</a:t>
            </a:r>
            <a:r>
              <a:rPr lang="tr-TR" sz="3400" dirty="0"/>
              <a:t> özel yapısına ya da niteliğine vurgu yapma yanlışına düşebiliyor kolaylıkla</a:t>
            </a:r>
            <a:r>
              <a:rPr lang="tr-TR" sz="3400" dirty="0" smtClean="0"/>
              <a:t>. Tarih Felsefesi 1. YSK</a:t>
            </a:r>
            <a:r>
              <a:rPr lang="tr-TR" sz="3400" dirty="0"/>
              <a:t> </a:t>
            </a:r>
          </a:p>
          <a:p>
            <a:pPr marL="0" indent="0">
              <a:buNone/>
            </a:pPr>
            <a:endParaRPr lang="tr-TR" sz="3200" dirty="0"/>
          </a:p>
        </p:txBody>
      </p:sp>
    </p:spTree>
    <p:extLst>
      <p:ext uri="{BB962C8B-B14F-4D97-AF65-F5344CB8AC3E}">
        <p14:creationId xmlns:p14="http://schemas.microsoft.com/office/powerpoint/2010/main" val="113522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40715"/>
          </a:xfrm>
        </p:spPr>
        <p:txBody>
          <a:bodyPr>
            <a:normAutofit fontScale="90000"/>
          </a:bodyPr>
          <a:lstStyle/>
          <a:p>
            <a:pPr algn="ctr"/>
            <a:r>
              <a:rPr lang="tr-TR" b="1" dirty="0" err="1" smtClean="0"/>
              <a:t>Ph</a:t>
            </a:r>
            <a:r>
              <a:rPr lang="tr-TR" b="1" dirty="0" smtClean="0"/>
              <a:t> Right </a:t>
            </a:r>
            <a:r>
              <a:rPr lang="en-US" b="1" dirty="0" smtClean="0"/>
              <a:t>§ </a:t>
            </a:r>
            <a:r>
              <a:rPr lang="en-US" b="1" dirty="0"/>
              <a:t>258</a:t>
            </a:r>
            <a:br>
              <a:rPr lang="en-US" b="1" dirty="0"/>
            </a:br>
            <a:endParaRPr lang="tr-TR" dirty="0"/>
          </a:p>
        </p:txBody>
      </p:sp>
      <p:sp>
        <p:nvSpPr>
          <p:cNvPr id="3" name="İçerik Yer Tutucusu 2"/>
          <p:cNvSpPr>
            <a:spLocks noGrp="1"/>
          </p:cNvSpPr>
          <p:nvPr>
            <p:ph idx="1"/>
          </p:nvPr>
        </p:nvSpPr>
        <p:spPr>
          <a:xfrm>
            <a:off x="838200" y="1005840"/>
            <a:ext cx="10515600" cy="5564777"/>
          </a:xfrm>
        </p:spPr>
        <p:txBody>
          <a:bodyPr>
            <a:normAutofit lnSpcReduction="10000"/>
          </a:bodyPr>
          <a:lstStyle/>
          <a:p>
            <a:pPr marL="0" indent="0">
              <a:buNone/>
            </a:pPr>
            <a:r>
              <a:rPr lang="en-US" sz="3600" dirty="0" smtClean="0"/>
              <a:t>The </a:t>
            </a:r>
            <a:r>
              <a:rPr lang="en-US" sz="3600" b="1" dirty="0"/>
              <a:t>state</a:t>
            </a:r>
            <a:r>
              <a:rPr lang="en-US" sz="3600" dirty="0"/>
              <a:t> is absolutely rational inasmuch as it is the actuality of the substantial will which it possesses in the particular self-consciousness once that consciousness has been raised to consciousness of its universality</a:t>
            </a:r>
            <a:r>
              <a:rPr lang="en-US" sz="3600" dirty="0" smtClean="0"/>
              <a:t>.</a:t>
            </a:r>
            <a:endParaRPr lang="tr-TR" sz="3600" dirty="0" smtClean="0"/>
          </a:p>
          <a:p>
            <a:pPr marL="0" indent="0">
              <a:buNone/>
            </a:pPr>
            <a:endParaRPr lang="tr-TR" sz="3600" dirty="0" smtClean="0"/>
          </a:p>
          <a:p>
            <a:pPr marL="0" indent="0">
              <a:buNone/>
            </a:pPr>
            <a:r>
              <a:rPr lang="en-US" sz="3600" dirty="0" smtClean="0"/>
              <a:t>This </a:t>
            </a:r>
            <a:r>
              <a:rPr lang="en-US" sz="3600" dirty="0"/>
              <a:t>substantial unity is an absolute unmoved end in itself, in which freedom comes into its supreme right. On the other hand this final end has supreme right against the individual, whose supreme duty is to be a member of the </a:t>
            </a:r>
            <a:r>
              <a:rPr lang="en-US" sz="3600" b="1" dirty="0" smtClean="0"/>
              <a:t>state</a:t>
            </a:r>
            <a:r>
              <a:rPr lang="tr-TR" sz="3600" b="1" dirty="0" smtClean="0"/>
              <a:t>.</a:t>
            </a:r>
            <a:endParaRPr lang="en-US" sz="3600" b="1" dirty="0"/>
          </a:p>
          <a:p>
            <a:endParaRPr lang="tr-TR" dirty="0"/>
          </a:p>
        </p:txBody>
      </p:sp>
    </p:spTree>
    <p:extLst>
      <p:ext uri="{BB962C8B-B14F-4D97-AF65-F5344CB8AC3E}">
        <p14:creationId xmlns:p14="http://schemas.microsoft.com/office/powerpoint/2010/main" val="135232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36212"/>
          </a:xfrm>
        </p:spPr>
        <p:txBody>
          <a:bodyPr>
            <a:normAutofit fontScale="90000"/>
          </a:bodyPr>
          <a:lstStyle/>
          <a:p>
            <a:pPr algn="ctr"/>
            <a:r>
              <a:rPr lang="tr-TR" dirty="0" err="1" smtClean="0"/>
              <a:t>Ph</a:t>
            </a:r>
            <a:r>
              <a:rPr lang="tr-TR" dirty="0" smtClean="0"/>
              <a:t> of Right 258</a:t>
            </a:r>
            <a:endParaRPr lang="tr-TR" dirty="0"/>
          </a:p>
        </p:txBody>
      </p:sp>
      <p:sp>
        <p:nvSpPr>
          <p:cNvPr id="3" name="İçerik Yer Tutucusu 2"/>
          <p:cNvSpPr>
            <a:spLocks noGrp="1"/>
          </p:cNvSpPr>
          <p:nvPr>
            <p:ph idx="1"/>
          </p:nvPr>
        </p:nvSpPr>
        <p:spPr>
          <a:xfrm>
            <a:off x="838200" y="1045028"/>
            <a:ext cx="10515600" cy="5943601"/>
          </a:xfrm>
        </p:spPr>
        <p:txBody>
          <a:bodyPr>
            <a:normAutofit/>
          </a:bodyPr>
          <a:lstStyle/>
          <a:p>
            <a:pPr marL="0" indent="0">
              <a:buNone/>
            </a:pPr>
            <a:endParaRPr lang="tr-TR" dirty="0" smtClean="0"/>
          </a:p>
          <a:p>
            <a:pPr marL="0" indent="0">
              <a:buNone/>
            </a:pPr>
            <a:r>
              <a:rPr lang="tr-TR" dirty="0" smtClean="0"/>
              <a:t>T</a:t>
            </a:r>
            <a:r>
              <a:rPr lang="en-US" dirty="0" smtClean="0"/>
              <a:t>he </a:t>
            </a:r>
            <a:r>
              <a:rPr lang="en-US" b="1" dirty="0"/>
              <a:t>state</a:t>
            </a:r>
            <a:r>
              <a:rPr lang="en-US" dirty="0"/>
              <a:t> in and by itself is the ethical whole, the </a:t>
            </a:r>
            <a:r>
              <a:rPr lang="en-US" dirty="0" err="1"/>
              <a:t>actualisation</a:t>
            </a:r>
            <a:r>
              <a:rPr lang="en-US" dirty="0"/>
              <a:t> of freedom; and it is an absolute end of reason that freedom should be actual. The </a:t>
            </a:r>
            <a:r>
              <a:rPr lang="en-US" b="1" dirty="0"/>
              <a:t>state</a:t>
            </a:r>
            <a:r>
              <a:rPr lang="en-US" dirty="0"/>
              <a:t> is mind on earth and consciously </a:t>
            </a:r>
            <a:r>
              <a:rPr lang="en-US" dirty="0" err="1"/>
              <a:t>realising</a:t>
            </a:r>
            <a:r>
              <a:rPr lang="en-US" dirty="0"/>
              <a:t> itself there. In nature, on the other hand, mind </a:t>
            </a:r>
            <a:r>
              <a:rPr lang="en-US" dirty="0" err="1"/>
              <a:t>actualises</a:t>
            </a:r>
            <a:r>
              <a:rPr lang="en-US" dirty="0"/>
              <a:t> itself only as its own other, as mind asleep. </a:t>
            </a:r>
            <a:endParaRPr lang="tr-TR" dirty="0" smtClean="0"/>
          </a:p>
          <a:p>
            <a:pPr marL="0" indent="0">
              <a:buNone/>
            </a:pPr>
            <a:r>
              <a:rPr lang="en-US" dirty="0" smtClean="0"/>
              <a:t>Only </a:t>
            </a:r>
            <a:r>
              <a:rPr lang="en-US" dirty="0"/>
              <a:t>when it is present in consciousness, when it knows itself as a really existent object, is it the </a:t>
            </a:r>
            <a:r>
              <a:rPr lang="en-US" b="1" dirty="0"/>
              <a:t>state</a:t>
            </a:r>
            <a:r>
              <a:rPr lang="en-US" dirty="0"/>
              <a:t>. In considering freedom, the starting-point must be not individuality, the single self-consciousness, but only the essence of self-consciousness; for whether man knows it or not, this essence is externally </a:t>
            </a:r>
            <a:r>
              <a:rPr lang="en-US" dirty="0" err="1"/>
              <a:t>realised</a:t>
            </a:r>
            <a:r>
              <a:rPr lang="en-US" dirty="0"/>
              <a:t> as a self-subsistent power in which single individuals are only moments. The march of God in the world, that is what the </a:t>
            </a:r>
            <a:r>
              <a:rPr lang="en-US" b="1" dirty="0"/>
              <a:t>state</a:t>
            </a:r>
            <a:r>
              <a:rPr lang="en-US" dirty="0"/>
              <a:t> is. </a:t>
            </a:r>
            <a:endParaRPr lang="tr-TR" dirty="0"/>
          </a:p>
        </p:txBody>
      </p:sp>
    </p:spTree>
    <p:extLst>
      <p:ext uri="{BB962C8B-B14F-4D97-AF65-F5344CB8AC3E}">
        <p14:creationId xmlns:p14="http://schemas.microsoft.com/office/powerpoint/2010/main" val="345813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992776"/>
          </a:xfrm>
        </p:spPr>
        <p:txBody>
          <a:bodyPr/>
          <a:lstStyle/>
          <a:p>
            <a:pPr algn="ctr"/>
            <a:r>
              <a:rPr lang="tr-TR" dirty="0" err="1" smtClean="0"/>
              <a:t>Ph</a:t>
            </a:r>
            <a:r>
              <a:rPr lang="tr-TR" dirty="0" smtClean="0"/>
              <a:t> of Right 258</a:t>
            </a:r>
            <a:endParaRPr lang="tr-TR" dirty="0"/>
          </a:p>
        </p:txBody>
      </p:sp>
      <p:sp>
        <p:nvSpPr>
          <p:cNvPr id="3" name="İçerik Yer Tutucusu 2"/>
          <p:cNvSpPr>
            <a:spLocks noGrp="1"/>
          </p:cNvSpPr>
          <p:nvPr>
            <p:ph idx="1"/>
          </p:nvPr>
        </p:nvSpPr>
        <p:spPr>
          <a:xfrm>
            <a:off x="838200" y="992777"/>
            <a:ext cx="10515600" cy="5643154"/>
          </a:xfrm>
        </p:spPr>
        <p:txBody>
          <a:bodyPr>
            <a:normAutofit fontScale="92500"/>
          </a:bodyPr>
          <a:lstStyle/>
          <a:p>
            <a:r>
              <a:rPr lang="en-US" dirty="0"/>
              <a:t>The basis of the </a:t>
            </a:r>
            <a:r>
              <a:rPr lang="en-US" b="1" dirty="0"/>
              <a:t>state</a:t>
            </a:r>
            <a:r>
              <a:rPr lang="en-US" dirty="0"/>
              <a:t> is the power of reason </a:t>
            </a:r>
            <a:r>
              <a:rPr lang="en-US" dirty="0" err="1"/>
              <a:t>actualising</a:t>
            </a:r>
            <a:r>
              <a:rPr lang="en-US" dirty="0"/>
              <a:t> itself as will. In considering the Idea of the </a:t>
            </a:r>
            <a:r>
              <a:rPr lang="en-US" b="1" dirty="0"/>
              <a:t>state</a:t>
            </a:r>
            <a:r>
              <a:rPr lang="en-US" dirty="0"/>
              <a:t>, we must not have our eyes on particular </a:t>
            </a:r>
            <a:r>
              <a:rPr lang="en-US" b="1" dirty="0"/>
              <a:t>states</a:t>
            </a:r>
            <a:r>
              <a:rPr lang="en-US" dirty="0"/>
              <a:t> or on particular institutions. Instead we must consider the Idea, this actual God, by itself. On some principle or other, any </a:t>
            </a:r>
            <a:r>
              <a:rPr lang="en-US" b="1" dirty="0"/>
              <a:t>state</a:t>
            </a:r>
            <a:r>
              <a:rPr lang="en-US" dirty="0"/>
              <a:t> may be shown to be bad, this or that defect may be found in it; and yet, at any rate if one of the mature </a:t>
            </a:r>
            <a:r>
              <a:rPr lang="en-US" b="1" dirty="0"/>
              <a:t>states</a:t>
            </a:r>
            <a:r>
              <a:rPr lang="en-US" dirty="0"/>
              <a:t> of our epoch is in question, it has in it the moments essential to the existence of the state. </a:t>
            </a:r>
            <a:endParaRPr lang="tr-TR" dirty="0" smtClean="0"/>
          </a:p>
          <a:p>
            <a:r>
              <a:rPr lang="en-US" dirty="0" smtClean="0"/>
              <a:t>But </a:t>
            </a:r>
            <a:r>
              <a:rPr lang="en-US" dirty="0"/>
              <a:t>since it is easier to find defects than to understand the affirmative, we may readily fall into the mistake of looking at isolated aspects of the </a:t>
            </a:r>
            <a:r>
              <a:rPr lang="en-US" b="1" dirty="0"/>
              <a:t>state</a:t>
            </a:r>
            <a:r>
              <a:rPr lang="en-US" dirty="0"/>
              <a:t> and so forgetting its inward organic life. The </a:t>
            </a:r>
            <a:r>
              <a:rPr lang="en-US" b="1" dirty="0"/>
              <a:t>state</a:t>
            </a:r>
            <a:r>
              <a:rPr lang="en-US" dirty="0"/>
              <a:t> is no ideal work of art; it stands on earth and so in the sphere of caprice, chance, and error, and bad </a:t>
            </a:r>
            <a:r>
              <a:rPr lang="en-US" dirty="0" err="1"/>
              <a:t>behaviour</a:t>
            </a:r>
            <a:r>
              <a:rPr lang="en-US" dirty="0"/>
              <a:t> may disfigure it in many respects. But the ugliest of men, or a criminal, or an invalid, or a cripple, is still always a living man. The affirmative, life, subsists despite his defects, and it is this affirmative factor which is our theme here.</a:t>
            </a:r>
            <a:endParaRPr lang="tr-TR" dirty="0"/>
          </a:p>
        </p:txBody>
      </p:sp>
    </p:spTree>
    <p:extLst>
      <p:ext uri="{BB962C8B-B14F-4D97-AF65-F5344CB8AC3E}">
        <p14:creationId xmlns:p14="http://schemas.microsoft.com/office/powerpoint/2010/main" val="322494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 259</a:t>
            </a:r>
            <a:br>
              <a:rPr lang="en-US" b="1" dirty="0"/>
            </a:br>
            <a:endParaRPr lang="tr-TR" dirty="0"/>
          </a:p>
        </p:txBody>
      </p:sp>
      <p:sp>
        <p:nvSpPr>
          <p:cNvPr id="3" name="İçerik Yer Tutucusu 2"/>
          <p:cNvSpPr>
            <a:spLocks noGrp="1"/>
          </p:cNvSpPr>
          <p:nvPr>
            <p:ph idx="1"/>
          </p:nvPr>
        </p:nvSpPr>
        <p:spPr>
          <a:xfrm>
            <a:off x="838200" y="1293224"/>
            <a:ext cx="10515600" cy="5432380"/>
          </a:xfrm>
        </p:spPr>
        <p:txBody>
          <a:bodyPr>
            <a:normAutofit fontScale="92500"/>
          </a:bodyPr>
          <a:lstStyle/>
          <a:p>
            <a:pPr marL="0" indent="0">
              <a:buNone/>
            </a:pPr>
            <a:r>
              <a:rPr lang="en-US" sz="3200" b="1" dirty="0" smtClean="0"/>
              <a:t>The </a:t>
            </a:r>
            <a:r>
              <a:rPr lang="en-US" sz="3200" b="1" dirty="0"/>
              <a:t>Idea of the state</a:t>
            </a:r>
            <a:r>
              <a:rPr lang="en-US" sz="3200" b="1" dirty="0" smtClean="0"/>
              <a:t>:</a:t>
            </a:r>
            <a:endParaRPr lang="tr-TR" sz="3200" b="1" dirty="0" smtClean="0"/>
          </a:p>
          <a:p>
            <a:pPr marL="0" indent="0">
              <a:buNone/>
            </a:pPr>
            <a:endParaRPr lang="en-US" sz="3200" dirty="0"/>
          </a:p>
          <a:p>
            <a:pPr marL="0" indent="0">
              <a:buNone/>
            </a:pPr>
            <a:r>
              <a:rPr lang="en-US" sz="3200" b="1" dirty="0"/>
              <a:t>(A)</a:t>
            </a:r>
            <a:r>
              <a:rPr lang="en-US" sz="3200" dirty="0"/>
              <a:t> has immediate actuality and is the individual state as a self-dependent organism – the </a:t>
            </a:r>
            <a:r>
              <a:rPr lang="en-US" sz="3200" b="1" i="1" dirty="0"/>
              <a:t>Constitution</a:t>
            </a:r>
            <a:r>
              <a:rPr lang="en-US" sz="3200" dirty="0"/>
              <a:t> or </a:t>
            </a:r>
            <a:r>
              <a:rPr lang="en-US" sz="3200" b="1" i="1" dirty="0"/>
              <a:t>Constitutional Law</a:t>
            </a:r>
            <a:r>
              <a:rPr lang="en-US" sz="3200" dirty="0" smtClean="0"/>
              <a:t>;</a:t>
            </a:r>
            <a:endParaRPr lang="tr-TR" sz="3200" dirty="0" smtClean="0"/>
          </a:p>
          <a:p>
            <a:pPr marL="0" indent="0">
              <a:buNone/>
            </a:pPr>
            <a:endParaRPr lang="en-US" sz="3200" dirty="0"/>
          </a:p>
          <a:p>
            <a:pPr marL="0" indent="0">
              <a:buNone/>
            </a:pPr>
            <a:r>
              <a:rPr lang="en-US" sz="3200" b="1" dirty="0"/>
              <a:t>(B)</a:t>
            </a:r>
            <a:r>
              <a:rPr lang="en-US" sz="3200" dirty="0"/>
              <a:t> passes over into the relation of one state to other states – </a:t>
            </a:r>
            <a:r>
              <a:rPr lang="en-US" sz="3200" b="1" i="1" dirty="0"/>
              <a:t>International Law</a:t>
            </a:r>
            <a:r>
              <a:rPr lang="en-US" sz="3200" dirty="0" smtClean="0"/>
              <a:t>;</a:t>
            </a:r>
            <a:endParaRPr lang="tr-TR" sz="3200" dirty="0" smtClean="0"/>
          </a:p>
          <a:p>
            <a:pPr marL="0" indent="0">
              <a:buNone/>
            </a:pPr>
            <a:endParaRPr lang="en-US" sz="3200" dirty="0"/>
          </a:p>
          <a:p>
            <a:pPr marL="0" indent="0">
              <a:buNone/>
            </a:pPr>
            <a:r>
              <a:rPr lang="en-US" sz="3200" b="1" dirty="0"/>
              <a:t>(C)</a:t>
            </a:r>
            <a:r>
              <a:rPr lang="en-US" sz="3200" dirty="0"/>
              <a:t> is the universal Idea as a genus and as an absolute power over individual states – the mind which gives itself its actuality in the process of </a:t>
            </a:r>
            <a:r>
              <a:rPr lang="en-US" sz="3200" b="1" i="1" dirty="0"/>
              <a:t>World-History</a:t>
            </a:r>
            <a:r>
              <a:rPr lang="en-US" sz="3200" dirty="0"/>
              <a:t>.</a:t>
            </a:r>
          </a:p>
          <a:p>
            <a:endParaRPr lang="tr-TR" dirty="0"/>
          </a:p>
        </p:txBody>
      </p:sp>
    </p:spTree>
    <p:extLst>
      <p:ext uri="{BB962C8B-B14F-4D97-AF65-F5344CB8AC3E}">
        <p14:creationId xmlns:p14="http://schemas.microsoft.com/office/powerpoint/2010/main" val="296393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 260</a:t>
            </a:r>
            <a:br>
              <a:rPr lang="en-US" b="1" dirty="0"/>
            </a:br>
            <a:endParaRPr lang="tr-TR" dirty="0"/>
          </a:p>
        </p:txBody>
      </p:sp>
      <p:sp>
        <p:nvSpPr>
          <p:cNvPr id="3" name="İçerik Yer Tutucusu 2"/>
          <p:cNvSpPr>
            <a:spLocks noGrp="1"/>
          </p:cNvSpPr>
          <p:nvPr>
            <p:ph idx="1"/>
          </p:nvPr>
        </p:nvSpPr>
        <p:spPr>
          <a:xfrm>
            <a:off x="838200" y="1175657"/>
            <a:ext cx="11075126" cy="5238206"/>
          </a:xfrm>
        </p:spPr>
        <p:txBody>
          <a:bodyPr>
            <a:noAutofit/>
          </a:bodyPr>
          <a:lstStyle/>
          <a:p>
            <a:pPr marL="0" indent="0">
              <a:buNone/>
            </a:pPr>
            <a:r>
              <a:rPr lang="en-US" sz="3600" dirty="0" smtClean="0"/>
              <a:t>The </a:t>
            </a:r>
            <a:r>
              <a:rPr lang="en-US" sz="3600" b="1" dirty="0"/>
              <a:t>state</a:t>
            </a:r>
            <a:r>
              <a:rPr lang="en-US" sz="3600" dirty="0"/>
              <a:t> is the actuality of concrete freedom. </a:t>
            </a:r>
            <a:endParaRPr lang="tr-TR" sz="3600" dirty="0" smtClean="0"/>
          </a:p>
          <a:p>
            <a:pPr marL="0" indent="0">
              <a:buNone/>
            </a:pPr>
            <a:r>
              <a:rPr lang="en-US" sz="3600" dirty="0" smtClean="0"/>
              <a:t>But </a:t>
            </a:r>
            <a:r>
              <a:rPr lang="en-US" sz="3600" dirty="0"/>
              <a:t>concrete freedom consists in this, that personal individuality and its particular interests not only achieve their complete development and gain explicit recognition for their right (as they do in the sphere of the family and civil society) but, for one thing, they also pass over of their own accord into the interest of the universal, and, for another thing, they know and will the universal; they even </a:t>
            </a:r>
            <a:r>
              <a:rPr lang="en-US" sz="3600" dirty="0" err="1"/>
              <a:t>recognise</a:t>
            </a:r>
            <a:r>
              <a:rPr lang="en-US" sz="3600" dirty="0"/>
              <a:t> it as their own substantive mind; they take it as their end and aim and are active in its pursuit.</a:t>
            </a:r>
          </a:p>
          <a:p>
            <a:endParaRPr lang="tr-TR" sz="3600" dirty="0"/>
          </a:p>
        </p:txBody>
      </p:sp>
    </p:spTree>
    <p:extLst>
      <p:ext uri="{BB962C8B-B14F-4D97-AF65-F5344CB8AC3E}">
        <p14:creationId xmlns:p14="http://schemas.microsoft.com/office/powerpoint/2010/main" val="28589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1266" name="Picture 2" descr="黑格尔（国家观）Hegel views on S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758" y="365126"/>
            <a:ext cx="11646568" cy="621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0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2290" name="Picture 2" descr="HEGEL FELSEFESİ'NDE BİREY TOPLUM DEVLET İLİŞKİLERİ - ŞAHİN YENİŞEHİRLİOĞLU  | Nadir Kit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78" y="365125"/>
            <a:ext cx="11806989" cy="635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3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3314" name="Picture 2" descr="Hegel's ideas of State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757" y="365125"/>
            <a:ext cx="11694695" cy="626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7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4338" name="Picture 2" descr="Özgürlük, sivil toplum ve devlet - ppt ind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884" y="365124"/>
            <a:ext cx="11614484" cy="63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5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5362" name="Picture 2" descr="Ernst Cassirer - Devlet Efsanesi by keskiner - issu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012" y="365125"/>
            <a:ext cx="11534272" cy="624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4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148" name="Picture 4" descr="Friedrich Hegel Quotes: top 100 famous quotes about Friedrich Heg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421" y="365125"/>
            <a:ext cx="11758863" cy="616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99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6388" name="Picture 4" descr="Özgürlük, sivil toplum ve devlet - ppt ind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926" y="365125"/>
            <a:ext cx="11566358" cy="626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89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1506" name="Picture 2" descr="PPT - Siyaset Bilimine Giriş PowerPoint Presentation, free download -  ID:28949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673" y="365126"/>
            <a:ext cx="11470105" cy="649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87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2530" name="Picture 2" descr="Konu: Devlet Kavramı ve Devletin Doğuşuna İlişkin Teoriler Emine sali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674" y="365124"/>
            <a:ext cx="11678652" cy="632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92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3558" name="Picture 6" descr="State and industrial rel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590" y="365124"/>
            <a:ext cx="11742822" cy="627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437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4578" name="Picture 2" descr="Tarihte Akı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884" y="365124"/>
            <a:ext cx="11694695" cy="634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2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9698" name="Picture 2" descr="Georg Wilhelm Friedrich Hegel Quote: “The State is the absolute reality and  the individual himself has objective existence, truth and morality only in  his cap...” (7 wallpapers) - Quotefan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09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30" name="Picture 6" descr="https://steemitimages.com/640x0/http:/www.azquotes.com/picture-quotes/quote-the-state-is-the-absolute-reality-and-the-individual-himself-has-objective-existence-georg-wilhelm-friedrich-hegel-76-60-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421" y="365126"/>
            <a:ext cx="11896596" cy="616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77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0722" name="Picture 2" descr="Only in the state does man have a rational existence…Man owes his entire  existence 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65125"/>
            <a:ext cx="11662611" cy="66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4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1746" name="Picture 2" descr="Top 100 Friedrich Hegel Quotes &amp; Saying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696" y="365125"/>
            <a:ext cx="11547567" cy="630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50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20482" name="Picture 2" descr="Georg Wilhelm Friedrich Hegel Quote: “The true courage of civilized nations  is readiness for sacrifice in the service of the state, so that the  individual cou...” (7 wallpapers) - Quotefanc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759" y="365125"/>
            <a:ext cx="11678652" cy="629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05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170" name="Picture 2" descr="As high as mind stands above nature, so high does the state stand above  physical lif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674" y="365125"/>
            <a:ext cx="11758863" cy="626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769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698</Words>
  <Application>Microsoft Office PowerPoint</Application>
  <PresentationFormat>Geniş ekran</PresentationFormat>
  <Paragraphs>29</Paragraphs>
  <Slides>34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Calibri Light</vt:lpstr>
      <vt:lpstr>Office Teması</vt:lpstr>
      <vt:lpstr>PowerPoint Sunusu</vt:lpstr>
      <vt:lpstr>Tarih Felsefesi 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Philosophy of Right 257</vt:lpstr>
      <vt:lpstr>Ph Right § 258 </vt:lpstr>
      <vt:lpstr>Ph of Right 258</vt:lpstr>
      <vt:lpstr>Ph of Right 258</vt:lpstr>
      <vt:lpstr>§ 259 </vt:lpstr>
      <vt:lpstr>§ 260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USER</cp:lastModifiedBy>
  <cp:revision>22</cp:revision>
  <dcterms:created xsi:type="dcterms:W3CDTF">2020-08-29T16:59:26Z</dcterms:created>
  <dcterms:modified xsi:type="dcterms:W3CDTF">2024-04-23T10:34:51Z</dcterms:modified>
</cp:coreProperties>
</file>